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8" r:id="rId2"/>
    <p:sldId id="301" r:id="rId3"/>
    <p:sldId id="321" r:id="rId4"/>
    <p:sldId id="322" r:id="rId5"/>
    <p:sldId id="302" r:id="rId6"/>
    <p:sldId id="283" r:id="rId7"/>
    <p:sldId id="296" r:id="rId8"/>
    <p:sldId id="305" r:id="rId9"/>
    <p:sldId id="280" r:id="rId10"/>
    <p:sldId id="308" r:id="rId11"/>
    <p:sldId id="316" r:id="rId12"/>
    <p:sldId id="312" r:id="rId13"/>
    <p:sldId id="310" r:id="rId14"/>
    <p:sldId id="317" r:id="rId15"/>
    <p:sldId id="311" r:id="rId16"/>
    <p:sldId id="309" r:id="rId17"/>
    <p:sldId id="320" r:id="rId18"/>
    <p:sldId id="318" r:id="rId19"/>
    <p:sldId id="285" r:id="rId20"/>
    <p:sldId id="314" r:id="rId21"/>
    <p:sldId id="32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6946160-09C7-4110-9BDA-C79B1CB8DB71}">
          <p14:sldIdLst>
            <p14:sldId id="278"/>
            <p14:sldId id="301"/>
            <p14:sldId id="321"/>
            <p14:sldId id="322"/>
            <p14:sldId id="302"/>
            <p14:sldId id="283"/>
            <p14:sldId id="296"/>
            <p14:sldId id="305"/>
            <p14:sldId id="280"/>
            <p14:sldId id="308"/>
            <p14:sldId id="316"/>
            <p14:sldId id="312"/>
            <p14:sldId id="310"/>
            <p14:sldId id="317"/>
            <p14:sldId id="311"/>
            <p14:sldId id="309"/>
            <p14:sldId id="320"/>
            <p14:sldId id="318"/>
            <p14:sldId id="285"/>
            <p14:sldId id="314"/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it Chhabra" initials="MC" lastIdx="4" clrIdx="0">
    <p:extLst/>
  </p:cmAuthor>
  <p:cmAuthor id="2" name="Nick O'Neil" initials="NO" lastIdx="3" clrIdx="1"/>
  <p:cmAuthor id="3" name="Mohit Singh-Chhabra" initials="MS" lastIdx="6" clrIdx="2">
    <p:extLst/>
  </p:cmAuthor>
  <p:cmAuthor id="4" name="Mohit Chhabra" initials="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DAB9A-4F38-4A74-B336-737C7883204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9540EE3-48D1-41F0-BBAC-D12F702B78E3}">
      <dgm:prSet phldrT="[Text]" custT="1"/>
      <dgm:spPr>
        <a:xfrm>
          <a:off x="2438398" y="2374059"/>
          <a:ext cx="3471636" cy="1000814"/>
        </a:xfrm>
      </dgm:spPr>
      <dgm:t>
        <a:bodyPr/>
        <a:lstStyle/>
        <a:p>
          <a:r>
            <a:rPr lang="en-US" sz="1600" b="1" dirty="0" smtClean="0">
              <a:latin typeface="Calibri"/>
              <a:ea typeface="+mn-ea"/>
              <a:cs typeface="+mn-cs"/>
            </a:rPr>
            <a:t>Calculate Change in Health Outcomes</a:t>
          </a:r>
        </a:p>
        <a:p>
          <a:r>
            <a:rPr lang="en-US" sz="1200" dirty="0" smtClean="0">
              <a:latin typeface="Calibri"/>
              <a:ea typeface="+mn-ea"/>
              <a:cs typeface="+mn-cs"/>
            </a:rPr>
            <a:t>- </a:t>
          </a:r>
          <a:r>
            <a:rPr lang="en-US" sz="1200" strike="noStrike" baseline="0" dirty="0" smtClean="0">
              <a:latin typeface="Calibri"/>
              <a:ea typeface="+mn-ea"/>
              <a:cs typeface="+mn-cs"/>
            </a:rPr>
            <a:t>Standard </a:t>
          </a:r>
          <a:r>
            <a:rPr lang="en-US" sz="1200" dirty="0" smtClean="0">
              <a:latin typeface="Calibri"/>
              <a:ea typeface="+mn-ea"/>
              <a:cs typeface="+mn-cs"/>
            </a:rPr>
            <a:t>concentration response functions to link the changes in particulate matter to epidemiological studies</a:t>
          </a:r>
          <a:endParaRPr lang="en-US" sz="1200" baseline="30000" dirty="0">
            <a:latin typeface="Calibri"/>
            <a:ea typeface="+mn-ea"/>
            <a:cs typeface="+mn-cs"/>
          </a:endParaRPr>
        </a:p>
      </dgm:t>
    </dgm:pt>
    <dgm:pt modelId="{1F32CE95-15CD-423A-A675-1EA92F9EC592}" type="parTrans" cxnId="{28F12F1E-3DCC-423A-B141-1AA9E1D138C8}">
      <dgm:prSet/>
      <dgm:spPr/>
      <dgm:t>
        <a:bodyPr/>
        <a:lstStyle/>
        <a:p>
          <a:endParaRPr lang="en-US"/>
        </a:p>
      </dgm:t>
    </dgm:pt>
    <dgm:pt modelId="{9DF27B25-3B55-478A-9686-D009F2EC25BC}" type="sibTrans" cxnId="{28F12F1E-3DCC-423A-B141-1AA9E1D138C8}">
      <dgm:prSet/>
      <dgm:spPr/>
      <dgm:t>
        <a:bodyPr/>
        <a:lstStyle/>
        <a:p>
          <a:endParaRPr lang="en-US"/>
        </a:p>
      </dgm:t>
    </dgm:pt>
    <dgm:pt modelId="{EEA54C75-65EF-45DE-809D-42E1E930C93F}">
      <dgm:prSet phldrT="[Text]" custT="1"/>
      <dgm:spPr>
        <a:xfrm>
          <a:off x="4495803" y="4643013"/>
          <a:ext cx="3245184" cy="843386"/>
        </a:xfrm>
      </dgm:spPr>
      <dgm:t>
        <a:bodyPr/>
        <a:lstStyle/>
        <a:p>
          <a:r>
            <a:rPr lang="en-US" sz="1600" b="1" dirty="0" smtClean="0">
              <a:latin typeface="Calibri"/>
              <a:ea typeface="+mn-ea"/>
              <a:cs typeface="+mn-cs"/>
            </a:rPr>
            <a:t>Outputs</a:t>
          </a:r>
          <a:r>
            <a:rPr lang="en-US" sz="1600" b="0" dirty="0" smtClean="0">
              <a:latin typeface="Calibri"/>
              <a:ea typeface="+mn-ea"/>
              <a:cs typeface="+mn-cs"/>
            </a:rPr>
            <a:t> = Tables and maps of </a:t>
          </a:r>
          <a:br>
            <a:rPr lang="en-US" sz="1600" b="0" dirty="0" smtClean="0">
              <a:latin typeface="Calibri"/>
              <a:ea typeface="+mn-ea"/>
              <a:cs typeface="+mn-cs"/>
            </a:rPr>
          </a:br>
          <a:r>
            <a:rPr lang="en-US" sz="1600" b="0" dirty="0" smtClean="0">
              <a:latin typeface="Calibri"/>
              <a:ea typeface="+mn-ea"/>
              <a:cs typeface="+mn-cs"/>
            </a:rPr>
            <a:t> illnesses and deaths avoided and the related economic value.</a:t>
          </a:r>
          <a:endParaRPr lang="en-US" sz="1600" b="0" dirty="0">
            <a:latin typeface="Calibri"/>
            <a:ea typeface="+mn-ea"/>
            <a:cs typeface="+mn-cs"/>
          </a:endParaRPr>
        </a:p>
      </dgm:t>
    </dgm:pt>
    <dgm:pt modelId="{C14A926D-D519-4C10-B119-675969693DC4}" type="parTrans" cxnId="{84CF9F59-B67C-426A-A9C3-A9C25FCC7FB1}">
      <dgm:prSet/>
      <dgm:spPr/>
      <dgm:t>
        <a:bodyPr/>
        <a:lstStyle/>
        <a:p>
          <a:endParaRPr lang="en-US"/>
        </a:p>
      </dgm:t>
    </dgm:pt>
    <dgm:pt modelId="{4DB43D8F-85BD-4984-8E4B-EF33E6226306}" type="sibTrans" cxnId="{84CF9F59-B67C-426A-A9C3-A9C25FCC7FB1}">
      <dgm:prSet/>
      <dgm:spPr/>
      <dgm:t>
        <a:bodyPr/>
        <a:lstStyle/>
        <a:p>
          <a:endParaRPr lang="en-US"/>
        </a:p>
      </dgm:t>
    </dgm:pt>
    <dgm:pt modelId="{72182C53-FDDF-4B0E-8655-96039458783C}">
      <dgm:prSet phldrT="[Text]" custT="1"/>
      <dgm:spPr>
        <a:xfrm>
          <a:off x="1981201" y="1383463"/>
          <a:ext cx="3178368" cy="853263"/>
        </a:xfrm>
      </dgm:spPr>
      <dgm:t>
        <a:bodyPr/>
        <a:lstStyle/>
        <a:p>
          <a:r>
            <a:rPr lang="en-US" sz="1600" b="1" dirty="0" smtClean="0">
              <a:latin typeface="Calibri"/>
              <a:ea typeface="+mn-ea"/>
              <a:cs typeface="+mn-cs"/>
            </a:rPr>
            <a:t>Quantify Changes in </a:t>
          </a:r>
          <a:r>
            <a:rPr lang="en-US" sz="1600" b="1" strike="noStrike" dirty="0" smtClean="0">
              <a:latin typeface="Calibri"/>
              <a:ea typeface="+mn-ea"/>
              <a:cs typeface="+mn-cs"/>
            </a:rPr>
            <a:t>Air Quality</a:t>
          </a:r>
        </a:p>
        <a:p>
          <a:r>
            <a:rPr lang="en-US" sz="1200" strike="noStrike" dirty="0" smtClean="0">
              <a:latin typeface="Calibri"/>
              <a:ea typeface="+mn-ea"/>
              <a:cs typeface="+mn-cs"/>
            </a:rPr>
            <a:t>- Use a simple air quality model, the Source Receptor  (S-R) Matrix, to estimate effects of changes on ambient particulate matter.</a:t>
          </a:r>
          <a:endParaRPr lang="en-US" sz="1200" strike="noStrike" dirty="0">
            <a:latin typeface="Calibri"/>
            <a:ea typeface="+mn-ea"/>
            <a:cs typeface="+mn-cs"/>
          </a:endParaRPr>
        </a:p>
      </dgm:t>
    </dgm:pt>
    <dgm:pt modelId="{52E9888A-52D7-49FF-AB70-35D7298812C5}" type="parTrans" cxnId="{D707DD60-6BF1-422E-B0F7-271E11F9883C}">
      <dgm:prSet/>
      <dgm:spPr/>
      <dgm:t>
        <a:bodyPr/>
        <a:lstStyle/>
        <a:p>
          <a:endParaRPr lang="en-US"/>
        </a:p>
      </dgm:t>
    </dgm:pt>
    <dgm:pt modelId="{AAD73CEA-72F9-4ACC-AA34-10C4433F5D68}" type="sibTrans" cxnId="{D707DD60-6BF1-422E-B0F7-271E11F9883C}">
      <dgm:prSet/>
      <dgm:spPr/>
      <dgm:t>
        <a:bodyPr/>
        <a:lstStyle/>
        <a:p>
          <a:endParaRPr lang="en-US"/>
        </a:p>
      </dgm:t>
    </dgm:pt>
    <dgm:pt modelId="{884A7454-18C8-48D5-AFD3-253B29DB9412}">
      <dgm:prSet phldrT="[Text]" custT="1"/>
      <dgm:spPr>
        <a:xfrm>
          <a:off x="3047999" y="3645739"/>
          <a:ext cx="3231317" cy="864351"/>
        </a:xfrm>
      </dgm:spPr>
      <dgm:t>
        <a:bodyPr/>
        <a:lstStyle/>
        <a:p>
          <a:r>
            <a:rPr lang="en-US" sz="1600" b="1" dirty="0" smtClean="0">
              <a:latin typeface="Calibri"/>
              <a:ea typeface="+mn-ea"/>
              <a:cs typeface="+mn-cs"/>
            </a:rPr>
            <a:t>Calculate Monetary Value</a:t>
          </a:r>
        </a:p>
        <a:p>
          <a:r>
            <a:rPr lang="en-US" sz="1200" dirty="0" smtClean="0">
              <a:latin typeface="Calibri"/>
              <a:ea typeface="+mn-ea"/>
              <a:cs typeface="+mn-cs"/>
            </a:rPr>
            <a:t>- Use standard values  based on willingness-to-pay, cost of illnesses , value of a statistical life and direct medical costs.</a:t>
          </a:r>
          <a:endParaRPr lang="en-US" sz="1200" baseline="30000" dirty="0">
            <a:latin typeface="Calibri"/>
            <a:ea typeface="+mn-ea"/>
            <a:cs typeface="+mn-cs"/>
          </a:endParaRPr>
        </a:p>
      </dgm:t>
    </dgm:pt>
    <dgm:pt modelId="{BEC87E37-C5DD-405E-B01B-99D66D6105E4}" type="parTrans" cxnId="{5A7B31A0-31D5-44AA-958D-6A5952494CF3}">
      <dgm:prSet/>
      <dgm:spPr/>
      <dgm:t>
        <a:bodyPr/>
        <a:lstStyle/>
        <a:p>
          <a:endParaRPr lang="en-US"/>
        </a:p>
      </dgm:t>
    </dgm:pt>
    <dgm:pt modelId="{3BDE4A73-D38E-4A55-98BE-3B57855C9420}" type="sibTrans" cxnId="{5A7B31A0-31D5-44AA-958D-6A5952494CF3}">
      <dgm:prSet/>
      <dgm:spPr/>
      <dgm:t>
        <a:bodyPr/>
        <a:lstStyle/>
        <a:p>
          <a:endParaRPr lang="en-US"/>
        </a:p>
      </dgm:t>
    </dgm:pt>
    <dgm:pt modelId="{E4470661-7609-4AB4-A6AA-84D06234FA9C}" type="pres">
      <dgm:prSet presAssocID="{758DAB9A-4F38-4A74-B336-737C7883204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7176749-510C-4BA1-9739-FD3E9169BEA0}" type="pres">
      <dgm:prSet presAssocID="{72182C53-FDDF-4B0E-8655-96039458783C}" presName="composite" presStyleCnt="0"/>
      <dgm:spPr/>
      <dgm:t>
        <a:bodyPr/>
        <a:lstStyle/>
        <a:p>
          <a:endParaRPr lang="en-US"/>
        </a:p>
      </dgm:t>
    </dgm:pt>
    <dgm:pt modelId="{D6B39DBC-ABFE-4B9B-A54D-6F763ABC78B3}" type="pres">
      <dgm:prSet presAssocID="{72182C53-FDDF-4B0E-8655-96039458783C}" presName="bentUpArrow1" presStyleLbl="alignImgPlace1" presStyleIdx="0" presStyleCnt="3" custScaleX="150853" custScaleY="180370" custLinFactX="-5050" custLinFactNeighborX="-100000" custLinFactNeighborY="-243"/>
      <dgm:spPr>
        <a:xfrm rot="5400000">
          <a:off x="1423819" y="1864645"/>
          <a:ext cx="1002531" cy="954568"/>
        </a:xfrm>
        <a:prstGeom prst="curvedUpArrow">
          <a:avLst/>
        </a:prstGeom>
      </dgm:spPr>
      <dgm:t>
        <a:bodyPr/>
        <a:lstStyle/>
        <a:p>
          <a:endParaRPr lang="en-US"/>
        </a:p>
      </dgm:t>
    </dgm:pt>
    <dgm:pt modelId="{1FBBC965-FABB-4F2C-BC49-88B6B28D2361}" type="pres">
      <dgm:prSet presAssocID="{72182C53-FDDF-4B0E-8655-96039458783C}" presName="ParentText" presStyleLbl="node1" presStyleIdx="0" presStyleCnt="4" custScaleX="339688" custScaleY="130281" custLinFactNeighborX="84169" custLinFactNeighborY="425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n-US"/>
        </a:p>
      </dgm:t>
    </dgm:pt>
    <dgm:pt modelId="{B321328C-6AFF-43EC-9364-73655E4F5A9E}" type="pres">
      <dgm:prSet presAssocID="{72182C53-FDDF-4B0E-8655-96039458783C}" presName="ChildText" presStyleLbl="revTx" presStyleIdx="0" presStyleCnt="3" custScaleX="191240" custLinFactX="33811" custLinFactNeighborX="100000" custLinFactNeighborY="-8623">
        <dgm:presLayoutVars>
          <dgm:chMax val="0"/>
          <dgm:chPref val="0"/>
          <dgm:bulletEnabled val="1"/>
        </dgm:presLayoutVars>
      </dgm:prSet>
      <dgm:spPr>
        <a:xfrm>
          <a:off x="3850831" y="1496658"/>
          <a:ext cx="1301424" cy="529351"/>
        </a:xfrm>
        <a:prstGeom prst="rect">
          <a:avLst/>
        </a:prstGeom>
      </dgm:spPr>
      <dgm:t>
        <a:bodyPr/>
        <a:lstStyle/>
        <a:p>
          <a:endParaRPr lang="en-US"/>
        </a:p>
      </dgm:t>
    </dgm:pt>
    <dgm:pt modelId="{9EA1D007-4FF2-4F9E-8140-75D341CE4882}" type="pres">
      <dgm:prSet presAssocID="{AAD73CEA-72F9-4ACC-AA34-10C4433F5D68}" presName="sibTrans" presStyleCnt="0"/>
      <dgm:spPr/>
      <dgm:t>
        <a:bodyPr/>
        <a:lstStyle/>
        <a:p>
          <a:endParaRPr lang="en-US"/>
        </a:p>
      </dgm:t>
    </dgm:pt>
    <dgm:pt modelId="{09C03366-79E3-41C2-A590-7EF7F0C880A7}" type="pres">
      <dgm:prSet presAssocID="{89540EE3-48D1-41F0-BBAC-D12F702B78E3}" presName="composite" presStyleCnt="0"/>
      <dgm:spPr/>
      <dgm:t>
        <a:bodyPr/>
        <a:lstStyle/>
        <a:p>
          <a:endParaRPr lang="en-US"/>
        </a:p>
      </dgm:t>
    </dgm:pt>
    <dgm:pt modelId="{FF4FB584-28CB-4C8B-8D41-4CFA3D79BDA6}" type="pres">
      <dgm:prSet presAssocID="{89540EE3-48D1-41F0-BBAC-D12F702B78E3}" presName="bentUpArrow1" presStyleLbl="alignImgPlace1" presStyleIdx="1" presStyleCnt="3" custScaleX="157665" custScaleY="135974" custLinFactY="100000" custLinFactNeighborX="-57715" custLinFactNeighborY="114764"/>
      <dgm:spPr>
        <a:xfrm rot="5400000">
          <a:off x="3549953" y="4258031"/>
          <a:ext cx="755769" cy="9976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</dgm:spPr>
      <dgm:t>
        <a:bodyPr/>
        <a:lstStyle/>
        <a:p>
          <a:endParaRPr lang="en-US"/>
        </a:p>
      </dgm:t>
    </dgm:pt>
    <dgm:pt modelId="{9A09FA4B-4E80-4C5B-BFB5-0484F8595DE8}" type="pres">
      <dgm:prSet presAssocID="{89540EE3-48D1-41F0-BBAC-D12F702B78E3}" presName="ParentText" presStyleLbl="node1" presStyleIdx="1" presStyleCnt="4" custScaleX="371031" custScaleY="152810" custLinFactNeighborX="-18649" custLinFactNeighborY="-11301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n-US"/>
        </a:p>
      </dgm:t>
    </dgm:pt>
    <dgm:pt modelId="{575FE31D-12A6-440C-B01D-1958310BAF66}" type="pres">
      <dgm:prSet presAssocID="{89540EE3-48D1-41F0-BBAC-D12F702B78E3}" presName="ChildText" presStyleLbl="revTx" presStyleIdx="1" presStyleCnt="3" custScaleX="123837" custLinFactNeighborX="18808" custLinFactNeighborY="-15804">
        <dgm:presLayoutVars>
          <dgm:chMax val="0"/>
          <dgm:chPref val="0"/>
          <dgm:bulletEnabled val="1"/>
        </dgm:presLayoutVars>
      </dgm:prSet>
      <dgm:spPr>
        <a:xfrm>
          <a:off x="4635379" y="2590653"/>
          <a:ext cx="842734" cy="529351"/>
        </a:xfrm>
        <a:prstGeom prst="rect">
          <a:avLst/>
        </a:prstGeom>
      </dgm:spPr>
      <dgm:t>
        <a:bodyPr/>
        <a:lstStyle/>
        <a:p>
          <a:endParaRPr lang="en-US"/>
        </a:p>
      </dgm:t>
    </dgm:pt>
    <dgm:pt modelId="{C34E21B2-0C69-4C36-A798-CDC63C347C5A}" type="pres">
      <dgm:prSet presAssocID="{9DF27B25-3B55-478A-9686-D009F2EC25BC}" presName="sibTrans" presStyleCnt="0"/>
      <dgm:spPr/>
      <dgm:t>
        <a:bodyPr/>
        <a:lstStyle/>
        <a:p>
          <a:endParaRPr lang="en-US"/>
        </a:p>
      </dgm:t>
    </dgm:pt>
    <dgm:pt modelId="{9883CC86-774B-4CFB-AD8F-4BF136DF5ADF}" type="pres">
      <dgm:prSet presAssocID="{EEA54C75-65EF-45DE-809D-42E1E930C93F}" presName="composite" presStyleCnt="0"/>
      <dgm:spPr/>
      <dgm:t>
        <a:bodyPr/>
        <a:lstStyle/>
        <a:p>
          <a:endParaRPr lang="en-US"/>
        </a:p>
      </dgm:t>
    </dgm:pt>
    <dgm:pt modelId="{48B77644-E1EF-4CF8-8711-3FA520785F91}" type="pres">
      <dgm:prSet presAssocID="{EEA54C75-65EF-45DE-809D-42E1E930C93F}" presName="bentUpArrow1" presStyleLbl="alignImgPlace1" presStyleIdx="2" presStyleCnt="3" custLinFactY="6574" custLinFactNeighborX="-18199" custLinFactNeighborY="100000"/>
      <dgm:spPr>
        <a:xfrm rot="5400000">
          <a:off x="4762881" y="4750257"/>
          <a:ext cx="555819" cy="632780"/>
        </a:xfrm>
        <a:prstGeom prst="bentUpArrow">
          <a:avLst>
            <a:gd name="adj1" fmla="val 32840"/>
            <a:gd name="adj2" fmla="val 25000"/>
            <a:gd name="adj3" fmla="val 35780"/>
          </a:avLst>
        </a:prstGeom>
      </dgm:spPr>
      <dgm:t>
        <a:bodyPr/>
        <a:lstStyle/>
        <a:p>
          <a:endParaRPr lang="en-US"/>
        </a:p>
      </dgm:t>
    </dgm:pt>
    <dgm:pt modelId="{187418B9-D68E-41C4-B4B0-9462F2F76D3B}" type="pres">
      <dgm:prSet presAssocID="{EEA54C75-65EF-45DE-809D-42E1E930C93F}" presName="ParentText" presStyleLbl="node1" presStyleIdx="2" presStyleCnt="4" custScaleX="346829" custScaleY="128773" custLinFactY="73281" custLinFactNeighborX="30009" custLinFactNeighborY="100000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n-US"/>
        </a:p>
      </dgm:t>
    </dgm:pt>
    <dgm:pt modelId="{5C1FFF95-F60D-4860-917D-CAAE67C1C415}" type="pres">
      <dgm:prSet presAssocID="{EEA54C75-65EF-45DE-809D-42E1E930C93F}" presName="ChildText" presStyleLbl="revTx" presStyleIdx="2" presStyleCnt="3">
        <dgm:presLayoutVars>
          <dgm:chMax val="0"/>
          <dgm:chPref val="0"/>
          <dgm:bulletEnabled val="1"/>
        </dgm:presLayoutVars>
      </dgm:prSet>
      <dgm:spPr>
        <a:xfrm>
          <a:off x="5666456" y="3604225"/>
          <a:ext cx="680519" cy="529351"/>
        </a:xfrm>
        <a:prstGeom prst="rect">
          <a:avLst/>
        </a:prstGeom>
      </dgm:spPr>
      <dgm:t>
        <a:bodyPr/>
        <a:lstStyle/>
        <a:p>
          <a:endParaRPr lang="en-US"/>
        </a:p>
      </dgm:t>
    </dgm:pt>
    <dgm:pt modelId="{B41E54DD-051E-4026-9C1A-ABFF04C60FCB}" type="pres">
      <dgm:prSet presAssocID="{4DB43D8F-85BD-4984-8E4B-EF33E6226306}" presName="sibTrans" presStyleCnt="0"/>
      <dgm:spPr/>
      <dgm:t>
        <a:bodyPr/>
        <a:lstStyle/>
        <a:p>
          <a:endParaRPr lang="en-US"/>
        </a:p>
      </dgm:t>
    </dgm:pt>
    <dgm:pt modelId="{9E362A3D-8CA0-4F66-8B88-89C033F2E773}" type="pres">
      <dgm:prSet presAssocID="{884A7454-18C8-48D5-AFD3-253B29DB9412}" presName="composite" presStyleCnt="0"/>
      <dgm:spPr/>
      <dgm:t>
        <a:bodyPr/>
        <a:lstStyle/>
        <a:p>
          <a:endParaRPr lang="en-US"/>
        </a:p>
      </dgm:t>
    </dgm:pt>
    <dgm:pt modelId="{6044329C-AFA2-4927-9EA3-58355CEE627F}" type="pres">
      <dgm:prSet presAssocID="{884A7454-18C8-48D5-AFD3-253B29DB9412}" presName="ParentText" presStyleLbl="node1" presStyleIdx="3" presStyleCnt="4" custScaleX="345347" custScaleY="131974" custLinFactX="-108116" custLinFactY="-19426" custLinFactNeighborX="-200000" custLinFactNeighborY="-100000">
        <dgm:presLayoutVars>
          <dgm:chMax val="1"/>
          <dgm:chPref val="1"/>
          <dgm:bulletEnabled val="1"/>
        </dgm:presLayoutVars>
      </dgm:prSet>
      <dgm:spPr>
        <a:prstGeom prst="roundRect">
          <a:avLst>
            <a:gd name="adj" fmla="val 16670"/>
          </a:avLst>
        </a:prstGeom>
      </dgm:spPr>
      <dgm:t>
        <a:bodyPr/>
        <a:lstStyle/>
        <a:p>
          <a:endParaRPr lang="en-US"/>
        </a:p>
      </dgm:t>
    </dgm:pt>
  </dgm:ptLst>
  <dgm:cxnLst>
    <dgm:cxn modelId="{A4C84736-6236-46A9-AD8A-A901C5808AC5}" type="presOf" srcId="{884A7454-18C8-48D5-AFD3-253B29DB9412}" destId="{6044329C-AFA2-4927-9EA3-58355CEE627F}" srcOrd="0" destOrd="0" presId="urn:microsoft.com/office/officeart/2005/8/layout/StepDownProcess"/>
    <dgm:cxn modelId="{5A7B31A0-31D5-44AA-958D-6A5952494CF3}" srcId="{758DAB9A-4F38-4A74-B336-737C7883204A}" destId="{884A7454-18C8-48D5-AFD3-253B29DB9412}" srcOrd="3" destOrd="0" parTransId="{BEC87E37-C5DD-405E-B01B-99D66D6105E4}" sibTransId="{3BDE4A73-D38E-4A55-98BE-3B57855C9420}"/>
    <dgm:cxn modelId="{D4E8F032-D615-4BC0-857B-231B1E40B7C8}" type="presOf" srcId="{89540EE3-48D1-41F0-BBAC-D12F702B78E3}" destId="{9A09FA4B-4E80-4C5B-BFB5-0484F8595DE8}" srcOrd="0" destOrd="0" presId="urn:microsoft.com/office/officeart/2005/8/layout/StepDownProcess"/>
    <dgm:cxn modelId="{AAA14910-349D-4BB8-87F7-12C681C41E2C}" type="presOf" srcId="{758DAB9A-4F38-4A74-B336-737C7883204A}" destId="{E4470661-7609-4AB4-A6AA-84D06234FA9C}" srcOrd="0" destOrd="0" presId="urn:microsoft.com/office/officeart/2005/8/layout/StepDownProcess"/>
    <dgm:cxn modelId="{84CF9F59-B67C-426A-A9C3-A9C25FCC7FB1}" srcId="{758DAB9A-4F38-4A74-B336-737C7883204A}" destId="{EEA54C75-65EF-45DE-809D-42E1E930C93F}" srcOrd="2" destOrd="0" parTransId="{C14A926D-D519-4C10-B119-675969693DC4}" sibTransId="{4DB43D8F-85BD-4984-8E4B-EF33E6226306}"/>
    <dgm:cxn modelId="{28F12F1E-3DCC-423A-B141-1AA9E1D138C8}" srcId="{758DAB9A-4F38-4A74-B336-737C7883204A}" destId="{89540EE3-48D1-41F0-BBAC-D12F702B78E3}" srcOrd="1" destOrd="0" parTransId="{1F32CE95-15CD-423A-A675-1EA92F9EC592}" sibTransId="{9DF27B25-3B55-478A-9686-D009F2EC25BC}"/>
    <dgm:cxn modelId="{C12DF84F-58DF-4C4A-84CD-BA166895A891}" type="presOf" srcId="{72182C53-FDDF-4B0E-8655-96039458783C}" destId="{1FBBC965-FABB-4F2C-BC49-88B6B28D2361}" srcOrd="0" destOrd="0" presId="urn:microsoft.com/office/officeart/2005/8/layout/StepDownProcess"/>
    <dgm:cxn modelId="{D707DD60-6BF1-422E-B0F7-271E11F9883C}" srcId="{758DAB9A-4F38-4A74-B336-737C7883204A}" destId="{72182C53-FDDF-4B0E-8655-96039458783C}" srcOrd="0" destOrd="0" parTransId="{52E9888A-52D7-49FF-AB70-35D7298812C5}" sibTransId="{AAD73CEA-72F9-4ACC-AA34-10C4433F5D68}"/>
    <dgm:cxn modelId="{7F518485-78A2-4109-821D-194CD5FD2BD0}" type="presOf" srcId="{EEA54C75-65EF-45DE-809D-42E1E930C93F}" destId="{187418B9-D68E-41C4-B4B0-9462F2F76D3B}" srcOrd="0" destOrd="0" presId="urn:microsoft.com/office/officeart/2005/8/layout/StepDownProcess"/>
    <dgm:cxn modelId="{6E1CBE3E-20A6-45AF-AD05-3CD844F02B5E}" type="presParOf" srcId="{E4470661-7609-4AB4-A6AA-84D06234FA9C}" destId="{97176749-510C-4BA1-9739-FD3E9169BEA0}" srcOrd="0" destOrd="0" presId="urn:microsoft.com/office/officeart/2005/8/layout/StepDownProcess"/>
    <dgm:cxn modelId="{A76AB761-D9FF-46A9-BA51-FE7137E809D8}" type="presParOf" srcId="{97176749-510C-4BA1-9739-FD3E9169BEA0}" destId="{D6B39DBC-ABFE-4B9B-A54D-6F763ABC78B3}" srcOrd="0" destOrd="0" presId="urn:microsoft.com/office/officeart/2005/8/layout/StepDownProcess"/>
    <dgm:cxn modelId="{59B69EE2-22CC-4B50-AE12-64FC2BB59A40}" type="presParOf" srcId="{97176749-510C-4BA1-9739-FD3E9169BEA0}" destId="{1FBBC965-FABB-4F2C-BC49-88B6B28D2361}" srcOrd="1" destOrd="0" presId="urn:microsoft.com/office/officeart/2005/8/layout/StepDownProcess"/>
    <dgm:cxn modelId="{545B096F-911F-4248-8B2C-3C4DF7548F37}" type="presParOf" srcId="{97176749-510C-4BA1-9739-FD3E9169BEA0}" destId="{B321328C-6AFF-43EC-9364-73655E4F5A9E}" srcOrd="2" destOrd="0" presId="urn:microsoft.com/office/officeart/2005/8/layout/StepDownProcess"/>
    <dgm:cxn modelId="{0B4B2C8D-3842-4BB9-B27A-0C369A792F58}" type="presParOf" srcId="{E4470661-7609-4AB4-A6AA-84D06234FA9C}" destId="{9EA1D007-4FF2-4F9E-8140-75D341CE4882}" srcOrd="1" destOrd="0" presId="urn:microsoft.com/office/officeart/2005/8/layout/StepDownProcess"/>
    <dgm:cxn modelId="{6603894D-8B90-42C2-B4C5-9B29B834415B}" type="presParOf" srcId="{E4470661-7609-4AB4-A6AA-84D06234FA9C}" destId="{09C03366-79E3-41C2-A590-7EF7F0C880A7}" srcOrd="2" destOrd="0" presId="urn:microsoft.com/office/officeart/2005/8/layout/StepDownProcess"/>
    <dgm:cxn modelId="{AC46A1D4-3ECE-4863-832D-3296938D98B3}" type="presParOf" srcId="{09C03366-79E3-41C2-A590-7EF7F0C880A7}" destId="{FF4FB584-28CB-4C8B-8D41-4CFA3D79BDA6}" srcOrd="0" destOrd="0" presId="urn:microsoft.com/office/officeart/2005/8/layout/StepDownProcess"/>
    <dgm:cxn modelId="{48441E69-0535-41B3-81CC-69CABAF93B73}" type="presParOf" srcId="{09C03366-79E3-41C2-A590-7EF7F0C880A7}" destId="{9A09FA4B-4E80-4C5B-BFB5-0484F8595DE8}" srcOrd="1" destOrd="0" presId="urn:microsoft.com/office/officeart/2005/8/layout/StepDownProcess"/>
    <dgm:cxn modelId="{62652CA8-1AEF-462D-B825-DFDB0EA367C0}" type="presParOf" srcId="{09C03366-79E3-41C2-A590-7EF7F0C880A7}" destId="{575FE31D-12A6-440C-B01D-1958310BAF66}" srcOrd="2" destOrd="0" presId="urn:microsoft.com/office/officeart/2005/8/layout/StepDownProcess"/>
    <dgm:cxn modelId="{CEF33374-F715-4B29-8F4D-A6D072DE6BB0}" type="presParOf" srcId="{E4470661-7609-4AB4-A6AA-84D06234FA9C}" destId="{C34E21B2-0C69-4C36-A798-CDC63C347C5A}" srcOrd="3" destOrd="0" presId="urn:microsoft.com/office/officeart/2005/8/layout/StepDownProcess"/>
    <dgm:cxn modelId="{96C2E924-9A49-4183-BE97-FDD15DA4E638}" type="presParOf" srcId="{E4470661-7609-4AB4-A6AA-84D06234FA9C}" destId="{9883CC86-774B-4CFB-AD8F-4BF136DF5ADF}" srcOrd="4" destOrd="0" presId="urn:microsoft.com/office/officeart/2005/8/layout/StepDownProcess"/>
    <dgm:cxn modelId="{27D25C02-A28B-4CAD-A907-C420717C7F16}" type="presParOf" srcId="{9883CC86-774B-4CFB-AD8F-4BF136DF5ADF}" destId="{48B77644-E1EF-4CF8-8711-3FA520785F91}" srcOrd="0" destOrd="0" presId="urn:microsoft.com/office/officeart/2005/8/layout/StepDownProcess"/>
    <dgm:cxn modelId="{46E0892B-8091-4A8E-962C-2579AF6C5437}" type="presParOf" srcId="{9883CC86-774B-4CFB-AD8F-4BF136DF5ADF}" destId="{187418B9-D68E-41C4-B4B0-9462F2F76D3B}" srcOrd="1" destOrd="0" presId="urn:microsoft.com/office/officeart/2005/8/layout/StepDownProcess"/>
    <dgm:cxn modelId="{A141687F-8141-4F9C-AA36-DA16B9B2F821}" type="presParOf" srcId="{9883CC86-774B-4CFB-AD8F-4BF136DF5ADF}" destId="{5C1FFF95-F60D-4860-917D-CAAE67C1C415}" srcOrd="2" destOrd="0" presId="urn:microsoft.com/office/officeart/2005/8/layout/StepDownProcess"/>
    <dgm:cxn modelId="{87A39095-0EDB-4F64-8790-8D3284F5397F}" type="presParOf" srcId="{E4470661-7609-4AB4-A6AA-84D06234FA9C}" destId="{B41E54DD-051E-4026-9C1A-ABFF04C60FCB}" srcOrd="5" destOrd="0" presId="urn:microsoft.com/office/officeart/2005/8/layout/StepDownProcess"/>
    <dgm:cxn modelId="{3796C3BF-6AC3-4AC6-BBE2-1D2408407C07}" type="presParOf" srcId="{E4470661-7609-4AB4-A6AA-84D06234FA9C}" destId="{9E362A3D-8CA0-4F66-8B88-89C033F2E773}" srcOrd="6" destOrd="0" presId="urn:microsoft.com/office/officeart/2005/8/layout/StepDownProcess"/>
    <dgm:cxn modelId="{1D6194B6-AFA4-411E-9C04-020E4E01555A}" type="presParOf" srcId="{9E362A3D-8CA0-4F66-8B88-89C033F2E773}" destId="{6044329C-AFA2-4927-9EA3-58355CEE627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ABBDF-226F-49F3-B435-9E5C0AA0847F}" type="datetimeFigureOut">
              <a:rPr lang="en-US" smtClean="0"/>
              <a:t>3/10/2016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837C1-71AB-41F2-B499-64D2FB4B7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0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837C1-71AB-41F2-B499-64D2FB4B71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58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1837C1-71AB-41F2-B499-64D2FB4B71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71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831A-AC48-4FC8-84E7-1440B63C9BFA}" type="datetime1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95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8FAD-7062-469F-A9B5-D9BECEB7AC56}" type="datetime1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7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5EA9-568A-4FDA-B2DF-EF8007D50C0C}" type="datetime1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3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AD3C-6BF0-4719-92C2-B4A359A759E4}" type="datetime1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352"/>
            <a:ext cx="2057400" cy="365125"/>
          </a:xfrm>
        </p:spPr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3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B66C2-9578-47BA-A4BA-D4F89796DDEB}" type="datetime1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63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CDFC-8E96-4876-BC66-FE184AC14B66}" type="datetime1">
              <a:rPr lang="en-US" smtClean="0"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A105-B103-4293-A044-BE2AF0AE5487}" type="datetime1">
              <a:rPr lang="en-US" smtClean="0"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86600" y="1"/>
            <a:ext cx="2057400" cy="365125"/>
          </a:xfrm>
        </p:spPr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53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951B4-F971-49DC-AB91-53E9763C3305}" type="datetime1">
              <a:rPr lang="en-US" smtClean="0"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2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AF361-CA71-4095-A899-2A990B92466B}" type="datetime1">
              <a:rPr lang="en-US" smtClean="0"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7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9046-794C-4E15-AAE5-FC3094AB977B}" type="datetime1">
              <a:rPr lang="en-US" smtClean="0"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9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96E7-6E39-4934-9D00-F6B49BFE9084}" type="datetime1">
              <a:rPr lang="en-US" smtClean="0"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4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F95E4-4645-4126-AB83-1701471F1B79}" type="datetime1">
              <a:rPr lang="en-US" smtClean="0"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05F91-0FD6-487C-8C4C-3C46A029E0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2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Wood Smoke Screening Study Update:</a:t>
            </a:r>
            <a:br>
              <a:rPr lang="en-US" sz="3600" b="1" dirty="0" smtClean="0"/>
            </a:br>
            <a:r>
              <a:rPr lang="en-US" sz="3600" b="1" dirty="0" smtClean="0"/>
              <a:t>RTF Staff &amp; </a:t>
            </a:r>
            <a:r>
              <a:rPr lang="en-US" sz="3600" b="1" dirty="0" err="1" smtClean="0"/>
              <a:t>Abt</a:t>
            </a:r>
            <a:r>
              <a:rPr lang="en-US" sz="3600" b="1" dirty="0" smtClean="0"/>
              <a:t> Associates</a:t>
            </a:r>
            <a:endParaRPr lang="en-US" sz="33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endParaRPr lang="en-US" sz="2400" dirty="0" smtClean="0">
              <a:solidFill>
                <a:schemeClr val="tx1">
                  <a:tint val="75000"/>
                </a:schemeClr>
              </a:solidFill>
            </a:endParaRPr>
          </a:p>
          <a:p>
            <a:pPr>
              <a:spcBef>
                <a:spcPct val="20000"/>
              </a:spcBef>
            </a:pPr>
            <a:r>
              <a:rPr lang="en-US" dirty="0">
                <a:solidFill>
                  <a:schemeClr val="tx1">
                    <a:tint val="75000"/>
                  </a:schemeClr>
                </a:solidFill>
              </a:rPr>
              <a:t>May 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</a:rPr>
              <a:t>13</a:t>
            </a:r>
            <a:r>
              <a:rPr lang="en-US" baseline="30000" dirty="0" smtClean="0">
                <a:solidFill>
                  <a:schemeClr val="tx1">
                    <a:tint val="75000"/>
                  </a:schemeClr>
                </a:solidFill>
              </a:rPr>
              <a:t>th</a:t>
            </a:r>
            <a:r>
              <a:rPr lang="en-US" dirty="0">
                <a:solidFill>
                  <a:schemeClr val="tx1">
                    <a:tint val="75000"/>
                  </a:schemeClr>
                </a:solidFill>
              </a:rPr>
              <a:t>, 2014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487" y="353590"/>
            <a:ext cx="1819275" cy="7908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4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Calculate Change in Health Outcomes – Scientific Basis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00225"/>
            <a:ext cx="7924800" cy="432593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COBRA embeds the latest suite of health impact relationships for PM</a:t>
            </a:r>
            <a:r>
              <a:rPr lang="en-US" baseline="-25000" dirty="0" smtClean="0"/>
              <a:t>2.5</a:t>
            </a:r>
            <a:r>
              <a:rPr lang="en-US" dirty="0" smtClean="0"/>
              <a:t> used by EPA’s </a:t>
            </a:r>
            <a:r>
              <a:rPr lang="en-US" dirty="0"/>
              <a:t>Office of Air Quality Planning and </a:t>
            </a:r>
            <a:r>
              <a:rPr lang="en-US" dirty="0" smtClean="0"/>
              <a:t>Standards for Regulatory Impact Assessments</a:t>
            </a:r>
          </a:p>
          <a:p>
            <a:r>
              <a:rPr lang="en-US" dirty="0" smtClean="0"/>
              <a:t>In quantifying health impacts (i.e., selection of endpoints and epidemiological relationships) EPA relies on the </a:t>
            </a:r>
            <a:r>
              <a:rPr lang="en-US" b="1" dirty="0" smtClean="0"/>
              <a:t>synthesis </a:t>
            </a:r>
            <a:r>
              <a:rPr lang="en-US" b="1" dirty="0"/>
              <a:t>of the clinical, toxicological, </a:t>
            </a:r>
            <a:r>
              <a:rPr lang="en-US" b="1" dirty="0" smtClean="0"/>
              <a:t>and epidemiological </a:t>
            </a:r>
            <a:r>
              <a:rPr lang="en-US" b="1" dirty="0"/>
              <a:t>evidence regarding PM</a:t>
            </a:r>
            <a:r>
              <a:rPr lang="en-US" b="1" baseline="-25000" dirty="0"/>
              <a:t>2.5</a:t>
            </a:r>
            <a:r>
              <a:rPr lang="en-US" b="1" dirty="0"/>
              <a:t> exposure </a:t>
            </a:r>
            <a:r>
              <a:rPr lang="en-US" dirty="0"/>
              <a:t>and the </a:t>
            </a:r>
            <a:r>
              <a:rPr lang="en-US" dirty="0" smtClean="0"/>
              <a:t>health risks by EPA’s Office of Research and Development: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en-US" dirty="0" smtClean="0"/>
              <a:t>Integrated </a:t>
            </a:r>
            <a:r>
              <a:rPr lang="en-US" dirty="0"/>
              <a:t>Science </a:t>
            </a:r>
            <a:r>
              <a:rPr lang="en-US" dirty="0" smtClean="0"/>
              <a:t>Assessment (</a:t>
            </a:r>
            <a:r>
              <a:rPr lang="en-US" dirty="0"/>
              <a:t>ISA) </a:t>
            </a:r>
            <a:r>
              <a:rPr lang="en-US" dirty="0" smtClean="0"/>
              <a:t>for Particulate Matter released in 2009 [</a:t>
            </a:r>
            <a:r>
              <a:rPr lang="sv-SE" sz="1800" dirty="0"/>
              <a:t>FRL-9090-9; Docket ID No. </a:t>
            </a:r>
            <a:r>
              <a:rPr lang="sv-SE" sz="1800" dirty="0" smtClean="0"/>
              <a:t>EPA-HQ-ORD-2007-0517]</a:t>
            </a:r>
            <a:endParaRPr lang="en-US" sz="1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9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Calculate Change in Health Outcomes – Mortality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00225"/>
            <a:ext cx="7924800" cy="432593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EPA ISA states </a:t>
            </a:r>
            <a:r>
              <a:rPr lang="en-US" dirty="0"/>
              <a:t>that “[c]</a:t>
            </a:r>
            <a:r>
              <a:rPr lang="en-US" dirty="0" err="1"/>
              <a:t>ollectively</a:t>
            </a:r>
            <a:r>
              <a:rPr lang="en-US" dirty="0"/>
              <a:t>, the evidence is </a:t>
            </a:r>
            <a:r>
              <a:rPr lang="en-US" dirty="0" smtClean="0"/>
              <a:t>sufficient to </a:t>
            </a:r>
            <a:r>
              <a:rPr lang="en-US" dirty="0"/>
              <a:t>conclude that </a:t>
            </a:r>
            <a:r>
              <a:rPr lang="en-US" b="1" dirty="0"/>
              <a:t>a causal relationship exists </a:t>
            </a:r>
            <a:r>
              <a:rPr lang="en-US" b="1" dirty="0" smtClean="0"/>
              <a:t>between long-term </a:t>
            </a:r>
            <a:r>
              <a:rPr lang="en-US" b="1" dirty="0"/>
              <a:t>exposures to </a:t>
            </a:r>
            <a:r>
              <a:rPr lang="en-US" b="1" dirty="0" smtClean="0"/>
              <a:t>PM</a:t>
            </a:r>
            <a:r>
              <a:rPr lang="en-US" b="1" baseline="-25000" dirty="0" smtClean="0"/>
              <a:t>2.5</a:t>
            </a:r>
            <a:r>
              <a:rPr lang="en-US" b="1" dirty="0" smtClean="0"/>
              <a:t> and </a:t>
            </a:r>
            <a:r>
              <a:rPr lang="en-US" b="1" dirty="0"/>
              <a:t>mortality</a:t>
            </a:r>
            <a:r>
              <a:rPr lang="en-US" dirty="0"/>
              <a:t>” </a:t>
            </a:r>
            <a:endParaRPr lang="en-US" sz="6600" dirty="0"/>
          </a:p>
          <a:p>
            <a:r>
              <a:rPr lang="en-US" dirty="0" smtClean="0"/>
              <a:t>Adult mortality impacts are quantified using </a:t>
            </a:r>
            <a:r>
              <a:rPr lang="en-US" b="1" dirty="0" smtClean="0"/>
              <a:t>two</a:t>
            </a:r>
            <a:r>
              <a:rPr lang="en-US" dirty="0" smtClean="0"/>
              <a:t> studies evaluating the link between PM</a:t>
            </a:r>
            <a:r>
              <a:rPr lang="en-US" i="0" baseline="-25000" dirty="0" smtClean="0">
                <a:latin typeface="+mj-lt"/>
              </a:rPr>
              <a:t>2.5</a:t>
            </a:r>
            <a:r>
              <a:rPr lang="en-US" dirty="0" smtClean="0"/>
              <a:t> and survival durations (controlling for individual confounders):</a:t>
            </a:r>
            <a:endParaRPr lang="en-US" dirty="0"/>
          </a:p>
          <a:p>
            <a:pPr lvl="1">
              <a:buFont typeface="Symbol" panose="05050102010706020507" pitchFamily="18" charset="2"/>
              <a:buChar char=""/>
            </a:pPr>
            <a:r>
              <a:rPr lang="en-US" sz="2000" b="1" dirty="0"/>
              <a:t>Harvard Six Cities Cohort </a:t>
            </a:r>
            <a:r>
              <a:rPr lang="en-US" sz="2000" dirty="0" smtClean="0"/>
              <a:t>(</a:t>
            </a:r>
            <a:r>
              <a:rPr lang="en-US" sz="2000" dirty="0" err="1" smtClean="0"/>
              <a:t>Lepeule</a:t>
            </a:r>
            <a:r>
              <a:rPr lang="en-US" sz="2000" dirty="0" smtClean="0"/>
              <a:t> </a:t>
            </a:r>
            <a:r>
              <a:rPr lang="en-US" sz="2000" dirty="0"/>
              <a:t>et al</a:t>
            </a:r>
            <a:r>
              <a:rPr lang="en-US" sz="2000" dirty="0" smtClean="0"/>
              <a:t>., 2012): tracks ~8,000 </a:t>
            </a:r>
            <a:r>
              <a:rPr lang="en-US" sz="2000" dirty="0"/>
              <a:t>participants </a:t>
            </a:r>
            <a:r>
              <a:rPr lang="en-US" sz="2000" dirty="0" smtClean="0"/>
              <a:t>living in 6 Eastern/Midwestern US cities starting from 1974;  </a:t>
            </a:r>
            <a:r>
              <a:rPr lang="en-US" sz="2000" dirty="0"/>
              <a:t>PM</a:t>
            </a:r>
            <a:r>
              <a:rPr lang="en-US" sz="2000" baseline="-25000" dirty="0"/>
              <a:t>2.5</a:t>
            </a:r>
            <a:r>
              <a:rPr lang="en-US" sz="2000" dirty="0"/>
              <a:t> range </a:t>
            </a:r>
            <a:r>
              <a:rPr lang="en-US" sz="2000" dirty="0" smtClean="0"/>
              <a:t>11 </a:t>
            </a:r>
            <a:r>
              <a:rPr lang="en-US" sz="2000" dirty="0"/>
              <a:t>to </a:t>
            </a:r>
            <a:r>
              <a:rPr lang="en-US" sz="2000" dirty="0" smtClean="0"/>
              <a:t>24 </a:t>
            </a:r>
            <a:r>
              <a:rPr lang="en-US" sz="2000" dirty="0" err="1"/>
              <a:t>ug</a:t>
            </a:r>
            <a:r>
              <a:rPr lang="en-US" sz="2000" dirty="0"/>
              <a:t>/m</a:t>
            </a:r>
            <a:r>
              <a:rPr lang="en-US" sz="2000" baseline="30000" dirty="0"/>
              <a:t>3</a:t>
            </a:r>
            <a:r>
              <a:rPr lang="en-US" sz="2000" dirty="0"/>
              <a:t>; </a:t>
            </a:r>
            <a:r>
              <a:rPr lang="en-US" sz="2000" dirty="0" smtClean="0"/>
              <a:t>Age 25+; Beta = 0.013103 (</a:t>
            </a:r>
            <a:r>
              <a:rPr lang="en-US" sz="2000" i="1" dirty="0" smtClean="0">
                <a:solidFill>
                  <a:srgbClr val="FF0000"/>
                </a:solidFill>
              </a:rPr>
              <a:t>High estimate</a:t>
            </a:r>
            <a:r>
              <a:rPr lang="en-US" sz="2000" dirty="0" smtClean="0"/>
              <a:t>).</a:t>
            </a:r>
          </a:p>
          <a:p>
            <a:pPr lvl="1">
              <a:buFont typeface="Symbol" panose="05050102010706020507" pitchFamily="18" charset="2"/>
              <a:buChar char=""/>
            </a:pPr>
            <a:r>
              <a:rPr lang="en-US" sz="2000" b="1" dirty="0"/>
              <a:t>American Cancer Society Cohort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Krewski</a:t>
            </a:r>
            <a:r>
              <a:rPr lang="en-US" sz="2000" dirty="0" smtClean="0"/>
              <a:t> </a:t>
            </a:r>
            <a:r>
              <a:rPr lang="en-US" sz="2000" dirty="0"/>
              <a:t>et al</a:t>
            </a:r>
            <a:r>
              <a:rPr lang="en-US" sz="2000" dirty="0" smtClean="0"/>
              <a:t>., 2009) tracks ~500,000 </a:t>
            </a:r>
            <a:r>
              <a:rPr lang="en-US" sz="2000" dirty="0"/>
              <a:t>participants </a:t>
            </a:r>
            <a:r>
              <a:rPr lang="en-US" sz="2000" dirty="0" smtClean="0"/>
              <a:t>in 116 US cities starting </a:t>
            </a:r>
            <a:r>
              <a:rPr lang="en-US" sz="2000" dirty="0"/>
              <a:t>from </a:t>
            </a:r>
            <a:r>
              <a:rPr lang="en-US" sz="2000" dirty="0" smtClean="0"/>
              <a:t>1982; PM</a:t>
            </a:r>
            <a:r>
              <a:rPr lang="en-US" sz="2000" baseline="-25000" dirty="0" smtClean="0"/>
              <a:t>2.5</a:t>
            </a:r>
            <a:r>
              <a:rPr lang="en-US" sz="2000" dirty="0" smtClean="0"/>
              <a:t> range </a:t>
            </a:r>
            <a:r>
              <a:rPr lang="en-US" sz="2000" dirty="0"/>
              <a:t>5.8 to </a:t>
            </a:r>
            <a:r>
              <a:rPr lang="en-US" sz="2000" dirty="0" smtClean="0"/>
              <a:t>22.2 </a:t>
            </a:r>
            <a:r>
              <a:rPr lang="en-US" sz="2000" dirty="0" err="1" smtClean="0"/>
              <a:t>ug</a:t>
            </a:r>
            <a:r>
              <a:rPr lang="en-US" sz="2000" dirty="0" smtClean="0"/>
              <a:t>/m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; Age 30+; Beta = </a:t>
            </a:r>
            <a:r>
              <a:rPr lang="en-US" sz="2000" dirty="0"/>
              <a:t>0.007511 </a:t>
            </a:r>
            <a:r>
              <a:rPr lang="en-US" sz="2000" dirty="0" smtClean="0"/>
              <a:t>(</a:t>
            </a:r>
            <a:r>
              <a:rPr lang="en-US" sz="2000" i="1" dirty="0" smtClean="0">
                <a:solidFill>
                  <a:srgbClr val="FF0000"/>
                </a:solidFill>
              </a:rPr>
              <a:t>Low estimate</a:t>
            </a:r>
            <a:r>
              <a:rPr lang="en-US" sz="2000" dirty="0" smtClean="0"/>
              <a:t>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3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Calculate Change in Health </a:t>
            </a:r>
            <a:r>
              <a:rPr lang="en-US" dirty="0" smtClean="0"/>
              <a:t>Outcome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82587"/>
            <a:ext cx="7924800" cy="462121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200" dirty="0" smtClean="0"/>
              <a:t>Sample Results for the Northwest: Screening Study</a:t>
            </a:r>
          </a:p>
          <a:p>
            <a:pPr marL="0" indent="0" algn="ctr">
              <a:spcAft>
                <a:spcPts val="600"/>
              </a:spcAft>
              <a:buNone/>
            </a:pPr>
            <a:endParaRPr lang="en-US" sz="22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170"/>
              </p:ext>
            </p:extLst>
          </p:nvPr>
        </p:nvGraphicFramePr>
        <p:xfrm>
          <a:off x="660401" y="2166750"/>
          <a:ext cx="7721599" cy="356098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494077"/>
                <a:gridCol w="1270975"/>
                <a:gridCol w="1270975"/>
                <a:gridCol w="1270975"/>
                <a:gridCol w="1414597"/>
              </a:tblGrid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Health Incident Avoided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Number of Cases Avoided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25%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50%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75%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100%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Adult </a:t>
                      </a:r>
                      <a:r>
                        <a:rPr lang="en-US" sz="1400" dirty="0" smtClean="0">
                          <a:effectLst/>
                        </a:rPr>
                        <a:t>Mortality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55-126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111-251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166-376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222-501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Infant Mortality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Non-fatal Heart </a:t>
                      </a:r>
                      <a:r>
                        <a:rPr lang="en-US" sz="1400" dirty="0" smtClean="0">
                          <a:effectLst/>
                        </a:rPr>
                        <a:t>Attacks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6-54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12-108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17-161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23-214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Hospital Admissions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Acute Bronchitis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182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364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Respiratory </a:t>
                      </a:r>
                      <a:r>
                        <a:rPr lang="en-US" sz="1400" dirty="0">
                          <a:effectLst/>
                        </a:rPr>
                        <a:t>Symptoms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2,829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5,654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8,476</a:t>
                      </a:r>
                      <a:endParaRPr lang="en-US" sz="16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11,295</a:t>
                      </a:r>
                      <a:endParaRPr lang="en-US" sz="1600" dirty="0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Asthma ER Visits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MRAD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48,683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97,316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145,898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194,430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Work Loss Days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8,220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16,435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24,645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32,849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6749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Asthma Exacerbations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1,745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3,489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5,232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6,975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1487" y="2763134"/>
            <a:ext cx="7714284" cy="26473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Calculate Change in Health Outcome – </a:t>
            </a:r>
            <a:r>
              <a:rPr lang="en-US" dirty="0" smtClean="0"/>
              <a:t>Linearity 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228600" lvl="1">
                  <a:spcBef>
                    <a:spcPts val="1000"/>
                  </a:spcBef>
                </a:pPr>
                <a:r>
                  <a:rPr lang="en-US" sz="2600" dirty="0" smtClean="0"/>
                  <a:t>The health impact function for mortality:</a:t>
                </a:r>
              </a:p>
              <a:p>
                <a:pPr marL="0" lvl="1" indent="0">
                  <a:spcBef>
                    <a:spcPts val="1000"/>
                  </a:spcBef>
                  <a:buNone/>
                </a:pPr>
                <a:endParaRPr lang="en-US" sz="2600" dirty="0" smtClean="0"/>
              </a:p>
              <a:p>
                <a:pPr marL="0" lvl="1" indent="0">
                  <a:lnSpc>
                    <a:spcPct val="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 i="0" smtClean="0">
                          <a:latin typeface="Cambria Math"/>
                          <a:ea typeface="Cambria Math"/>
                        </a:rPr>
                        <m:t>A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voided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Premature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Deaths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Baseline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Expected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Deaths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 ∗</m:t>
                      </m:r>
                    </m:oMath>
                  </m:oMathPara>
                </a14:m>
                <a:endParaRPr lang="en-US" sz="2600" b="0" i="0" dirty="0" smtClean="0">
                  <a:latin typeface="Cambria Math"/>
                  <a:ea typeface="Cambria Math"/>
                </a:endParaRPr>
              </a:p>
              <a:p>
                <a:pPr marL="0" lvl="1" indent="0">
                  <a:lnSpc>
                    <a:spcPct val="50000"/>
                  </a:lnSpc>
                  <a:spcBef>
                    <a:spcPts val="0"/>
                  </a:spcBef>
                  <a:buNone/>
                </a:pPr>
                <a:r>
                  <a:rPr lang="en-US" sz="2600" b="0" i="0" dirty="0" smtClean="0">
                    <a:latin typeface="Cambria Math"/>
                    <a:ea typeface="Cambria Math"/>
                  </a:rPr>
                  <a:t/>
                </a:r>
                <a:br>
                  <a:rPr lang="en-US" sz="2600" b="0" i="0" dirty="0" smtClean="0">
                    <a:latin typeface="Cambria Math"/>
                    <a:ea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(1−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exp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Beta</m:t>
                          </m:r>
                          <m: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∗[</m:t>
                          </m:r>
                          <m:r>
                            <m:rPr>
                              <m:sty m:val="p"/>
                            </m:rP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PMbefore</m:t>
                          </m:r>
                          <m: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PMafter</m:t>
                          </m:r>
                          <m: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]</m:t>
                          </m:r>
                        </m:e>
                      </m:d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2600" dirty="0" smtClean="0"/>
              </a:p>
              <a:p>
                <a:pPr marL="0" lvl="1" indent="0" algn="ctr">
                  <a:spcBef>
                    <a:spcPts val="1000"/>
                  </a:spcBef>
                  <a:buNone/>
                </a:pPr>
                <a:endParaRPr lang="en-US" sz="2600" dirty="0" smtClean="0"/>
              </a:p>
              <a:p>
                <a:pPr marL="0" lvl="1" indent="0" algn="ctr">
                  <a:spcBef>
                    <a:spcPts val="1000"/>
                  </a:spcBef>
                  <a:buNone/>
                </a:pPr>
                <a:r>
                  <a:rPr lang="en-US" sz="2600" dirty="0" smtClean="0"/>
                  <a:t>or</a:t>
                </a:r>
              </a:p>
              <a:p>
                <a:pPr marL="0" lvl="1" indent="0">
                  <a:spcBef>
                    <a:spcPts val="1000"/>
                  </a:spcBef>
                  <a:buNone/>
                </a:pPr>
                <a:endParaRPr lang="en-US" sz="2600" dirty="0"/>
              </a:p>
              <a:p>
                <a:pPr marL="0" lvl="1" indent="0">
                  <a:lnSpc>
                    <a:spcPct val="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Avoided</m:t>
                      </m:r>
                      <m:r>
                        <a:rPr lang="en-US" sz="26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/>
                          <a:ea typeface="Cambria Math"/>
                        </a:rPr>
                        <m:t>Premature</m:t>
                      </m:r>
                      <m:r>
                        <a:rPr lang="en-US" sz="26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>
                          <a:latin typeface="Cambria Math"/>
                          <a:ea typeface="Cambria Math"/>
                        </a:rPr>
                        <m:t>Deaths</m:t>
                      </m:r>
                      <m:r>
                        <a:rPr lang="en-US" sz="2600">
                          <a:latin typeface="Cambria Math"/>
                          <a:ea typeface="Cambria Math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en-US" sz="2600">
                          <a:latin typeface="Cambria Math"/>
                          <a:ea typeface="Cambria Math"/>
                        </a:rPr>
                        <m:t>Baseline</m:t>
                      </m:r>
                      <m:r>
                        <a:rPr lang="en-US" sz="26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>
                          <a:latin typeface="Cambria Math"/>
                          <a:ea typeface="Cambria Math"/>
                        </a:rPr>
                        <m:t>Expected</m:t>
                      </m:r>
                      <m:r>
                        <a:rPr lang="en-US" sz="26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>
                          <a:latin typeface="Cambria Math"/>
                          <a:ea typeface="Cambria Math"/>
                        </a:rPr>
                        <m:t>Deaths</m:t>
                      </m:r>
                      <m:r>
                        <a:rPr lang="en-US" sz="2600">
                          <a:latin typeface="Cambria Math"/>
                          <a:ea typeface="Cambria Math"/>
                        </a:rPr>
                        <m:t> ∗</m:t>
                      </m:r>
                    </m:oMath>
                  </m:oMathPara>
                </a14:m>
                <a:endParaRPr lang="en-US" sz="2600" dirty="0">
                  <a:latin typeface="Cambria Math"/>
                  <a:ea typeface="Cambria Math"/>
                </a:endParaRPr>
              </a:p>
              <a:p>
                <a:pPr marL="0" lvl="1" indent="0">
                  <a:lnSpc>
                    <a:spcPct val="50000"/>
                  </a:lnSpc>
                  <a:spcBef>
                    <a:spcPts val="0"/>
                  </a:spcBef>
                  <a:buNone/>
                </a:pPr>
                <a:r>
                  <a:rPr lang="en-US" sz="2600" dirty="0">
                    <a:latin typeface="Cambria Math"/>
                    <a:ea typeface="Cambria Math"/>
                  </a:rPr>
                  <a:t/>
                </a:r>
                <a:br>
                  <a:rPr lang="en-US" sz="2600" dirty="0">
                    <a:latin typeface="Cambria Math"/>
                    <a:ea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>
                          <a:latin typeface="Cambria Math"/>
                          <a:ea typeface="Cambria Math"/>
                        </a:rPr>
                        <m:t>(1−</m:t>
                      </m:r>
                      <m:r>
                        <m:rPr>
                          <m:sty m:val="p"/>
                        </m:rPr>
                        <a:rPr lang="en-US" sz="2600">
                          <a:latin typeface="Cambria Math"/>
                          <a:ea typeface="Cambria Math"/>
                        </a:rPr>
                        <m:t>exp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60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600">
                              <a:latin typeface="Cambria Math"/>
                              <a:ea typeface="Cambria Math"/>
                            </a:rPr>
                            <m:t>Beta</m:t>
                          </m:r>
                          <m:r>
                            <a:rPr lang="en-US" sz="2600">
                              <a:latin typeface="Cambria Math"/>
                              <a:ea typeface="Cambria Math"/>
                            </a:rPr>
                            <m:t>∗</m:t>
                          </m:r>
                          <m:r>
                            <m:rPr>
                              <m:sty m:val="p"/>
                            </m:rPr>
                            <a:rPr lang="en-US" sz="2600">
                              <a:latin typeface="Cambria Math"/>
                              <a:ea typeface="Cambria Math"/>
                            </a:rPr>
                            <m:t>PMbefore</m:t>
                          </m:r>
                          <m:r>
                            <a:rPr lang="en-US" sz="2600" b="0" i="1" smtClean="0">
                              <a:latin typeface="Cambria Math"/>
                              <a:ea typeface="Cambria Math"/>
                            </a:rPr>
                            <m:t>∗</m:t>
                          </m:r>
                          <m:r>
                            <m:rPr>
                              <m:sty m:val="p"/>
                            </m:rP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SR</m:t>
                          </m:r>
                          <m:r>
                            <a:rPr lang="en-US" sz="2600" b="0" i="1" smtClean="0">
                              <a:latin typeface="Cambria Math"/>
                              <a:ea typeface="Cambria Math"/>
                            </a:rPr>
                            <m:t>∗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600" b="0" i="1" smtClean="0">
                                  <a:latin typeface="Cambria Math"/>
                                  <a:ea typeface="Cambria Math"/>
                                </a:rPr>
                                <m:t>% </m:t>
                              </m:r>
                              <m:r>
                                <m:rPr>
                                  <m:sty m:val="p"/>
                                </m:rPr>
                                <a:rPr lang="en-US" sz="2600" b="0" i="0" smtClean="0">
                                  <a:latin typeface="Cambria Math"/>
                                  <a:ea typeface="Cambria Math"/>
                                </a:rPr>
                                <m:t>Reduction</m:t>
                              </m:r>
                            </m:e>
                          </m:d>
                          <m: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/100</m:t>
                          </m:r>
                        </m:e>
                      </m:d>
                      <m:r>
                        <a:rPr lang="en-US" sz="260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2600" dirty="0"/>
              </a:p>
              <a:p>
                <a:pPr marL="228600" lvl="1">
                  <a:spcBef>
                    <a:spcPts val="1000"/>
                  </a:spcBef>
                </a:pPr>
                <a:endParaRPr lang="en-US" sz="2600" dirty="0"/>
              </a:p>
              <a:p>
                <a:pPr marL="228600" lvl="1">
                  <a:spcBef>
                    <a:spcPts val="1000"/>
                  </a:spcBef>
                </a:pPr>
                <a:r>
                  <a:rPr lang="en-US" sz="2600" dirty="0" smtClean="0"/>
                  <a:t>No baseline PM-related </a:t>
                </a:r>
                <a:r>
                  <a:rPr lang="en-US" sz="2600" dirty="0"/>
                  <a:t>threshold </a:t>
                </a:r>
                <a:r>
                  <a:rPr lang="en-US" sz="2600" dirty="0" smtClean="0"/>
                  <a:t>because there is lack of evidence to support it, as per National </a:t>
                </a:r>
                <a:r>
                  <a:rPr lang="en-US" sz="2600" dirty="0"/>
                  <a:t>Research </a:t>
                </a:r>
                <a:r>
                  <a:rPr lang="en-US" sz="2600" dirty="0" smtClean="0"/>
                  <a:t>Council (2002</a:t>
                </a:r>
                <a:r>
                  <a:rPr lang="en-US" sz="2600" dirty="0"/>
                  <a:t>) </a:t>
                </a:r>
                <a:r>
                  <a:rPr lang="en-US" sz="2600" dirty="0" smtClean="0"/>
                  <a:t>assessment.</a:t>
                </a:r>
                <a:endParaRPr lang="en-US" sz="2200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05" t="-3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2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Calculate Change in Health Outcome – </a:t>
            </a:r>
            <a:r>
              <a:rPr lang="en-US" dirty="0" smtClean="0"/>
              <a:t>Linearity II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2651484"/>
              </a:xfrm>
            </p:spPr>
            <p:txBody>
              <a:bodyPr>
                <a:normAutofit/>
              </a:bodyPr>
              <a:lstStyle/>
              <a:p>
                <a:pPr marL="228600" lvl="1">
                  <a:spcBef>
                    <a:spcPts val="1000"/>
                  </a:spcBef>
                </a:pPr>
                <a:r>
                  <a:rPr lang="en-US" sz="2600" dirty="0" smtClean="0"/>
                  <a:t>Derivative of the health impact function with respect to [% Reduction]:</a:t>
                </a:r>
              </a:p>
              <a:p>
                <a:pPr marL="0" lvl="1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60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600" i="1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600">
                              <a:latin typeface="Cambria Math"/>
                              <a:ea typeface="Cambria Math"/>
                            </a:rPr>
                            <m:t>Avoided</m:t>
                          </m:r>
                          <m:r>
                            <a:rPr lang="en-US" sz="26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600">
                              <a:latin typeface="Cambria Math"/>
                              <a:ea typeface="Cambria Math"/>
                            </a:rPr>
                            <m:t>PrematureDeaths</m:t>
                          </m:r>
                        </m:num>
                        <m:den>
                          <m:r>
                            <a:rPr lang="en-US" sz="26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/>
                                  <a:ea typeface="Cambria Math"/>
                                </a:rPr>
                                <m:t>% </m:t>
                              </m:r>
                              <m:r>
                                <m:rPr>
                                  <m:sty m:val="p"/>
                                </m:rPr>
                                <a:rPr lang="en-US" sz="2600">
                                  <a:latin typeface="Cambria Math"/>
                                  <a:ea typeface="Cambria Math"/>
                                </a:rPr>
                                <m:t>Reduction</m:t>
                              </m:r>
                            </m:e>
                          </m:d>
                        </m:den>
                      </m:f>
                      <m:r>
                        <a:rPr lang="en-US" sz="260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r>
                  <a:rPr lang="en-US" sz="2600" dirty="0" smtClean="0">
                    <a:latin typeface="Cambria Math"/>
                    <a:ea typeface="Cambria Math"/>
                  </a:rPr>
                  <a:t/>
                </a:r>
                <a:br>
                  <a:rPr lang="en-US" sz="2600" dirty="0" smtClean="0">
                    <a:latin typeface="Cambria Math"/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en-US" sz="2600" smtClean="0">
                        <a:latin typeface="Cambria Math"/>
                        <a:ea typeface="Cambria Math"/>
                      </a:rPr>
                      <m:t> </m:t>
                    </m:r>
                    <m:f>
                      <m:fPr>
                        <m:ctrlPr>
                          <a:rPr lang="en-US" sz="2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600" b="0" i="1" smtClean="0">
                            <a:latin typeface="Cambria Math"/>
                            <a:ea typeface="Cambria Math"/>
                          </a:rPr>
                          <m:t>100</m:t>
                        </m:r>
                      </m:den>
                    </m:f>
                    <m:r>
                      <a:rPr lang="en-US" sz="2600" b="0" i="0" smtClean="0">
                        <a:latin typeface="Cambria Math"/>
                        <a:ea typeface="Cambria Math"/>
                      </a:rPr>
                      <m:t>∗</m:t>
                    </m:r>
                    <m:r>
                      <m:rPr>
                        <m:sty m:val="p"/>
                      </m:rPr>
                      <a:rPr lang="en-US" sz="2600">
                        <a:latin typeface="Cambria Math"/>
                        <a:ea typeface="Cambria Math"/>
                      </a:rPr>
                      <m:t>Baseline</m:t>
                    </m:r>
                    <m:r>
                      <a:rPr lang="en-US" sz="26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600">
                        <a:latin typeface="Cambria Math"/>
                        <a:ea typeface="Cambria Math"/>
                      </a:rPr>
                      <m:t>Expected</m:t>
                    </m:r>
                    <m:r>
                      <a:rPr lang="en-US" sz="260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600">
                        <a:latin typeface="Cambria Math"/>
                        <a:ea typeface="Cambria Math"/>
                      </a:rPr>
                      <m:t>Deaths</m:t>
                    </m:r>
                    <m:r>
                      <a:rPr lang="en-US" sz="2600">
                        <a:latin typeface="Cambria Math"/>
                        <a:ea typeface="Cambria Math"/>
                      </a:rPr>
                      <m:t> ∗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/>
                        <a:ea typeface="Cambria Math"/>
                      </a:rPr>
                      <m:t>Beta</m:t>
                    </m:r>
                    <m:r>
                      <a:rPr lang="en-US" sz="2600" b="0" i="0" smtClean="0">
                        <a:latin typeface="Cambria Math"/>
                        <a:ea typeface="Cambria Math"/>
                      </a:rPr>
                      <m:t>∗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/>
                        <a:ea typeface="Cambria Math"/>
                      </a:rPr>
                      <m:t>SR</m:t>
                    </m:r>
                    <m:r>
                      <a:rPr lang="en-US" sz="2600" b="0" i="0" smtClean="0">
                        <a:latin typeface="Cambria Math"/>
                        <a:ea typeface="Cambria Math"/>
                      </a:rPr>
                      <m:t>∗</m:t>
                    </m:r>
                    <m:r>
                      <m:rPr>
                        <m:sty m:val="p"/>
                      </m:rPr>
                      <a:rPr lang="en-US" sz="2600">
                        <a:latin typeface="Cambria Math"/>
                        <a:ea typeface="Cambria Math"/>
                      </a:rPr>
                      <m:t>P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/>
                        <a:ea typeface="Cambria Math"/>
                      </a:rPr>
                      <m:t>M</m:t>
                    </m:r>
                    <m:r>
                      <m:rPr>
                        <m:sty m:val="p"/>
                      </m:rPr>
                      <a:rPr lang="en-US" sz="2600" baseline="-25000">
                        <a:latin typeface="Cambria Math"/>
                        <a:ea typeface="Cambria Math"/>
                      </a:rPr>
                      <m:t>before</m:t>
                    </m:r>
                  </m:oMath>
                </a14:m>
                <a:r>
                  <a:rPr lang="en-US" sz="2600" dirty="0" smtClean="0">
                    <a:latin typeface="Cambria Math"/>
                    <a:ea typeface="Cambria Math"/>
                  </a:rPr>
                  <a:t>*</a:t>
                </a:r>
                <a:endParaRPr lang="en-US" sz="2600" dirty="0">
                  <a:latin typeface="Cambria Math"/>
                  <a:ea typeface="Cambria Math"/>
                </a:endParaRPr>
              </a:p>
              <a:p>
                <a:pPr marL="0" lvl="1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>
                          <a:latin typeface="Cambria Math"/>
                          <a:ea typeface="Cambria Math"/>
                        </a:rPr>
                        <m:t>exp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60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600">
                              <a:latin typeface="Cambria Math"/>
                              <a:ea typeface="Cambria Math"/>
                            </a:rPr>
                            <m:t>Beta</m:t>
                          </m:r>
                          <m:r>
                            <a:rPr lang="en-US" sz="2600">
                              <a:latin typeface="Cambria Math"/>
                              <a:ea typeface="Cambria Math"/>
                            </a:rPr>
                            <m:t>∗</m:t>
                          </m:r>
                          <m:r>
                            <m:rPr>
                              <m:sty m:val="p"/>
                            </m:rPr>
                            <a:rPr lang="en-US" sz="2600">
                              <a:latin typeface="Cambria Math"/>
                              <a:ea typeface="Cambria Math"/>
                            </a:rPr>
                            <m:t>PMbefore</m:t>
                          </m:r>
                          <m:r>
                            <a:rPr lang="en-US" sz="2600" i="1">
                              <a:latin typeface="Cambria Math"/>
                              <a:ea typeface="Cambria Math"/>
                            </a:rPr>
                            <m:t>∗</m:t>
                          </m:r>
                          <m:r>
                            <m:rPr>
                              <m:sty m:val="p"/>
                            </m:rPr>
                            <a:rPr lang="en-US" sz="2600" b="0" i="0" smtClean="0">
                              <a:latin typeface="Cambria Math"/>
                              <a:ea typeface="Cambria Math"/>
                            </a:rPr>
                            <m:t>SR</m:t>
                          </m:r>
                          <m:r>
                            <a:rPr lang="en-US" sz="2600" b="0" i="1" smtClean="0">
                              <a:latin typeface="Cambria Math"/>
                              <a:ea typeface="Cambria Math"/>
                            </a:rPr>
                            <m:t>∗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6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latin typeface="Cambria Math"/>
                                  <a:ea typeface="Cambria Math"/>
                                </a:rPr>
                                <m:t>% </m:t>
                              </m:r>
                              <m:r>
                                <m:rPr>
                                  <m:sty m:val="p"/>
                                </m:rPr>
                                <a:rPr lang="en-US" sz="2600">
                                  <a:latin typeface="Cambria Math"/>
                                  <a:ea typeface="Cambria Math"/>
                                </a:rPr>
                                <m:t>Reduction</m:t>
                              </m:r>
                            </m:e>
                          </m:d>
                          <m:r>
                            <a:rPr lang="en-US" sz="2600">
                              <a:latin typeface="Cambria Math"/>
                              <a:ea typeface="Cambria Math"/>
                            </a:rPr>
                            <m:t>/100</m:t>
                          </m:r>
                        </m:e>
                      </m:d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2651484"/>
              </a:xfrm>
              <a:blipFill rotWithShape="1">
                <a:blip r:embed="rId2"/>
                <a:stretch>
                  <a:fillRect l="-1159" t="-3448" r="-2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944810"/>
              </p:ext>
            </p:extLst>
          </p:nvPr>
        </p:nvGraphicFramePr>
        <p:xfrm>
          <a:off x="327807" y="4588776"/>
          <a:ext cx="8548775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039"/>
                <a:gridCol w="1371233"/>
                <a:gridCol w="907831"/>
                <a:gridCol w="1423359"/>
                <a:gridCol w="1682151"/>
                <a:gridCol w="17511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[% Reduction]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SR Elasticity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PM</a:t>
                      </a:r>
                      <a:r>
                        <a:rPr lang="en-US" sz="1600" i="0" baseline="-25000" dirty="0" smtClean="0">
                          <a:latin typeface="+mj-lt"/>
                        </a:rPr>
                        <a:t>2.5</a:t>
                      </a:r>
                      <a:r>
                        <a:rPr lang="en-US" sz="1600" dirty="0" smtClean="0"/>
                        <a:t> (avg.)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Beta (</a:t>
                      </a:r>
                      <a:r>
                        <a:rPr lang="en-US" sz="1600" dirty="0" err="1" smtClean="0"/>
                        <a:t>Krewski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Baseline Deaths (CDC, 2010)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Deaths</a:t>
                      </a:r>
                      <a:r>
                        <a:rPr lang="en-US" sz="1600" baseline="0" dirty="0" smtClean="0"/>
                        <a:t> per</a:t>
                      </a:r>
                      <a:r>
                        <a:rPr lang="en-US" sz="1600" dirty="0" smtClean="0"/>
                        <a:t> 1% reduction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0.007511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97,303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2.693482447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0.007511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97,303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2.691617818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0.007511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97,303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2.68975448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0.007511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97,303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2.687892431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12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583" y="365125"/>
            <a:ext cx="7886700" cy="1325563"/>
          </a:xfrm>
        </p:spPr>
        <p:txBody>
          <a:bodyPr/>
          <a:lstStyle/>
          <a:p>
            <a:r>
              <a:rPr lang="en-US" dirty="0"/>
              <a:t>Calculate </a:t>
            </a:r>
            <a:r>
              <a:rPr lang="en-US" dirty="0" smtClean="0"/>
              <a:t>Economic </a:t>
            </a:r>
            <a:r>
              <a:rPr lang="en-US" dirty="0"/>
              <a:t>Value of </a:t>
            </a:r>
            <a:r>
              <a:rPr lang="en-US" dirty="0" smtClean="0"/>
              <a:t>Avoiding Adverse Health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583" y="1825624"/>
            <a:ext cx="3168051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Two approaches:</a:t>
            </a:r>
            <a:endParaRPr lang="en-US" dirty="0"/>
          </a:p>
          <a:p>
            <a:pPr lvl="1">
              <a:buFont typeface="Symbol" panose="05050102010706020507" pitchFamily="18" charset="2"/>
              <a:buChar char="-"/>
            </a:pPr>
            <a:r>
              <a:rPr lang="en-US" b="1" dirty="0" smtClean="0"/>
              <a:t>Willingness </a:t>
            </a:r>
            <a:r>
              <a:rPr lang="en-US" b="1" dirty="0"/>
              <a:t>to Pay </a:t>
            </a:r>
            <a:r>
              <a:rPr lang="en-US" dirty="0"/>
              <a:t>(WTP) to reduce risk of mortality or </a:t>
            </a:r>
            <a:r>
              <a:rPr lang="en-US" dirty="0" smtClean="0"/>
              <a:t>morbidity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en-US" b="1" dirty="0" smtClean="0"/>
              <a:t>Cost of Illness </a:t>
            </a:r>
            <a:r>
              <a:rPr lang="en-US" dirty="0" smtClean="0"/>
              <a:t>(COI) estimates, including direct medical and opportunity costs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0"/>
            <a:ext cx="2057400" cy="365125"/>
          </a:xfrm>
        </p:spPr>
        <p:txBody>
          <a:bodyPr/>
          <a:lstStyle/>
          <a:p>
            <a:fld id="{10105F91-0FD6-487C-8C4C-3C46A029E00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1629" r="12161"/>
          <a:stretch/>
        </p:blipFill>
        <p:spPr>
          <a:xfrm>
            <a:off x="3838755" y="2173854"/>
            <a:ext cx="4934310" cy="40731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64966" y="1726887"/>
            <a:ext cx="41000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Values used in Wood Smoke Analysis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41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Calculate Economic Value of Avoiding Premature </a:t>
            </a:r>
            <a:r>
              <a:rPr lang="en-US" dirty="0" smtClean="0"/>
              <a:t>Death I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Valuation concept</a:t>
            </a:r>
            <a:r>
              <a:rPr lang="en-US" dirty="0"/>
              <a:t>: Aggregate WTP by a population of a given size for </a:t>
            </a:r>
            <a:r>
              <a:rPr lang="en-US" dirty="0" smtClean="0"/>
              <a:t>a small reduction </a:t>
            </a:r>
            <a:r>
              <a:rPr lang="en-US" dirty="0"/>
              <a:t>in annual mortality </a:t>
            </a:r>
            <a:r>
              <a:rPr lang="en-US" dirty="0" smtClean="0"/>
              <a:t>risk</a:t>
            </a:r>
          </a:p>
          <a:p>
            <a:r>
              <a:rPr lang="en-US" dirty="0" smtClean="0"/>
              <a:t>Estimates of WTP for mortality risk reductions </a:t>
            </a:r>
            <a:r>
              <a:rPr lang="en-US" dirty="0"/>
              <a:t>come from two types of </a:t>
            </a:r>
            <a:r>
              <a:rPr lang="en-US" dirty="0" smtClean="0"/>
              <a:t>economics studies</a:t>
            </a:r>
            <a:r>
              <a:rPr lang="en-US" dirty="0"/>
              <a:t>:</a:t>
            </a:r>
            <a:endParaRPr lang="en-US" dirty="0" smtClean="0"/>
          </a:p>
          <a:p>
            <a:pPr lvl="1">
              <a:buFont typeface="Symbol" panose="05050102010706020507" pitchFamily="18" charset="2"/>
              <a:buChar char="-"/>
            </a:pPr>
            <a:r>
              <a:rPr lang="en-US" dirty="0" smtClean="0"/>
              <a:t>Revealed preference (job-risk related wage differences) 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en-US" dirty="0" smtClean="0"/>
              <a:t>Stated preference (direct elicitation of values through choice experiments)  </a:t>
            </a:r>
            <a:endParaRPr lang="en-US" dirty="0"/>
          </a:p>
          <a:p>
            <a:endParaRPr lang="en-US" dirty="0"/>
          </a:p>
          <a:p>
            <a:pPr lvl="1">
              <a:buFont typeface="Symbol" panose="05050102010706020507" pitchFamily="18" charset="2"/>
              <a:buChar char="-"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4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Calculate Economic Value of Avoiding </a:t>
            </a:r>
            <a:r>
              <a:rPr lang="en-US" dirty="0" smtClean="0"/>
              <a:t>Premature Death II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Value </a:t>
            </a:r>
            <a:r>
              <a:rPr lang="en-US" dirty="0"/>
              <a:t>per Statistical Life (VSL) is…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en-US" dirty="0" smtClean="0"/>
              <a:t>A WTP estimate normalized </a:t>
            </a:r>
            <a:r>
              <a:rPr lang="en-US" dirty="0"/>
              <a:t>by the magnitude of mortality risk reduction, i.e. VSL = WTP/Risk </a:t>
            </a:r>
            <a:r>
              <a:rPr lang="en-US" dirty="0" smtClean="0"/>
              <a:t>Reduction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en-US" u="sng" dirty="0" smtClean="0"/>
              <a:t>Not </a:t>
            </a:r>
            <a:r>
              <a:rPr lang="en-US" u="sng" dirty="0"/>
              <a:t>the value of preventing a certain death of a given </a:t>
            </a:r>
            <a:r>
              <a:rPr lang="en-US" u="sng" dirty="0" smtClean="0"/>
              <a:t>person</a:t>
            </a:r>
          </a:p>
          <a:p>
            <a:pPr marL="228600" lvl="1">
              <a:spcBef>
                <a:spcPts val="1000"/>
              </a:spcBef>
            </a:pPr>
            <a:r>
              <a:rPr lang="en-US" sz="2800" dirty="0"/>
              <a:t>EPA </a:t>
            </a:r>
            <a:r>
              <a:rPr lang="en-US" sz="2800" dirty="0" smtClean="0"/>
              <a:t>VSL is $9.4 Million </a:t>
            </a:r>
            <a:r>
              <a:rPr lang="en-US" sz="2800" dirty="0"/>
              <a:t>(2010$ at 2017 income level)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en-US" dirty="0" smtClean="0"/>
              <a:t>Based on a </a:t>
            </a:r>
            <a:r>
              <a:rPr lang="en-US" dirty="0"/>
              <a:t>synthesis of 26 WTP studies that have been identified in the Clean Air Act Section 812 Reports to Congress as “applicable to policy analysis.” </a:t>
            </a:r>
          </a:p>
          <a:p>
            <a:endParaRPr lang="en-US" dirty="0"/>
          </a:p>
          <a:p>
            <a:pPr lvl="1">
              <a:buFont typeface="Symbol" panose="05050102010706020507" pitchFamily="18" charset="2"/>
              <a:buChar char="-"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1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Calculate Economic Value of Avoiding Premature </a:t>
            </a:r>
            <a:r>
              <a:rPr lang="en-US" dirty="0" smtClean="0"/>
              <a:t>Death III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valuation study estimated a per person average WTP of $10 to reduce mortality risk by 10^-5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health impact study found a reduction in mortality risk of 10^-6 in a population of 300 Million (or 300 premature deaths avoided)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Based on (1), per-person WTP for </a:t>
            </a:r>
            <a:r>
              <a:rPr lang="en-US" dirty="0"/>
              <a:t>10^-</a:t>
            </a:r>
            <a:r>
              <a:rPr lang="en-US" dirty="0" smtClean="0"/>
              <a:t>6 risk reduction is $1.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Aggregate WTP </a:t>
            </a:r>
            <a:r>
              <a:rPr lang="en-US" dirty="0"/>
              <a:t>for 10^-6 risk reduction </a:t>
            </a:r>
            <a:r>
              <a:rPr lang="en-US" dirty="0" smtClean="0"/>
              <a:t>by a population of 300 Million will be $300 Million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dirty="0" smtClean="0"/>
              <a:t>i.e., 300 premature deaths avoided that were valued using VSL of $1 Million per case.</a:t>
            </a:r>
          </a:p>
          <a:p>
            <a:pPr lvl="1">
              <a:buFont typeface="Symbol" panose="05050102010706020507" pitchFamily="18" charset="2"/>
              <a:buChar char="-"/>
            </a:pPr>
            <a:endParaRPr lang="en-US" dirty="0"/>
          </a:p>
          <a:p>
            <a:endParaRPr lang="en-US" dirty="0"/>
          </a:p>
          <a:p>
            <a:pPr lvl="1">
              <a:buFont typeface="Symbol" panose="05050102010706020507" pitchFamily="18" charset="2"/>
              <a:buChar char="-"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7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COBRA Outputs: Economic Value of Health Impacts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26" y="1608467"/>
            <a:ext cx="7924800" cy="462121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Economic value of health benefits is a product of the estimated reduction in expected number of adverse health outcomes and the economic value per case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2000" dirty="0" smtClean="0"/>
              <a:t>		Health </a:t>
            </a:r>
            <a:r>
              <a:rPr lang="en-US" sz="2000" dirty="0"/>
              <a:t>Incidence Results for Study Area</a:t>
            </a:r>
          </a:p>
          <a:p>
            <a:pPr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916764"/>
              </p:ext>
            </p:extLst>
          </p:nvPr>
        </p:nvGraphicFramePr>
        <p:xfrm>
          <a:off x="794941" y="3048847"/>
          <a:ext cx="7721600" cy="355176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259340"/>
                <a:gridCol w="1257076"/>
                <a:gridCol w="1402243"/>
                <a:gridCol w="1402243"/>
                <a:gridCol w="1400698"/>
              </a:tblGrid>
              <a:tr h="299558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Health Incident Avoided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Economic Value (Millions 2010$, 7% discount rate)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558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25%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50%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75%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100% Reduction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Health </a:t>
                      </a:r>
                      <a:r>
                        <a:rPr lang="en-US" sz="1400" dirty="0" smtClean="0">
                          <a:effectLst/>
                        </a:rPr>
                        <a:t>Effects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$425.8 - $960.9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851.3 - $1,920.0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1,276.5 - $2,877.5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1,701.3 - $3,833.3</a:t>
                      </a: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Adult </a:t>
                      </a:r>
                      <a:r>
                        <a:rPr lang="en-US" sz="1400" dirty="0" smtClean="0">
                          <a:effectLst/>
                        </a:rPr>
                        <a:t>Mortality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$418.1 - $947.4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835.9 - $1,893.2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1,253.3 - $2,837.3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1,670.4 - $3,779.7</a:t>
                      </a: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Infant Mortality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$1.1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$2.1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$3.2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$4.3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Non-fatal Heart </a:t>
                      </a:r>
                      <a:r>
                        <a:rPr lang="en-US" sz="1400" dirty="0" smtClean="0">
                          <a:effectLst/>
                        </a:rPr>
                        <a:t>Attacks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0.7 - $6.4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1.4 - $12.8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2.1 - $19.1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2.8 - $25.4</a:t>
                      </a: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Hospital Admissions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457200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$0.8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457200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$1.7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457200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$2.5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 defTabSz="457200" rtl="0" eaLnBrk="1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$3.4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Acute Bronchitis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&gt;$0.0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Respiratory Symptoms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0.2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</a:t>
                      </a:r>
                      <a:r>
                        <a:rPr lang="en-US" sz="1200" dirty="0" smtClean="0">
                          <a:effectLst/>
                        </a:rPr>
                        <a:t>0.3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Asthma ER Visits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&gt;$0.0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&gt;$0.0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&gt;$0.0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&gt;$0.0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MRAD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$3.3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$6.6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$9.9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$13.2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Work Loss Days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$1.6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$3.2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$4.8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$6.4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8423">
                <a:tc>
                  <a:txBody>
                    <a:bodyPr/>
                    <a:lstStyle/>
                    <a:p>
                      <a:pPr marL="0" marR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Asthma Exacerbations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$0.3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$0.4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02257" y="3910447"/>
            <a:ext cx="7714284" cy="26473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3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Brief </a:t>
            </a:r>
            <a:r>
              <a:rPr lang="en-US" dirty="0"/>
              <a:t>the RTF on subcommittee investigation of a </a:t>
            </a:r>
            <a:r>
              <a:rPr lang="en-US" dirty="0" smtClean="0"/>
              <a:t>methodology </a:t>
            </a:r>
            <a:r>
              <a:rPr lang="en-US" dirty="0"/>
              <a:t>to </a:t>
            </a:r>
            <a:r>
              <a:rPr lang="en-US" dirty="0" smtClean="0"/>
              <a:t>quantify and monetize </a:t>
            </a:r>
            <a:r>
              <a:rPr lang="en-US" dirty="0"/>
              <a:t>healthcare benefits from reducing wood smoke 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An opportunity to </a:t>
            </a:r>
            <a:r>
              <a:rPr lang="en-US" dirty="0"/>
              <a:t>ask the experts about the fundamental underpinnings of </a:t>
            </a:r>
            <a:r>
              <a:rPr lang="en-US" dirty="0" smtClean="0"/>
              <a:t>the methodology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Obtain RTF </a:t>
            </a:r>
            <a:r>
              <a:rPr lang="en-US" dirty="0" smtClean="0"/>
              <a:t>feedback.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58282" y="47627"/>
            <a:ext cx="2057400" cy="365125"/>
          </a:xfrm>
        </p:spPr>
        <p:txBody>
          <a:bodyPr/>
          <a:lstStyle/>
          <a:p>
            <a:fld id="{10105F91-0FD6-487C-8C4C-3C46A029E00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06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Abt</a:t>
            </a:r>
            <a:r>
              <a:rPr lang="en-US" dirty="0" smtClean="0"/>
              <a:t> Recommendations for Study Refinement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County-level COBRA modeling to generate a spatial matrix</a:t>
            </a:r>
          </a:p>
          <a:p>
            <a:r>
              <a:rPr lang="en-US" dirty="0" smtClean="0"/>
              <a:t>Development of an Access-based tool that uses the spatial matrix to enable customized and predefined county-groupings; user-defined county-level wood smoke reductions; user-defined efficiencies</a:t>
            </a:r>
          </a:p>
          <a:p>
            <a:r>
              <a:rPr lang="en-US" dirty="0" smtClean="0"/>
              <a:t>Customizing health functions and values to the PNW study area</a:t>
            </a:r>
          </a:p>
          <a:p>
            <a:r>
              <a:rPr lang="en-US" dirty="0" smtClean="0"/>
              <a:t>Accounting for re-dispatching of electricity</a:t>
            </a:r>
          </a:p>
          <a:p>
            <a:r>
              <a:rPr lang="en-US" dirty="0" smtClean="0"/>
              <a:t>Employing a more sophisticated dispersion model, such as CMAQ</a:t>
            </a:r>
          </a:p>
          <a:p>
            <a:r>
              <a:rPr lang="en-US" dirty="0" smtClean="0"/>
              <a:t>Accounting for additional benefits, such as reduced materials deterioration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6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&amp; Future </a:t>
            </a:r>
            <a:r>
              <a:rPr lang="en-US" dirty="0"/>
              <a:t>Analyses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Staff is researching the following:</a:t>
            </a:r>
          </a:p>
          <a:p>
            <a:pPr marL="914400" lvl="1" indent="-381000">
              <a:buClr>
                <a:schemeClr val="dk1"/>
              </a:buClr>
              <a:buSzPct val="80000"/>
            </a:pPr>
            <a:r>
              <a:rPr lang="en" dirty="0" smtClean="0"/>
              <a:t>Additional model runs</a:t>
            </a:r>
            <a:endParaRPr lang="en" dirty="0"/>
          </a:p>
          <a:p>
            <a:pPr marL="1371600" lvl="2" indent="-381000">
              <a:buClr>
                <a:schemeClr val="dk1"/>
              </a:buClr>
              <a:buSzPct val="80000"/>
            </a:pPr>
            <a:r>
              <a:rPr lang="en" dirty="0" smtClean="0"/>
              <a:t>Isolate </a:t>
            </a:r>
            <a:r>
              <a:rPr lang="en" dirty="0"/>
              <a:t>geographic and volumetric effect</a:t>
            </a:r>
          </a:p>
          <a:p>
            <a:pPr marL="1371600" lvl="2" indent="-381000">
              <a:buClr>
                <a:schemeClr val="dk1"/>
              </a:buClr>
              <a:buSzPct val="80000"/>
            </a:pPr>
            <a:r>
              <a:rPr lang="en" dirty="0"/>
              <a:t>Study effects of lower levels of wood smoke reduction</a:t>
            </a:r>
          </a:p>
          <a:p>
            <a:pPr marL="914400" lvl="1" indent="-381000">
              <a:buClr>
                <a:schemeClr val="dk1"/>
              </a:buClr>
              <a:buSzPct val="80000"/>
            </a:pPr>
            <a:r>
              <a:rPr lang="en" dirty="0" smtClean="0"/>
              <a:t>Limitations </a:t>
            </a:r>
            <a:r>
              <a:rPr lang="en" dirty="0"/>
              <a:t>of study (scaling, baseline, re-dispatch</a:t>
            </a:r>
            <a:r>
              <a:rPr lang="en" dirty="0" smtClean="0"/>
              <a:t>)</a:t>
            </a:r>
          </a:p>
          <a:p>
            <a:pPr marL="914400" lvl="1" indent="-381000">
              <a:buClr>
                <a:schemeClr val="dk1"/>
              </a:buClr>
              <a:buSzPct val="80000"/>
            </a:pPr>
            <a:r>
              <a:rPr lang="en" dirty="0" smtClean="0"/>
              <a:t>Monetization assumptions used and approved by the EPA</a:t>
            </a:r>
          </a:p>
          <a:p>
            <a:pPr marL="914400" lvl="1" indent="-381000">
              <a:buClr>
                <a:schemeClr val="dk1"/>
              </a:buClr>
              <a:buSzPct val="80000"/>
            </a:pPr>
            <a:endParaRPr lang="en-US" dirty="0" smtClean="0"/>
          </a:p>
          <a:p>
            <a:r>
              <a:rPr lang="en-US" dirty="0" smtClean="0"/>
              <a:t>Following said research, </a:t>
            </a:r>
            <a:r>
              <a:rPr lang="en-US" dirty="0"/>
              <a:t>s</a:t>
            </a:r>
            <a:r>
              <a:rPr lang="en-US" dirty="0" smtClean="0"/>
              <a:t>taff will draft a report on </a:t>
            </a:r>
            <a:r>
              <a:rPr lang="en-US" dirty="0" err="1" smtClean="0"/>
              <a:t>quantifiability</a:t>
            </a:r>
            <a:r>
              <a:rPr lang="en-US" dirty="0" smtClean="0"/>
              <a:t> and </a:t>
            </a:r>
            <a:r>
              <a:rPr lang="en-US" dirty="0" err="1" smtClean="0"/>
              <a:t>monetizability</a:t>
            </a:r>
            <a:r>
              <a:rPr lang="en-US" dirty="0" smtClean="0"/>
              <a:t> of wood smoke for the </a:t>
            </a:r>
            <a:r>
              <a:rPr lang="en-US" dirty="0"/>
              <a:t>Policy Advisory Committee and the Council</a:t>
            </a:r>
          </a:p>
          <a:p>
            <a:pPr lvl="1"/>
            <a:r>
              <a:rPr lang="en-US" dirty="0" smtClean="0"/>
              <a:t>Staff will seek approval from the RTF before submitting report.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6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Further analysis required to generate usable NEB values.</a:t>
            </a:r>
          </a:p>
          <a:p>
            <a:r>
              <a:rPr lang="en-US" dirty="0" smtClean="0"/>
              <a:t>Today’s presentation will not address policy implications of analysis.</a:t>
            </a:r>
          </a:p>
          <a:p>
            <a:r>
              <a:rPr lang="en-US" dirty="0" smtClean="0"/>
              <a:t>Reminder: The Council is the ultimate decider on whether or not health impacts are quantifiable as NEB for the work products of the Council</a:t>
            </a:r>
          </a:p>
          <a:p>
            <a:r>
              <a:rPr lang="en-US" dirty="0" smtClean="0"/>
              <a:t>Results of the RTF investigation into the </a:t>
            </a:r>
            <a:r>
              <a:rPr lang="en-US" dirty="0" err="1" smtClean="0"/>
              <a:t>quantifiability</a:t>
            </a:r>
            <a:r>
              <a:rPr lang="en-US" dirty="0" smtClean="0"/>
              <a:t> and </a:t>
            </a:r>
            <a:r>
              <a:rPr lang="en-US" dirty="0" err="1" smtClean="0"/>
              <a:t>monetizability</a:t>
            </a:r>
            <a:r>
              <a:rPr lang="en-US" dirty="0" smtClean="0"/>
              <a:t> of health impacts will go to RTF Policy Advisory Committee and the Council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Genesis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Ductless Heat Pumps (DHP) displace some wood heat in </a:t>
            </a:r>
            <a:r>
              <a:rPr lang="en-US" i="1" dirty="0" smtClean="0"/>
              <a:t>some </a:t>
            </a:r>
            <a:r>
              <a:rPr lang="en-US" dirty="0" smtClean="0"/>
              <a:t>residential homes.</a:t>
            </a:r>
          </a:p>
          <a:p>
            <a:pPr lvl="1"/>
            <a:r>
              <a:rPr lang="en-US" dirty="0" smtClean="0"/>
              <a:t>This reduces wood smoke emissions</a:t>
            </a:r>
          </a:p>
          <a:p>
            <a:pPr lvl="2"/>
            <a:r>
              <a:rPr lang="en-US" dirty="0" smtClean="0"/>
              <a:t>Which results in reduced PM </a:t>
            </a:r>
            <a:r>
              <a:rPr lang="en-US" dirty="0"/>
              <a:t>2.5 </a:t>
            </a:r>
            <a:r>
              <a:rPr lang="en-US" dirty="0" smtClean="0"/>
              <a:t>formation, the cause of health benefits being investigated.</a:t>
            </a:r>
          </a:p>
          <a:p>
            <a:pPr lvl="1"/>
            <a:r>
              <a:rPr lang="en-US" dirty="0" smtClean="0"/>
              <a:t>Back of the envelope analysis showed the health benefits from avoided wood smoke to be significant, larger than value of electric savings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Significant supplemental wood heat in electrically- heated homes means other EE measures, like weatherization and lighting measures, may also impact wood smoke emissions.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4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screening level study was </a:t>
            </a:r>
            <a:r>
              <a:rPr lang="en-US" dirty="0" smtClean="0"/>
              <a:t>commissioned.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Objective of study to understand the </a:t>
            </a:r>
            <a:r>
              <a:rPr lang="en-US" dirty="0" err="1"/>
              <a:t>quantifiability</a:t>
            </a:r>
            <a:r>
              <a:rPr lang="en-US" dirty="0"/>
              <a:t> of health impacts and determine if further research is warranted. </a:t>
            </a:r>
            <a:r>
              <a:rPr lang="en-US" dirty="0" smtClean="0"/>
              <a:t>Study investigated:</a:t>
            </a:r>
          </a:p>
          <a:p>
            <a:pPr lvl="1"/>
            <a:r>
              <a:rPr lang="en-US" dirty="0"/>
              <a:t>Relationship between changes in wood smoke emissions and health </a:t>
            </a:r>
            <a:r>
              <a:rPr lang="en-US" dirty="0" smtClean="0"/>
              <a:t>impacts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agnitude of monetary impact from reducing wood smoke.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eographical implications. “How does wood smoke reduction in a county affect surrounding areas?”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Chosen contractor: </a:t>
            </a:r>
            <a:r>
              <a:rPr lang="en-US" dirty="0" err="1" smtClean="0"/>
              <a:t>Abt</a:t>
            </a:r>
            <a:r>
              <a:rPr lang="en-US" dirty="0" smtClean="0"/>
              <a:t> Associates.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Subcommittee </a:t>
            </a:r>
            <a:r>
              <a:rPr lang="en-US" dirty="0"/>
              <a:t>formed to guide and </a:t>
            </a:r>
            <a:r>
              <a:rPr lang="en-US" dirty="0" smtClean="0"/>
              <a:t>review project.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3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 Diagonal Corner Rectangle 15"/>
          <p:cNvSpPr/>
          <p:nvPr/>
        </p:nvSpPr>
        <p:spPr>
          <a:xfrm>
            <a:off x="1476652" y="1890452"/>
            <a:ext cx="5181600" cy="3276600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lt1">
                <a:hueOff val="0"/>
                <a:satOff val="0"/>
                <a:lumOff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urved Up Arrow 14"/>
          <p:cNvSpPr/>
          <p:nvPr/>
        </p:nvSpPr>
        <p:spPr>
          <a:xfrm rot="5400000">
            <a:off x="1901073" y="3760997"/>
            <a:ext cx="1002531" cy="954568"/>
          </a:xfrm>
          <a:prstGeom prst="curved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744539" cy="64703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Monetized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Health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Impacts: Methodology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598026" y="948951"/>
            <a:ext cx="6938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/>
            <a:r>
              <a:rPr lang="en-US" sz="2400" dirty="0"/>
              <a:t>U.S. EPA’s Co-Benefits Risk Assessment (COBRA) </a:t>
            </a:r>
            <a:r>
              <a:rPr lang="en-US" sz="2400" dirty="0" smtClean="0"/>
              <a:t>model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7" name="Curved Up Arrow 16"/>
          <p:cNvSpPr/>
          <p:nvPr/>
        </p:nvSpPr>
        <p:spPr>
          <a:xfrm rot="5400000">
            <a:off x="1888896" y="3737227"/>
            <a:ext cx="1026884" cy="977756"/>
          </a:xfrm>
          <a:prstGeom prst="curvedUp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302967884"/>
              </p:ext>
            </p:extLst>
          </p:nvPr>
        </p:nvGraphicFramePr>
        <p:xfrm>
          <a:off x="1143000" y="1501140"/>
          <a:ext cx="8001000" cy="5128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flipH="1">
            <a:off x="5201728" y="2334126"/>
            <a:ext cx="1150947" cy="122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352674" y="1890452"/>
            <a:ext cx="2189346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Modified the baseline for wood smoke </a:t>
            </a:r>
            <a:r>
              <a:rPr lang="en-US" sz="1400" dirty="0" smtClean="0">
                <a:solidFill>
                  <a:schemeClr val="tx1"/>
                </a:solidFill>
              </a:rPr>
              <a:t>emissions to match estimates for the PNW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6209856" y="4452082"/>
            <a:ext cx="1724972" cy="973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827922" y="3497975"/>
            <a:ext cx="221381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Adjusted the outputs for population and income </a:t>
            </a:r>
            <a:r>
              <a:rPr lang="en-US" sz="1400" dirty="0" smtClean="0">
                <a:solidFill>
                  <a:schemeClr val="tx1"/>
                </a:solidFill>
              </a:rPr>
              <a:t>growth to match council values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3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759779" cy="1082615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  <a:cs typeface="Arial" pitchFamily="34" charset="0"/>
              </a:rPr>
              <a:t>COBRA Monetized </a:t>
            </a:r>
            <a:r>
              <a:rPr lang="en-US" sz="3600" dirty="0">
                <a:latin typeface="+mn-lt"/>
                <a:cs typeface="Arial" pitchFamily="34" charset="0"/>
              </a:rPr>
              <a:t>Health Impacts: </a:t>
            </a:r>
            <a:r>
              <a:rPr lang="en-US" sz="3600" dirty="0" smtClean="0">
                <a:latin typeface="+mn-lt"/>
                <a:cs typeface="Arial" pitchFamily="34" charset="0"/>
              </a:rPr>
              <a:t>Sample Results- Screening Study</a:t>
            </a:r>
            <a:endParaRPr lang="en-US" sz="3600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3370"/>
          <a:stretch/>
        </p:blipFill>
        <p:spPr bwMode="auto">
          <a:xfrm>
            <a:off x="3749891" y="4031225"/>
            <a:ext cx="3143250" cy="216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841" y="4505324"/>
            <a:ext cx="2096568" cy="137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55928"/>
          <a:stretch/>
        </p:blipFill>
        <p:spPr bwMode="auto">
          <a:xfrm>
            <a:off x="606641" y="4150224"/>
            <a:ext cx="3143250" cy="2050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53" t="54235"/>
          <a:stretch/>
        </p:blipFill>
        <p:spPr bwMode="auto">
          <a:xfrm>
            <a:off x="6607275" y="1828789"/>
            <a:ext cx="2356622" cy="2033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75" t="54235" r="33113"/>
          <a:stretch/>
        </p:blipFill>
        <p:spPr bwMode="auto">
          <a:xfrm>
            <a:off x="3861426" y="1756022"/>
            <a:ext cx="2917415" cy="2033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87" b="54614"/>
          <a:stretch/>
        </p:blipFill>
        <p:spPr bwMode="auto">
          <a:xfrm>
            <a:off x="606641" y="1824846"/>
            <a:ext cx="2917415" cy="2017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426" y="1866900"/>
            <a:ext cx="286702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23948" y="1503239"/>
            <a:ext cx="2993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Changes in PM</a:t>
            </a:r>
            <a:r>
              <a:rPr lang="en-US" b="1" baseline="-25000" dirty="0" smtClean="0"/>
              <a:t>2.5</a:t>
            </a:r>
            <a:r>
              <a:rPr lang="en-US" b="1" dirty="0" smtClean="0"/>
              <a:t> Emissions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37872" y="3944517"/>
            <a:ext cx="3965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Value of Total Health Effects Avoided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7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Quantify Changes in Air Quality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815" y="1601817"/>
            <a:ext cx="8480485" cy="478345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Baseline emissions estimated using existing data sources</a:t>
            </a:r>
          </a:p>
          <a:p>
            <a:pPr lvl="1"/>
            <a:r>
              <a:rPr lang="en-US" dirty="0" smtClean="0"/>
              <a:t>Residential </a:t>
            </a:r>
            <a:r>
              <a:rPr lang="en-US" dirty="0"/>
              <a:t>Building Stock Assessment (RBSA) and the U.S. EPA Residential Wood Combustion (RWC) </a:t>
            </a:r>
            <a:r>
              <a:rPr lang="en-US" dirty="0" smtClean="0"/>
              <a:t>tool</a:t>
            </a:r>
            <a:endParaRPr lang="en-US" dirty="0"/>
          </a:p>
          <a:p>
            <a:r>
              <a:rPr lang="en-US" dirty="0"/>
              <a:t>4 </a:t>
            </a:r>
            <a:r>
              <a:rPr lang="en-US" dirty="0" smtClean="0"/>
              <a:t>air quality </a:t>
            </a:r>
            <a:r>
              <a:rPr lang="en-US" dirty="0"/>
              <a:t>scenarios </a:t>
            </a:r>
            <a:r>
              <a:rPr lang="en-US" dirty="0" smtClean="0"/>
              <a:t>simulated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25%, 50 %, 75%, and 100% </a:t>
            </a:r>
            <a:r>
              <a:rPr lang="en-US" dirty="0" smtClean="0"/>
              <a:t>wood smoke reduction for certain residential wood burning appliances across the study area</a:t>
            </a:r>
          </a:p>
          <a:p>
            <a:r>
              <a:rPr lang="en-US" dirty="0" smtClean="0"/>
              <a:t>Scenarios </a:t>
            </a:r>
            <a:r>
              <a:rPr lang="en-US" dirty="0"/>
              <a:t>reduced emissions for all </a:t>
            </a:r>
            <a:r>
              <a:rPr lang="en-US" dirty="0" smtClean="0"/>
              <a:t>wood burning appliances that are used </a:t>
            </a:r>
            <a:r>
              <a:rPr lang="en-US" dirty="0"/>
              <a:t>primarily for </a:t>
            </a:r>
            <a:r>
              <a:rPr lang="en-US" dirty="0" smtClean="0"/>
              <a:t>residential heating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All types of wood stoves, pellet stoves, wood-fired furnaces, and wood-fired boilers</a:t>
            </a:r>
          </a:p>
          <a:p>
            <a:pPr lvl="1"/>
            <a:r>
              <a:rPr lang="en-US" dirty="0"/>
              <a:t>Did </a:t>
            </a:r>
            <a:r>
              <a:rPr lang="en-US" b="1" dirty="0"/>
              <a:t>not</a:t>
            </a:r>
            <a:r>
              <a:rPr lang="en-US" dirty="0"/>
              <a:t> include fireplaces or outdoor burning (e.g. </a:t>
            </a:r>
            <a:r>
              <a:rPr lang="en-US" dirty="0" err="1"/>
              <a:t>firepits</a:t>
            </a:r>
            <a:r>
              <a:rPr lang="en-US" dirty="0"/>
              <a:t>); these emissions were left </a:t>
            </a:r>
            <a:r>
              <a:rPr lang="en-US" dirty="0" smtClean="0"/>
              <a:t>unchanged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0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Quantify Changes in Air </a:t>
            </a:r>
            <a:r>
              <a:rPr lang="en-US" dirty="0" smtClean="0"/>
              <a:t>Quality (contd.)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00225"/>
            <a:ext cx="7924800" cy="43259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is PM</a:t>
            </a:r>
            <a:r>
              <a:rPr lang="en-US" baseline="-25000" dirty="0" smtClean="0"/>
              <a:t>2.5</a:t>
            </a:r>
            <a:r>
              <a:rPr lang="en-US" dirty="0" smtClean="0"/>
              <a:t> and how is it formed?</a:t>
            </a:r>
          </a:p>
          <a:p>
            <a:pPr lvl="1"/>
            <a:r>
              <a:rPr lang="en-US" sz="1800" dirty="0" smtClean="0"/>
              <a:t>Mixture of microscopic solids and liquid droplets suspended in air; primarily resulting from combustion</a:t>
            </a:r>
          </a:p>
          <a:p>
            <a:pPr lvl="1"/>
            <a:r>
              <a:rPr lang="en-US" sz="1800" dirty="0" smtClean="0"/>
              <a:t>Can be emitted directly or formed secondarily in the atmosphere</a:t>
            </a:r>
          </a:p>
          <a:p>
            <a:r>
              <a:rPr lang="en-US" sz="2800" dirty="0" smtClean="0"/>
              <a:t>S-R Matrix dispersion model in COBRA</a:t>
            </a:r>
          </a:p>
          <a:p>
            <a:r>
              <a:rPr lang="en-US" dirty="0" smtClean="0"/>
              <a:t>Wood smoke reductions in a given county affect PM</a:t>
            </a:r>
            <a:r>
              <a:rPr lang="en-US" baseline="-25000" dirty="0" smtClean="0"/>
              <a:t>2.5</a:t>
            </a:r>
            <a:r>
              <a:rPr lang="en-US" dirty="0" smtClean="0"/>
              <a:t> concentrations and health outcomes in neighboring counties</a:t>
            </a:r>
          </a:p>
          <a:p>
            <a:pPr lvl="1"/>
            <a:r>
              <a:rPr lang="en-US" sz="1800" dirty="0" smtClean="0"/>
              <a:t>For example, in the 100% wood smoke reduction scenario, 30-50% of health benefits in a given county are attributable to wood smoke reductions in the rest of the counties in the study area </a:t>
            </a:r>
          </a:p>
          <a:p>
            <a:pPr lvl="1"/>
            <a:r>
              <a:rPr lang="en-US" sz="1800" dirty="0" smtClean="0"/>
              <a:t>Current analysis focuses on the PNW study area, so results </a:t>
            </a:r>
            <a:r>
              <a:rPr lang="en-US" sz="1800" dirty="0"/>
              <a:t>represent an impact of </a:t>
            </a:r>
            <a:r>
              <a:rPr lang="en-US" sz="1800" dirty="0" smtClean="0"/>
              <a:t>a fixed </a:t>
            </a:r>
            <a:r>
              <a:rPr lang="en-US" sz="1800" dirty="0"/>
              <a:t>percentage reduction of wood smoke emissions occurring </a:t>
            </a:r>
            <a:r>
              <a:rPr lang="en-US" sz="1800" i="1" dirty="0"/>
              <a:t>concurrently</a:t>
            </a:r>
            <a:r>
              <a:rPr lang="en-US" sz="1800" dirty="0"/>
              <a:t> in all counties of the PNW study </a:t>
            </a:r>
            <a:r>
              <a:rPr lang="en-US" sz="1800" dirty="0" smtClean="0"/>
              <a:t>area</a:t>
            </a:r>
          </a:p>
          <a:p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5F91-0FD6-487C-8C4C-3C46A029E00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8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20308</TotalTime>
  <Words>1782</Words>
  <Application>Microsoft Office PowerPoint</Application>
  <PresentationFormat>On-screen Show (4:3)</PresentationFormat>
  <Paragraphs>304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Wood Smoke Screening Study Update: RTF Staff &amp; Abt Associates</vt:lpstr>
      <vt:lpstr>Presentation Objectives</vt:lpstr>
      <vt:lpstr>More Context</vt:lpstr>
      <vt:lpstr>Genesis of the Problem</vt:lpstr>
      <vt:lpstr>A screening level study was commissioned.</vt:lpstr>
      <vt:lpstr>Monetized Health Impacts: Methodology</vt:lpstr>
      <vt:lpstr>COBRA Monetized Health Impacts: Sample Results- Screening Study</vt:lpstr>
      <vt:lpstr>Quantify Changes in Air Quality</vt:lpstr>
      <vt:lpstr>Quantify Changes in Air Quality (contd.)</vt:lpstr>
      <vt:lpstr>Calculate Change in Health Outcomes – Scientific Basis</vt:lpstr>
      <vt:lpstr>Calculate Change in Health Outcomes – Mortality Example</vt:lpstr>
      <vt:lpstr>Calculate Change in Health Outcome</vt:lpstr>
      <vt:lpstr>Calculate Change in Health Outcome – Linearity I</vt:lpstr>
      <vt:lpstr>Calculate Change in Health Outcome – Linearity II</vt:lpstr>
      <vt:lpstr>Calculate Economic Value of Avoiding Adverse Health Effects</vt:lpstr>
      <vt:lpstr>Calculate Economic Value of Avoiding Premature Death I</vt:lpstr>
      <vt:lpstr>Calculate Economic Value of Avoiding Premature Death II</vt:lpstr>
      <vt:lpstr>Calculate Economic Value of Avoiding Premature Death III</vt:lpstr>
      <vt:lpstr>COBRA Outputs: Economic Value of Health Impacts</vt:lpstr>
      <vt:lpstr>Abt Recommendations for Study Refinement</vt:lpstr>
      <vt:lpstr>Next Steps &amp; Future Analyses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Measure Presentation</dc:title>
  <dc:creator>Mohit Chhabra</dc:creator>
  <cp:lastModifiedBy>Garrett Herndon</cp:lastModifiedBy>
  <cp:revision>303</cp:revision>
  <dcterms:created xsi:type="dcterms:W3CDTF">2014-01-03T19:07:29Z</dcterms:created>
  <dcterms:modified xsi:type="dcterms:W3CDTF">2016-03-10T18:49:17Z</dcterms:modified>
</cp:coreProperties>
</file>