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68" r:id="rId3"/>
    <p:sldId id="269" r:id="rId4"/>
    <p:sldId id="264" r:id="rId5"/>
    <p:sldId id="266" r:id="rId6"/>
    <p:sldId id="270" r:id="rId7"/>
    <p:sldId id="267" r:id="rId8"/>
    <p:sldId id="258" r:id="rId9"/>
    <p:sldId id="259" r:id="rId10"/>
    <p:sldId id="260" r:id="rId11"/>
    <p:sldId id="261" r:id="rId12"/>
    <p:sldId id="262" r:id="rId13"/>
    <p:sldId id="26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26412510936132977"/>
          <c:y val="4.4861323304736571E-2"/>
          <c:w val="0.67090413040475472"/>
          <c:h val="0.87517282455077994"/>
        </c:manualLayout>
      </c:layout>
      <c:areaChart>
        <c:grouping val="stacked"/>
        <c:ser>
          <c:idx val="0"/>
          <c:order val="0"/>
          <c:tx>
            <c:strRef>
              <c:f>Sheet1!$A$2</c:f>
              <c:strCache>
                <c:ptCount val="1"/>
                <c:pt idx="0">
                  <c:v>Conservation</c:v>
                </c:pt>
              </c:strCache>
            </c:strRef>
          </c:tx>
          <c:spPr>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Sheet1!$B$1:$V$1</c:f>
              <c:strCach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strCache>
            </c:strRef>
          </c:cat>
          <c:val>
            <c:numRef>
              <c:f>Sheet1!$B$2:$V$2</c:f>
              <c:numCache>
                <c:formatCode>_(* #,##0_);_(* \(#,##0\);_(* "-"??_);_(@_)</c:formatCode>
                <c:ptCount val="21"/>
                <c:pt idx="0">
                  <c:v>0</c:v>
                </c:pt>
                <c:pt idx="1">
                  <c:v>174.27337499999936</c:v>
                </c:pt>
                <c:pt idx="2">
                  <c:v>369.07162499999964</c:v>
                </c:pt>
                <c:pt idx="3">
                  <c:v>590.46624999999642</c:v>
                </c:pt>
                <c:pt idx="4">
                  <c:v>839.93774999999948</c:v>
                </c:pt>
                <c:pt idx="5">
                  <c:v>1120.5899999999999</c:v>
                </c:pt>
                <c:pt idx="6">
                  <c:v>1427.0487499999999</c:v>
                </c:pt>
                <c:pt idx="7">
                  <c:v>1750.2249999999999</c:v>
                </c:pt>
                <c:pt idx="8">
                  <c:v>2086.0662499999862</c:v>
                </c:pt>
                <c:pt idx="9">
                  <c:v>2433.8175000000133</c:v>
                </c:pt>
                <c:pt idx="10">
                  <c:v>2785.9500000000012</c:v>
                </c:pt>
                <c:pt idx="11">
                  <c:v>3135.36625</c:v>
                </c:pt>
                <c:pt idx="12">
                  <c:v>3478.7575000000002</c:v>
                </c:pt>
                <c:pt idx="13">
                  <c:v>3812.0574999999999</c:v>
                </c:pt>
                <c:pt idx="14">
                  <c:v>4053.8287500000001</c:v>
                </c:pt>
                <c:pt idx="15">
                  <c:v>4180.2787499999986</c:v>
                </c:pt>
                <c:pt idx="16">
                  <c:v>4268.7750000000005</c:v>
                </c:pt>
                <c:pt idx="17">
                  <c:v>4343.3850000000002</c:v>
                </c:pt>
                <c:pt idx="18">
                  <c:v>4409.8900000000003</c:v>
                </c:pt>
                <c:pt idx="19">
                  <c:v>4470.3887499999992</c:v>
                </c:pt>
                <c:pt idx="20">
                  <c:v>4529.0237499999994</c:v>
                </c:pt>
              </c:numCache>
            </c:numRef>
          </c:val>
        </c:ser>
        <c:ser>
          <c:idx val="1"/>
          <c:order val="1"/>
          <c:tx>
            <c:strRef>
              <c:f>Sheet1!$A$3</c:f>
              <c:strCache>
                <c:ptCount val="1"/>
                <c:pt idx="0">
                  <c:v>Natural Gas</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Sheet1!$B$1:$V$1</c:f>
              <c:strCach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strCache>
            </c:strRef>
          </c:cat>
          <c:val>
            <c:numRef>
              <c:f>Sheet1!$B$3:$V$3</c:f>
              <c:numCache>
                <c:formatCode>_(* #,##0_);_(* \(#,##0\);_(* "-"??_);_(@_)</c:formatCode>
                <c:ptCount val="21"/>
                <c:pt idx="0">
                  <c:v>0</c:v>
                </c:pt>
                <c:pt idx="1">
                  <c:v>0</c:v>
                </c:pt>
                <c:pt idx="2">
                  <c:v>0</c:v>
                </c:pt>
                <c:pt idx="3">
                  <c:v>0</c:v>
                </c:pt>
                <c:pt idx="4">
                  <c:v>0.21250000000000024</c:v>
                </c:pt>
                <c:pt idx="5">
                  <c:v>0.84250000000000003</c:v>
                </c:pt>
                <c:pt idx="6">
                  <c:v>4.6399999999999997</c:v>
                </c:pt>
                <c:pt idx="7">
                  <c:v>12.872500000000061</c:v>
                </c:pt>
                <c:pt idx="8">
                  <c:v>12.67</c:v>
                </c:pt>
                <c:pt idx="9">
                  <c:v>12.95875</c:v>
                </c:pt>
                <c:pt idx="10">
                  <c:v>15.526250000000001</c:v>
                </c:pt>
                <c:pt idx="11">
                  <c:v>23.451250000000005</c:v>
                </c:pt>
                <c:pt idx="12">
                  <c:v>23.387499999999989</c:v>
                </c:pt>
                <c:pt idx="13">
                  <c:v>29.3162500000001</c:v>
                </c:pt>
                <c:pt idx="14">
                  <c:v>47.272500000000178</c:v>
                </c:pt>
                <c:pt idx="15">
                  <c:v>81.961250000000462</c:v>
                </c:pt>
                <c:pt idx="16">
                  <c:v>103.27249999999998</c:v>
                </c:pt>
                <c:pt idx="17">
                  <c:v>152.77374999999995</c:v>
                </c:pt>
                <c:pt idx="18">
                  <c:v>207.82375000000002</c:v>
                </c:pt>
                <c:pt idx="19">
                  <c:v>327.45499999999993</c:v>
                </c:pt>
                <c:pt idx="20">
                  <c:v>328.19374999999923</c:v>
                </c:pt>
              </c:numCache>
            </c:numRef>
          </c:val>
        </c:ser>
        <c:ser>
          <c:idx val="2"/>
          <c:order val="2"/>
          <c:tx>
            <c:strRef>
              <c:f>Sheet1!$A$4</c:f>
              <c:strCache>
                <c:ptCount val="1"/>
                <c:pt idx="0">
                  <c:v>Solar</c:v>
                </c:pt>
              </c:strCache>
            </c:strRef>
          </c:tx>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Sheet1!$B$1:$V$1</c:f>
              <c:strCach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strCache>
            </c:strRef>
          </c:cat>
          <c:val>
            <c:numRef>
              <c:f>Sheet1!$B$4:$V$4</c:f>
              <c:numCache>
                <c:formatCode>_(* #,##0_);_(* \(#,##0\);_(* "-"??_);_(@_)</c:formatCode>
                <c:ptCount val="21"/>
                <c:pt idx="0">
                  <c:v>0</c:v>
                </c:pt>
                <c:pt idx="1">
                  <c:v>0</c:v>
                </c:pt>
                <c:pt idx="2">
                  <c:v>0</c:v>
                </c:pt>
                <c:pt idx="3">
                  <c:v>0</c:v>
                </c:pt>
                <c:pt idx="4">
                  <c:v>0</c:v>
                </c:pt>
                <c:pt idx="5">
                  <c:v>0</c:v>
                </c:pt>
                <c:pt idx="6">
                  <c:v>1.8749999999997238E-2</c:v>
                </c:pt>
                <c:pt idx="7">
                  <c:v>7.2500000000005435E-2</c:v>
                </c:pt>
                <c:pt idx="8">
                  <c:v>0.10500000000000399</c:v>
                </c:pt>
                <c:pt idx="9">
                  <c:v>0.1800000000000069</c:v>
                </c:pt>
                <c:pt idx="10">
                  <c:v>7.3100000000000005</c:v>
                </c:pt>
                <c:pt idx="11">
                  <c:v>37.898750000000113</c:v>
                </c:pt>
                <c:pt idx="12">
                  <c:v>77.896250000000023</c:v>
                </c:pt>
                <c:pt idx="13">
                  <c:v>104.94625000000053</c:v>
                </c:pt>
                <c:pt idx="14">
                  <c:v>120.39500000000001</c:v>
                </c:pt>
                <c:pt idx="15">
                  <c:v>127.9725</c:v>
                </c:pt>
                <c:pt idx="16">
                  <c:v>132.08999999999997</c:v>
                </c:pt>
                <c:pt idx="17">
                  <c:v>135.55500000000001</c:v>
                </c:pt>
                <c:pt idx="18">
                  <c:v>140.47500000000002</c:v>
                </c:pt>
                <c:pt idx="19">
                  <c:v>150.27749999999997</c:v>
                </c:pt>
                <c:pt idx="20">
                  <c:v>166.46875</c:v>
                </c:pt>
              </c:numCache>
            </c:numRef>
          </c:val>
        </c:ser>
        <c:ser>
          <c:idx val="3"/>
          <c:order val="3"/>
          <c:tx>
            <c:strRef>
              <c:f>Sheet1!$A$5</c:f>
              <c:strCache>
                <c:ptCount val="1"/>
                <c:pt idx="0">
                  <c:v>Wind</c:v>
                </c:pt>
              </c:strCache>
            </c:strRef>
          </c:tx>
          <c:spPr>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Sheet1!$B$1:$V$1</c:f>
              <c:strCach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strCache>
            </c:strRef>
          </c:cat>
          <c:val>
            <c:numRef>
              <c:f>Sheet1!$B$5:$V$5</c:f>
              <c:numCache>
                <c:formatCode>_(* #,##0_);_(* \(#,##0\);_(* "-"??_);_(@_)</c:formatCode>
                <c:ptCount val="21"/>
                <c:pt idx="0">
                  <c:v>0</c:v>
                </c:pt>
                <c:pt idx="1">
                  <c:v>0</c:v>
                </c:pt>
                <c:pt idx="2">
                  <c:v>0</c:v>
                </c:pt>
                <c:pt idx="3">
                  <c:v>0</c:v>
                </c:pt>
                <c:pt idx="4">
                  <c:v>1.5050000000001078</c:v>
                </c:pt>
                <c:pt idx="5">
                  <c:v>2.0962500000000537</c:v>
                </c:pt>
                <c:pt idx="6">
                  <c:v>2.0962500000000537</c:v>
                </c:pt>
                <c:pt idx="7">
                  <c:v>2.0962500000000537</c:v>
                </c:pt>
                <c:pt idx="8">
                  <c:v>2.0962500000000537</c:v>
                </c:pt>
                <c:pt idx="9">
                  <c:v>2.0962500000000537</c:v>
                </c:pt>
                <c:pt idx="10">
                  <c:v>2.9987500000001988</c:v>
                </c:pt>
                <c:pt idx="11">
                  <c:v>8.8575000000000728</c:v>
                </c:pt>
                <c:pt idx="12">
                  <c:v>14.608749999999873</c:v>
                </c:pt>
                <c:pt idx="13">
                  <c:v>16.757500000000164</c:v>
                </c:pt>
                <c:pt idx="14">
                  <c:v>17.085000000000029</c:v>
                </c:pt>
                <c:pt idx="15">
                  <c:v>17.2199999999998</c:v>
                </c:pt>
                <c:pt idx="16">
                  <c:v>17.275000000000087</c:v>
                </c:pt>
                <c:pt idx="17">
                  <c:v>19.022500000000029</c:v>
                </c:pt>
                <c:pt idx="18">
                  <c:v>30.363749999999825</c:v>
                </c:pt>
                <c:pt idx="19">
                  <c:v>68.241250000000505</c:v>
                </c:pt>
                <c:pt idx="20">
                  <c:v>128.35375000000022</c:v>
                </c:pt>
              </c:numCache>
            </c:numRef>
          </c:val>
        </c:ser>
        <c:axId val="83763968"/>
        <c:axId val="83765504"/>
      </c:areaChart>
      <c:catAx>
        <c:axId val="83763968"/>
        <c:scaling>
          <c:orientation val="minMax"/>
        </c:scaling>
        <c:axPos val="b"/>
        <c:numFmt formatCode="m/d/yyyy" sourceLinked="1"/>
        <c:tickLblPos val="nextTo"/>
        <c:txPr>
          <a:bodyPr/>
          <a:lstStyle/>
          <a:p>
            <a:pPr>
              <a:defRPr sz="1600"/>
            </a:pPr>
            <a:endParaRPr lang="en-US"/>
          </a:p>
        </c:txPr>
        <c:crossAx val="83765504"/>
        <c:crosses val="autoZero"/>
        <c:auto val="1"/>
        <c:lblAlgn val="ctr"/>
        <c:lblOffset val="100"/>
        <c:tickLblSkip val="5"/>
      </c:catAx>
      <c:valAx>
        <c:axId val="83765504"/>
        <c:scaling>
          <c:orientation val="minMax"/>
        </c:scaling>
        <c:axPos val="l"/>
        <c:majorGridlines/>
        <c:title>
          <c:tx>
            <c:rich>
              <a:bodyPr rot="-5400000" vert="horz"/>
              <a:lstStyle/>
              <a:p>
                <a:pPr>
                  <a:defRPr sz="1200"/>
                </a:pPr>
                <a:r>
                  <a:rPr lang="en-US" sz="1200" dirty="0" smtClean="0"/>
                  <a:t>Cumulative</a:t>
                </a:r>
                <a:r>
                  <a:rPr lang="en-US" sz="1200" baseline="0" dirty="0" smtClean="0"/>
                  <a:t> Resource Development  (Average Megawatts)</a:t>
                </a:r>
                <a:endParaRPr lang="en-US" sz="1200" dirty="0"/>
              </a:p>
            </c:rich>
          </c:tx>
          <c:layout>
            <c:manualLayout>
              <c:xMode val="edge"/>
              <c:yMode val="edge"/>
              <c:x val="1.5643274853801181E-2"/>
              <c:y val="9.2351706036745182E-2"/>
            </c:manualLayout>
          </c:layout>
        </c:title>
        <c:numFmt formatCode="_(* #,##0_);_(* \(#,##0\);_(* &quot;-&quot;??_);_(@_)" sourceLinked="1"/>
        <c:tickLblPos val="nextTo"/>
        <c:txPr>
          <a:bodyPr/>
          <a:lstStyle/>
          <a:p>
            <a:pPr>
              <a:defRPr sz="1600"/>
            </a:pPr>
            <a:endParaRPr lang="en-US"/>
          </a:p>
        </c:txPr>
        <c:crossAx val="83763968"/>
        <c:crosses val="autoZero"/>
        <c:crossBetween val="midCat"/>
      </c:valAx>
    </c:plotArea>
    <c:legend>
      <c:legendPos val="r"/>
      <c:layout>
        <c:manualLayout>
          <c:xMode val="edge"/>
          <c:yMode val="edge"/>
          <c:x val="0.28082608095040973"/>
          <c:y val="3.1472037149202631E-2"/>
          <c:w val="0.34739973292812082"/>
          <c:h val="0.24486129618413174"/>
        </c:manualLayout>
      </c:layout>
      <c:spPr>
        <a:solidFill>
          <a:schemeClr val="lt1"/>
        </a:solidFill>
        <a:ln w="25400" cap="flat" cmpd="sng" algn="ctr">
          <a:solidFill>
            <a:schemeClr val="accent1"/>
          </a:solidFill>
          <a:prstDash val="solid"/>
        </a:ln>
        <a:effectLst/>
      </c:spPr>
      <c:txPr>
        <a:bodyPr/>
        <a:lstStyle/>
        <a:p>
          <a:pPr>
            <a:defRPr sz="1600">
              <a:solidFill>
                <a:schemeClr val="dk1"/>
              </a:solidFill>
              <a:latin typeface="+mn-lt"/>
              <a:ea typeface="+mn-ea"/>
              <a:cs typeface="+mn-cs"/>
            </a:defRPr>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manualLayout>
          <c:layoutTarget val="inner"/>
          <c:xMode val="edge"/>
          <c:yMode val="edge"/>
          <c:x val="0.22899364553115129"/>
          <c:y val="4.4861323304736585E-2"/>
          <c:w val="0.70009992172031132"/>
          <c:h val="0.88468584696143771"/>
        </c:manualLayout>
      </c:layout>
      <c:areaChart>
        <c:grouping val="stacked"/>
        <c:ser>
          <c:idx val="0"/>
          <c:order val="0"/>
          <c:tx>
            <c:strRef>
              <c:f>Sheet1!$A$2</c:f>
              <c:strCache>
                <c:ptCount val="1"/>
                <c:pt idx="0">
                  <c:v>Conservation</c:v>
                </c:pt>
              </c:strCache>
            </c:strRef>
          </c:tx>
          <c:spPr>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Sheet1!$B$1:$V$1</c:f>
              <c:strCach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strCache>
            </c:strRef>
          </c:cat>
          <c:val>
            <c:numRef>
              <c:f>Sheet1!$B$2:$V$2</c:f>
              <c:numCache>
                <c:formatCode>_(* #,##0_);_(* \(#,##0\);_(* "-"??_);_(@_)</c:formatCode>
                <c:ptCount val="21"/>
                <c:pt idx="1">
                  <c:v>197.05500000000001</c:v>
                </c:pt>
                <c:pt idx="2">
                  <c:v>608.75375000000054</c:v>
                </c:pt>
                <c:pt idx="3">
                  <c:v>1090.9749999999999</c:v>
                </c:pt>
                <c:pt idx="4">
                  <c:v>1641.13375</c:v>
                </c:pt>
                <c:pt idx="5">
                  <c:v>2263.6012500000002</c:v>
                </c:pt>
                <c:pt idx="6">
                  <c:v>2959.3337500000121</c:v>
                </c:pt>
                <c:pt idx="7">
                  <c:v>3710.0337500000087</c:v>
                </c:pt>
                <c:pt idx="8">
                  <c:v>4498.0350000000008</c:v>
                </c:pt>
                <c:pt idx="9">
                  <c:v>5319.9987499999997</c:v>
                </c:pt>
                <c:pt idx="10">
                  <c:v>6170.6512500000044</c:v>
                </c:pt>
                <c:pt idx="11">
                  <c:v>7028.1312500000004</c:v>
                </c:pt>
                <c:pt idx="12">
                  <c:v>7881.5837499999998</c:v>
                </c:pt>
                <c:pt idx="13">
                  <c:v>8721.4112499999992</c:v>
                </c:pt>
                <c:pt idx="14">
                  <c:v>9471.6187499999996</c:v>
                </c:pt>
                <c:pt idx="15">
                  <c:v>9925.3649999999452</c:v>
                </c:pt>
                <c:pt idx="16">
                  <c:v>10143.733750000045</c:v>
                </c:pt>
                <c:pt idx="17">
                  <c:v>10340.208750000014</c:v>
                </c:pt>
                <c:pt idx="18">
                  <c:v>10508.907499999987</c:v>
                </c:pt>
                <c:pt idx="19">
                  <c:v>10663.1875</c:v>
                </c:pt>
                <c:pt idx="20">
                  <c:v>10810.17</c:v>
                </c:pt>
              </c:numCache>
            </c:numRef>
          </c:val>
        </c:ser>
        <c:ser>
          <c:idx val="1"/>
          <c:order val="1"/>
          <c:tx>
            <c:strRef>
              <c:f>Sheet1!$A$3</c:f>
              <c:strCache>
                <c:ptCount val="1"/>
                <c:pt idx="0">
                  <c:v>Demand Response</c:v>
                </c:pt>
              </c:strCache>
            </c:strRef>
          </c:tx>
          <c:spPr>
            <a:solidFill>
              <a:srgbClr val="7030A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Sheet1!$B$1:$V$1</c:f>
              <c:strCach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strCache>
            </c:strRef>
          </c:cat>
          <c:val>
            <c:numRef>
              <c:f>Sheet1!$B$3:$V$3</c:f>
              <c:numCache>
                <c:formatCode>_(* #,##0_);_(* \(#,##0\);_(* "-"??_);_(@_)</c:formatCode>
                <c:ptCount val="21"/>
                <c:pt idx="1">
                  <c:v>429.64000000000038</c:v>
                </c:pt>
                <c:pt idx="2">
                  <c:v>631.58249999999998</c:v>
                </c:pt>
                <c:pt idx="3">
                  <c:v>677.01874999999995</c:v>
                </c:pt>
                <c:pt idx="4">
                  <c:v>684.19124999999997</c:v>
                </c:pt>
                <c:pt idx="5">
                  <c:v>695.831249999997</c:v>
                </c:pt>
                <c:pt idx="6">
                  <c:v>695.831249999997</c:v>
                </c:pt>
                <c:pt idx="7">
                  <c:v>695.831249999997</c:v>
                </c:pt>
                <c:pt idx="8">
                  <c:v>696.36874999999998</c:v>
                </c:pt>
                <c:pt idx="9">
                  <c:v>696.36874999999998</c:v>
                </c:pt>
                <c:pt idx="10">
                  <c:v>697.36624999999685</c:v>
                </c:pt>
                <c:pt idx="11">
                  <c:v>697.36624999999685</c:v>
                </c:pt>
                <c:pt idx="12">
                  <c:v>697.36624999999685</c:v>
                </c:pt>
                <c:pt idx="13">
                  <c:v>697.36624999999685</c:v>
                </c:pt>
                <c:pt idx="14">
                  <c:v>697.36624999999685</c:v>
                </c:pt>
                <c:pt idx="15">
                  <c:v>697.36624999999685</c:v>
                </c:pt>
                <c:pt idx="16">
                  <c:v>697.36624999999685</c:v>
                </c:pt>
                <c:pt idx="17">
                  <c:v>697.36624999999685</c:v>
                </c:pt>
                <c:pt idx="18">
                  <c:v>698.11375000000055</c:v>
                </c:pt>
                <c:pt idx="19">
                  <c:v>698.11375000000055</c:v>
                </c:pt>
                <c:pt idx="20">
                  <c:v>698.11375000000055</c:v>
                </c:pt>
              </c:numCache>
            </c:numRef>
          </c:val>
        </c:ser>
        <c:ser>
          <c:idx val="2"/>
          <c:order val="2"/>
          <c:tx>
            <c:strRef>
              <c:f>Sheet1!$A$4</c:f>
              <c:strCache>
                <c:ptCount val="1"/>
                <c:pt idx="0">
                  <c:v>Natural Gas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Sheet1!$B$1:$V$1</c:f>
              <c:strCach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strCache>
            </c:strRef>
          </c:cat>
          <c:val>
            <c:numRef>
              <c:f>Sheet1!$B$4:$V$4</c:f>
              <c:numCache>
                <c:formatCode>_(* #,##0_);_(* \(#,##0\);_(* "-"??_);_(@_)</c:formatCode>
                <c:ptCount val="21"/>
                <c:pt idx="1">
                  <c:v>0</c:v>
                </c:pt>
                <c:pt idx="2">
                  <c:v>0</c:v>
                </c:pt>
                <c:pt idx="3">
                  <c:v>2.4337499999999967</c:v>
                </c:pt>
                <c:pt idx="4">
                  <c:v>27.078749999999879</c:v>
                </c:pt>
                <c:pt idx="5">
                  <c:v>27.078749999999879</c:v>
                </c:pt>
                <c:pt idx="6">
                  <c:v>27.078749999999879</c:v>
                </c:pt>
                <c:pt idx="7">
                  <c:v>27.078749999999879</c:v>
                </c:pt>
                <c:pt idx="8">
                  <c:v>50.396250000000002</c:v>
                </c:pt>
                <c:pt idx="9">
                  <c:v>50.396250000000002</c:v>
                </c:pt>
                <c:pt idx="10">
                  <c:v>50.396250000000002</c:v>
                </c:pt>
                <c:pt idx="11">
                  <c:v>50.396250000000002</c:v>
                </c:pt>
                <c:pt idx="12">
                  <c:v>174.96</c:v>
                </c:pt>
                <c:pt idx="13">
                  <c:v>174.96</c:v>
                </c:pt>
                <c:pt idx="14">
                  <c:v>306.64749999999998</c:v>
                </c:pt>
                <c:pt idx="15">
                  <c:v>306.64749999999998</c:v>
                </c:pt>
                <c:pt idx="16">
                  <c:v>647.57000000000005</c:v>
                </c:pt>
                <c:pt idx="17">
                  <c:v>647.57000000000005</c:v>
                </c:pt>
                <c:pt idx="18">
                  <c:v>647.57000000000005</c:v>
                </c:pt>
                <c:pt idx="19">
                  <c:v>647.57000000000005</c:v>
                </c:pt>
                <c:pt idx="20">
                  <c:v>649.34249999999747</c:v>
                </c:pt>
              </c:numCache>
            </c:numRef>
          </c:val>
        </c:ser>
        <c:ser>
          <c:idx val="3"/>
          <c:order val="3"/>
          <c:tx>
            <c:strRef>
              <c:f>Sheet1!$A$5</c:f>
              <c:strCache>
                <c:ptCount val="1"/>
                <c:pt idx="0">
                  <c:v>Wind &amp; Solar PV</c:v>
                </c:pt>
              </c:strCache>
            </c:strRef>
          </c:tx>
          <c:spPr>
            <a:solidFill>
              <a:srgbClr val="FFF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Sheet1!$B$1:$V$1</c:f>
              <c:strCach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strCache>
            </c:strRef>
          </c:cat>
          <c:val>
            <c:numRef>
              <c:f>Sheet1!$B$5:$V$5</c:f>
              <c:numCache>
                <c:formatCode>_(* #,##0_);_(* \(#,##0\);_(* "-"??_);_(@_)</c:formatCode>
                <c:ptCount val="21"/>
                <c:pt idx="1">
                  <c:v>0</c:v>
                </c:pt>
                <c:pt idx="2">
                  <c:v>0.26875000000000004</c:v>
                </c:pt>
                <c:pt idx="3">
                  <c:v>0.26875000000000004</c:v>
                </c:pt>
                <c:pt idx="4">
                  <c:v>0.26875000000000004</c:v>
                </c:pt>
                <c:pt idx="5">
                  <c:v>0.26875000000000004</c:v>
                </c:pt>
                <c:pt idx="6">
                  <c:v>0.26875000000000004</c:v>
                </c:pt>
                <c:pt idx="7">
                  <c:v>0.26875000000000004</c:v>
                </c:pt>
                <c:pt idx="8">
                  <c:v>0.26875000000000004</c:v>
                </c:pt>
                <c:pt idx="9">
                  <c:v>0.26875000000000004</c:v>
                </c:pt>
                <c:pt idx="10">
                  <c:v>0.48125000000000001</c:v>
                </c:pt>
                <c:pt idx="11">
                  <c:v>1.668750000000004</c:v>
                </c:pt>
                <c:pt idx="12">
                  <c:v>2.3875000000000002</c:v>
                </c:pt>
                <c:pt idx="13">
                  <c:v>2.4812499999999922</c:v>
                </c:pt>
                <c:pt idx="14">
                  <c:v>2.5124999999999922</c:v>
                </c:pt>
                <c:pt idx="15">
                  <c:v>2.5249999999999999</c:v>
                </c:pt>
                <c:pt idx="16">
                  <c:v>2.5312499999999893</c:v>
                </c:pt>
                <c:pt idx="17">
                  <c:v>2.8574999999999977</c:v>
                </c:pt>
                <c:pt idx="18">
                  <c:v>4.8</c:v>
                </c:pt>
                <c:pt idx="19">
                  <c:v>11.008750000000001</c:v>
                </c:pt>
                <c:pt idx="20">
                  <c:v>20.155000000000001</c:v>
                </c:pt>
              </c:numCache>
            </c:numRef>
          </c:val>
        </c:ser>
        <c:axId val="84112512"/>
        <c:axId val="84114048"/>
      </c:areaChart>
      <c:catAx>
        <c:axId val="84112512"/>
        <c:scaling>
          <c:orientation val="minMax"/>
        </c:scaling>
        <c:axPos val="b"/>
        <c:numFmt formatCode="m/d/yyyy" sourceLinked="1"/>
        <c:tickLblPos val="nextTo"/>
        <c:crossAx val="84114048"/>
        <c:crosses val="autoZero"/>
        <c:auto val="1"/>
        <c:lblAlgn val="ctr"/>
        <c:lblOffset val="100"/>
        <c:tickLblSkip val="5"/>
      </c:catAx>
      <c:valAx>
        <c:axId val="84114048"/>
        <c:scaling>
          <c:orientation val="minMax"/>
        </c:scaling>
        <c:axPos val="l"/>
        <c:majorGridlines/>
        <c:title>
          <c:tx>
            <c:rich>
              <a:bodyPr rot="-5400000" vert="horz"/>
              <a:lstStyle/>
              <a:p>
                <a:pPr>
                  <a:defRPr/>
                </a:pPr>
                <a:r>
                  <a:rPr lang="en-US" dirty="0"/>
                  <a:t>Cumulative Resource Development  (Megawatts)</a:t>
                </a:r>
              </a:p>
            </c:rich>
          </c:tx>
          <c:layout>
            <c:manualLayout>
              <c:xMode val="edge"/>
              <c:yMode val="edge"/>
              <c:x val="8.0922779389418567E-3"/>
              <c:y val="8.761457702402585E-2"/>
            </c:manualLayout>
          </c:layout>
        </c:title>
        <c:numFmt formatCode="#,##0" sourceLinked="0"/>
        <c:tickLblPos val="nextTo"/>
        <c:crossAx val="84112512"/>
        <c:crosses val="autoZero"/>
        <c:crossBetween val="midCat"/>
      </c:valAx>
    </c:plotArea>
    <c:legend>
      <c:legendPos val="r"/>
      <c:layout>
        <c:manualLayout>
          <c:xMode val="edge"/>
          <c:yMode val="edge"/>
          <c:x val="0.24281438504397546"/>
          <c:y val="2.8907934585100045E-2"/>
          <c:w val="0.45782658746604216"/>
          <c:h val="0.26024591156874621"/>
        </c:manualLayout>
      </c:layout>
      <c:spPr>
        <a:solidFill>
          <a:schemeClr val="lt1"/>
        </a:solidFill>
        <a:ln w="25400" cap="flat" cmpd="sng" algn="ctr">
          <a:solidFill>
            <a:schemeClr val="accent1"/>
          </a:solidFill>
          <a:prstDash val="solid"/>
        </a:ln>
        <a:effectLst/>
      </c:spPr>
      <c:txPr>
        <a:bodyPr/>
        <a:lstStyle/>
        <a:p>
          <a:pPr>
            <a:defRPr sz="1600"/>
          </a:pPr>
          <a:endParaRPr lang="en-US"/>
        </a:p>
      </c:txPr>
    </c:legend>
    <c:plotVisOnly val="1"/>
  </c:chart>
  <c:txPr>
    <a:bodyPr/>
    <a:lstStyle/>
    <a:p>
      <a:pPr>
        <a:defRPr sz="14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6"/>
  <c:chart>
    <c:plotArea>
      <c:layout/>
      <c:areaChart>
        <c:grouping val="stacked"/>
        <c:ser>
          <c:idx val="0"/>
          <c:order val="0"/>
          <c:tx>
            <c:strRef>
              <c:f>Sheet1!$A$2</c:f>
              <c:strCache>
                <c:ptCount val="1"/>
                <c:pt idx="0">
                  <c:v>Net Load After Energy Efficiency</c:v>
                </c:pt>
              </c:strCache>
            </c:strRef>
          </c:tx>
          <c:cat>
            <c:strRef>
              <c:f>Sheet1!$B$1:$U$1</c:f>
              <c:strCache>
                <c:ptCount val="2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strCache>
            </c:strRef>
          </c:cat>
          <c:val>
            <c:numRef>
              <c:f>Sheet1!$B$2:$U$2</c:f>
              <c:numCache>
                <c:formatCode>_(* #,##0_);_(* \(#,##0\);_(* "-"??_);_(@_)</c:formatCode>
                <c:ptCount val="20"/>
                <c:pt idx="0">
                  <c:v>21009.5</c:v>
                </c:pt>
                <c:pt idx="1">
                  <c:v>20933</c:v>
                </c:pt>
                <c:pt idx="2">
                  <c:v>20890</c:v>
                </c:pt>
                <c:pt idx="3">
                  <c:v>20794.5</c:v>
                </c:pt>
                <c:pt idx="4">
                  <c:v>20649</c:v>
                </c:pt>
                <c:pt idx="5">
                  <c:v>20469</c:v>
                </c:pt>
                <c:pt idx="6">
                  <c:v>20299</c:v>
                </c:pt>
                <c:pt idx="7">
                  <c:v>20134</c:v>
                </c:pt>
                <c:pt idx="8">
                  <c:v>19962</c:v>
                </c:pt>
                <c:pt idx="9">
                  <c:v>19802.5</c:v>
                </c:pt>
                <c:pt idx="10">
                  <c:v>19657</c:v>
                </c:pt>
                <c:pt idx="11">
                  <c:v>19523</c:v>
                </c:pt>
                <c:pt idx="12">
                  <c:v>19407</c:v>
                </c:pt>
                <c:pt idx="13">
                  <c:v>19341</c:v>
                </c:pt>
                <c:pt idx="14">
                  <c:v>19388</c:v>
                </c:pt>
                <c:pt idx="15">
                  <c:v>19510.5</c:v>
                </c:pt>
                <c:pt idx="16">
                  <c:v>19681</c:v>
                </c:pt>
                <c:pt idx="17">
                  <c:v>19858.5</c:v>
                </c:pt>
                <c:pt idx="18">
                  <c:v>20076</c:v>
                </c:pt>
                <c:pt idx="19">
                  <c:v>20266.5</c:v>
                </c:pt>
              </c:numCache>
            </c:numRef>
          </c:val>
        </c:ser>
        <c:ser>
          <c:idx val="1"/>
          <c:order val="1"/>
          <c:tx>
            <c:strRef>
              <c:f>Sheet1!$A$3</c:f>
              <c:strCache>
                <c:ptCount val="1"/>
                <c:pt idx="0">
                  <c:v>Draft 7th Plan Energy Efficiency Goal</c:v>
                </c:pt>
              </c:strCache>
            </c:strRef>
          </c:tx>
          <c:spPr>
            <a:solidFill>
              <a:srgbClr val="92D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cat>
            <c:strRef>
              <c:f>Sheet1!$B$1:$U$1</c:f>
              <c:strCache>
                <c:ptCount val="2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strCache>
            </c:strRef>
          </c:cat>
          <c:val>
            <c:numRef>
              <c:f>Sheet1!$B$3:$U$3</c:f>
              <c:numCache>
                <c:formatCode>_(* #,##0_);_(* \(#,##0\);_(* "-"??_);_(@_)</c:formatCode>
                <c:ptCount val="20"/>
                <c:pt idx="0">
                  <c:v>174.27337499999956</c:v>
                </c:pt>
                <c:pt idx="1">
                  <c:v>369.07162499999964</c:v>
                </c:pt>
                <c:pt idx="2">
                  <c:v>590.46624999999733</c:v>
                </c:pt>
                <c:pt idx="3">
                  <c:v>839.93774999999948</c:v>
                </c:pt>
                <c:pt idx="4">
                  <c:v>1120.5899999999999</c:v>
                </c:pt>
                <c:pt idx="5">
                  <c:v>1427.0487499999999</c:v>
                </c:pt>
                <c:pt idx="6">
                  <c:v>1750.2249999999999</c:v>
                </c:pt>
                <c:pt idx="7">
                  <c:v>2086.0662499999899</c:v>
                </c:pt>
                <c:pt idx="8">
                  <c:v>2433.8175000000097</c:v>
                </c:pt>
                <c:pt idx="9">
                  <c:v>2785.9500000000012</c:v>
                </c:pt>
                <c:pt idx="10">
                  <c:v>3135.36625</c:v>
                </c:pt>
                <c:pt idx="11">
                  <c:v>3478.7575000000002</c:v>
                </c:pt>
                <c:pt idx="12">
                  <c:v>3812.0574999999999</c:v>
                </c:pt>
                <c:pt idx="13">
                  <c:v>4053.8287500000001</c:v>
                </c:pt>
                <c:pt idx="14">
                  <c:v>4180.2787499999986</c:v>
                </c:pt>
                <c:pt idx="15">
                  <c:v>4268.7750000000005</c:v>
                </c:pt>
                <c:pt idx="16">
                  <c:v>4343.3850000000002</c:v>
                </c:pt>
                <c:pt idx="17">
                  <c:v>4409.8900000000003</c:v>
                </c:pt>
                <c:pt idx="18">
                  <c:v>4470.3887499999992</c:v>
                </c:pt>
                <c:pt idx="19">
                  <c:v>4529.0237499999994</c:v>
                </c:pt>
              </c:numCache>
            </c:numRef>
          </c:val>
        </c:ser>
        <c:ser>
          <c:idx val="2"/>
          <c:order val="2"/>
          <c:tx>
            <c:strRef>
              <c:f>Sheet1!$A$4</c:f>
              <c:strCache>
                <c:ptCount val="1"/>
                <c:pt idx="0">
                  <c:v>Load Reduction from Federal Standards Adopted Since 6th Plan</c:v>
                </c:pt>
              </c:strCache>
            </c:strRef>
          </c:tx>
          <c:spPr>
            <a:solidFill>
              <a:srgbClr val="FF0000"/>
            </a:solidFill>
            <a:ln w="25400">
              <a:noFill/>
            </a:ln>
          </c:spPr>
          <c:cat>
            <c:strRef>
              <c:f>Sheet1!$B$1:$U$1</c:f>
              <c:strCache>
                <c:ptCount val="20"/>
                <c:pt idx="0">
                  <c:v>2016</c:v>
                </c:pt>
                <c:pt idx="1">
                  <c:v>2017</c:v>
                </c:pt>
                <c:pt idx="2">
                  <c:v>2018</c:v>
                </c:pt>
                <c:pt idx="3">
                  <c:v>2019</c:v>
                </c:pt>
                <c:pt idx="4">
                  <c:v>2020</c:v>
                </c:pt>
                <c:pt idx="5">
                  <c:v>2021</c:v>
                </c:pt>
                <c:pt idx="6">
                  <c:v>2022</c:v>
                </c:pt>
                <c:pt idx="7">
                  <c:v>2023</c:v>
                </c:pt>
                <c:pt idx="8">
                  <c:v>2024</c:v>
                </c:pt>
                <c:pt idx="9">
                  <c:v>2025</c:v>
                </c:pt>
                <c:pt idx="10">
                  <c:v>2026</c:v>
                </c:pt>
                <c:pt idx="11">
                  <c:v>2027</c:v>
                </c:pt>
                <c:pt idx="12">
                  <c:v>2028</c:v>
                </c:pt>
                <c:pt idx="13">
                  <c:v>2029</c:v>
                </c:pt>
                <c:pt idx="14">
                  <c:v>2030</c:v>
                </c:pt>
                <c:pt idx="15">
                  <c:v>2031</c:v>
                </c:pt>
                <c:pt idx="16">
                  <c:v>2032</c:v>
                </c:pt>
                <c:pt idx="17">
                  <c:v>2033</c:v>
                </c:pt>
                <c:pt idx="18">
                  <c:v>2034</c:v>
                </c:pt>
                <c:pt idx="19">
                  <c:v>2035</c:v>
                </c:pt>
              </c:strCache>
            </c:strRef>
          </c:cat>
          <c:val>
            <c:numRef>
              <c:f>Sheet1!$B$4:$U$4</c:f>
              <c:numCache>
                <c:formatCode>_(* #,##0_);_(* \(#,##0\);_(* "-"??_);_(@_)</c:formatCode>
                <c:ptCount val="20"/>
                <c:pt idx="0">
                  <c:v>61.948390280002059</c:v>
                </c:pt>
                <c:pt idx="1">
                  <c:v>141.92130179000014</c:v>
                </c:pt>
                <c:pt idx="2">
                  <c:v>218.78712821500127</c:v>
                </c:pt>
                <c:pt idx="3">
                  <c:v>316.92650372000099</c:v>
                </c:pt>
                <c:pt idx="4">
                  <c:v>409.15665695000263</c:v>
                </c:pt>
                <c:pt idx="5">
                  <c:v>487.62364719999908</c:v>
                </c:pt>
                <c:pt idx="6">
                  <c:v>562.82978282000113</c:v>
                </c:pt>
                <c:pt idx="7">
                  <c:v>635.87163561999841</c:v>
                </c:pt>
                <c:pt idx="8">
                  <c:v>706.82546716999786</c:v>
                </c:pt>
                <c:pt idx="9">
                  <c:v>776.32942009999749</c:v>
                </c:pt>
                <c:pt idx="10">
                  <c:v>844.48875345000351</c:v>
                </c:pt>
                <c:pt idx="11">
                  <c:v>911.62009612000111</c:v>
                </c:pt>
                <c:pt idx="12">
                  <c:v>977.85997363000251</c:v>
                </c:pt>
                <c:pt idx="13">
                  <c:v>1042.4712582099999</c:v>
                </c:pt>
                <c:pt idx="14">
                  <c:v>1106.1554675249972</c:v>
                </c:pt>
                <c:pt idx="15">
                  <c:v>1166.1425932199948</c:v>
                </c:pt>
                <c:pt idx="16">
                  <c:v>1223.5577646150014</c:v>
                </c:pt>
                <c:pt idx="17">
                  <c:v>1279.3140516399978</c:v>
                </c:pt>
                <c:pt idx="18">
                  <c:v>1333.5757115700001</c:v>
                </c:pt>
                <c:pt idx="19">
                  <c:v>1386.3525558000001</c:v>
                </c:pt>
              </c:numCache>
            </c:numRef>
          </c:val>
        </c:ser>
        <c:axId val="86055552"/>
        <c:axId val="86106496"/>
      </c:areaChart>
      <c:catAx>
        <c:axId val="86055552"/>
        <c:scaling>
          <c:orientation val="minMax"/>
        </c:scaling>
        <c:axPos val="b"/>
        <c:numFmt formatCode="m/d/yyyy" sourceLinked="1"/>
        <c:tickLblPos val="nextTo"/>
        <c:crossAx val="86106496"/>
        <c:crosses val="autoZero"/>
        <c:auto val="1"/>
        <c:lblAlgn val="ctr"/>
        <c:lblOffset val="100"/>
        <c:tickLblSkip val="5"/>
      </c:catAx>
      <c:valAx>
        <c:axId val="86106496"/>
        <c:scaling>
          <c:orientation val="minMax"/>
        </c:scaling>
        <c:axPos val="l"/>
        <c:majorGridlines/>
        <c:title>
          <c:tx>
            <c:rich>
              <a:bodyPr rot="-5400000" vert="horz"/>
              <a:lstStyle/>
              <a:p>
                <a:pPr>
                  <a:defRPr/>
                </a:pPr>
                <a:r>
                  <a:rPr lang="en-US" dirty="0" smtClean="0"/>
                  <a:t>PNW Loads (Average Megawatts)</a:t>
                </a:r>
                <a:endParaRPr lang="en-US" dirty="0"/>
              </a:p>
            </c:rich>
          </c:tx>
          <c:layout>
            <c:manualLayout>
              <c:xMode val="edge"/>
              <c:yMode val="edge"/>
              <c:x val="8.6956521739130748E-3"/>
              <c:y val="3.3408051816103637E-2"/>
            </c:manualLayout>
          </c:layout>
        </c:title>
        <c:numFmt formatCode="_(* #,##0_);_(* \(#,##0\);_(* &quot;-&quot;??_);_(@_)" sourceLinked="1"/>
        <c:tickLblPos val="nextTo"/>
        <c:crossAx val="86055552"/>
        <c:crosses val="autoZero"/>
        <c:crossBetween val="midCat"/>
      </c:valAx>
    </c:plotArea>
    <c:legend>
      <c:legendPos val="b"/>
      <c:layout/>
      <c:spPr>
        <a:ln>
          <a:solidFill>
            <a:schemeClr val="accent1">
              <a:lumMod val="50000"/>
            </a:schemeClr>
          </a:solidFill>
        </a:ln>
      </c:spPr>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3406D9-9A79-46DA-8A85-4266054EAF01}" type="datetimeFigureOut">
              <a:rPr lang="en-US" smtClean="0"/>
              <a:pPr/>
              <a:t>11/12/2015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E3F022-8CCC-42D1-94B5-4859CA7C67D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Draft Seventh Plan released October</a:t>
            </a:r>
          </a:p>
          <a:p>
            <a:endParaRPr lang="en-US" dirty="0"/>
          </a:p>
        </p:txBody>
      </p:sp>
      <p:sp>
        <p:nvSpPr>
          <p:cNvPr id="4" name="Slide Number Placeholder 3"/>
          <p:cNvSpPr>
            <a:spLocks noGrp="1"/>
          </p:cNvSpPr>
          <p:nvPr>
            <p:ph type="sldNum" sz="quarter" idx="10"/>
          </p:nvPr>
        </p:nvSpPr>
        <p:spPr/>
        <p:txBody>
          <a:bodyPr/>
          <a:lstStyle/>
          <a:p>
            <a:fld id="{70E3F022-8CCC-42D1-94B5-4859CA7C67D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F0CC6A-361B-4BE9-A68C-A6852CB6DC26}" type="datetimeFigureOut">
              <a:rPr lang="en-US" smtClean="0"/>
              <a:pPr/>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79A219-08F6-4973-9BE3-2944B48837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0CC6A-361B-4BE9-A68C-A6852CB6DC26}" type="datetimeFigureOut">
              <a:rPr lang="en-US" smtClean="0"/>
              <a:pPr/>
              <a:t>11/12/2015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9A219-08F6-4973-9BE3-2944B48837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bluip.com/sites/default/files/uploads/Handshake_icon.jpg"/>
          <p:cNvPicPr>
            <a:picLocks noChangeAspect="1" noChangeArrowheads="1"/>
          </p:cNvPicPr>
          <p:nvPr/>
        </p:nvPicPr>
        <p:blipFill>
          <a:blip r:embed="rId3" cstate="print"/>
          <a:srcRect/>
          <a:stretch>
            <a:fillRect/>
          </a:stretch>
        </p:blipFill>
        <p:spPr bwMode="auto">
          <a:xfrm>
            <a:off x="3124200" y="2438400"/>
            <a:ext cx="1571625" cy="1122589"/>
          </a:xfrm>
          <a:prstGeom prst="rect">
            <a:avLst/>
          </a:prstGeom>
          <a:noFill/>
        </p:spPr>
      </p:pic>
      <p:sp>
        <p:nvSpPr>
          <p:cNvPr id="2" name="Title 1"/>
          <p:cNvSpPr>
            <a:spLocks noGrp="1"/>
          </p:cNvSpPr>
          <p:nvPr>
            <p:ph type="ctrTitle"/>
          </p:nvPr>
        </p:nvSpPr>
        <p:spPr>
          <a:xfrm>
            <a:off x="762000" y="4114800"/>
            <a:ext cx="7772400" cy="1470025"/>
          </a:xfrm>
        </p:spPr>
        <p:txBody>
          <a:bodyPr/>
          <a:lstStyle/>
          <a:p>
            <a:r>
              <a:rPr lang="en-US" dirty="0" smtClean="0"/>
              <a:t>Draft Seventh Power Plan Meets RTF</a:t>
            </a:r>
            <a:endParaRPr lang="en-US" dirty="0"/>
          </a:p>
        </p:txBody>
      </p:sp>
      <p:pic>
        <p:nvPicPr>
          <p:cNvPr id="4" name="Picture 4" descr="7th plan logo"/>
          <p:cNvPicPr>
            <a:picLocks noChangeAspect="1" noChangeArrowheads="1"/>
          </p:cNvPicPr>
          <p:nvPr/>
        </p:nvPicPr>
        <p:blipFill>
          <a:blip r:embed="rId4" cstate="print"/>
          <a:srcRect/>
          <a:stretch>
            <a:fillRect/>
          </a:stretch>
        </p:blipFill>
        <p:spPr bwMode="auto">
          <a:xfrm>
            <a:off x="1600200" y="1143000"/>
            <a:ext cx="1537022" cy="2185987"/>
          </a:xfrm>
          <a:prstGeom prst="rect">
            <a:avLst/>
          </a:prstGeom>
          <a:noFill/>
          <a:ln>
            <a:solidFill>
              <a:schemeClr val="accent1"/>
            </a:solidFill>
          </a:ln>
        </p:spPr>
      </p:pic>
      <p:pic>
        <p:nvPicPr>
          <p:cNvPr id="6" name="Picture 5" descr="rtfLogo.png"/>
          <p:cNvPicPr>
            <a:picLocks noChangeAspect="1"/>
          </p:cNvPicPr>
          <p:nvPr/>
        </p:nvPicPr>
        <p:blipFill>
          <a:blip r:embed="rId5" cstate="print"/>
          <a:stretch>
            <a:fillRect/>
          </a:stretch>
        </p:blipFill>
        <p:spPr>
          <a:xfrm>
            <a:off x="4724400" y="1759677"/>
            <a:ext cx="3505200" cy="14407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ANLYS-5</a:t>
            </a:r>
            <a:endParaRPr lang="en-US" dirty="0"/>
          </a:p>
        </p:txBody>
      </p:sp>
      <p:sp>
        <p:nvSpPr>
          <p:cNvPr id="3" name="Content Placeholder 2"/>
          <p:cNvSpPr>
            <a:spLocks noGrp="1"/>
          </p:cNvSpPr>
          <p:nvPr>
            <p:ph idx="1"/>
          </p:nvPr>
        </p:nvSpPr>
        <p:spPr>
          <a:xfrm>
            <a:off x="457200" y="1371600"/>
            <a:ext cx="8229600" cy="5105400"/>
          </a:xfrm>
        </p:spPr>
        <p:txBody>
          <a:bodyPr>
            <a:normAutofit fontScale="62500" lnSpcReduction="20000"/>
          </a:bodyPr>
          <a:lstStyle/>
          <a:p>
            <a:pPr marL="0" lvl="0" indent="0">
              <a:lnSpc>
                <a:spcPct val="120000"/>
              </a:lnSpc>
              <a:buNone/>
            </a:pPr>
            <a:r>
              <a:rPr lang="en-US" b="1" dirty="0" smtClean="0"/>
              <a:t>Establish a forum to share research activities and identify and fill research gaps.</a:t>
            </a:r>
            <a:r>
              <a:rPr lang="en-US" dirty="0" smtClean="0"/>
              <a:t> [Council, RTF, NEEA, Utilities, Energy Trust of Oregon, Bonneville] There are a variety of ad hoc conservation-related research initiatives ongoing in the region. Among these activities are research on reliability of energy and capacity savings, emerging technologies, end-use load shapes, regional stock assessments, product and equipment sales data, and non-energy impacts of efficiency measures. However, these activities lack the coordination that could improve usefulness, reduce duplication, provide better access to existing data, and identify significant research gaps. The Council should facilitate a research coordination forum to define research needs, identify key players and a coordinating body, identify gaps, and develop plans to prioritize gap filling. The forum should develop a roadmap and a work plan to identify tasks and implementers considering the existing research initiatives currently underway. The roadmap and work plan should be completed by mid-2018.</a:t>
            </a:r>
          </a:p>
          <a:p>
            <a:pPr>
              <a:lnSpc>
                <a:spcPct val="120000"/>
              </a:lnSpc>
            </a:pPr>
            <a:endParaRPr lang="en-US" dirty="0"/>
          </a:p>
        </p:txBody>
      </p:sp>
      <p:sp>
        <p:nvSpPr>
          <p:cNvPr id="4" name="Slide Number Placeholder 3"/>
          <p:cNvSpPr>
            <a:spLocks noGrp="1"/>
          </p:cNvSpPr>
          <p:nvPr>
            <p:ph type="sldNum" sz="quarter" idx="12"/>
          </p:nvPr>
        </p:nvSpPr>
        <p:spPr>
          <a:xfrm>
            <a:off x="152400" y="92075"/>
            <a:ext cx="2514600" cy="365125"/>
          </a:xfrm>
        </p:spPr>
        <p:txBody>
          <a:bodyPr/>
          <a:lstStyle/>
          <a:p>
            <a:fld id="{B96DA725-3A7D-40DE-B546-32CA9FE7E7EC}" type="slidenum">
              <a:rPr lang="en-US" smtClean="0"/>
              <a:pPr/>
              <a:t>10</a:t>
            </a:fld>
            <a:r>
              <a:rPr lang="en-US" dirty="0" smtClean="0"/>
              <a:t> – Draft Seventh Plan Action Item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ANLYS-6</a:t>
            </a:r>
            <a:endParaRPr lang="en-US" dirty="0"/>
          </a:p>
        </p:txBody>
      </p:sp>
      <p:sp>
        <p:nvSpPr>
          <p:cNvPr id="3" name="Content Placeholder 2"/>
          <p:cNvSpPr>
            <a:spLocks noGrp="1"/>
          </p:cNvSpPr>
          <p:nvPr>
            <p:ph idx="1"/>
          </p:nvPr>
        </p:nvSpPr>
        <p:spPr>
          <a:xfrm>
            <a:off x="457200" y="1219200"/>
            <a:ext cx="8229600" cy="5410200"/>
          </a:xfrm>
        </p:spPr>
        <p:txBody>
          <a:bodyPr>
            <a:normAutofit fontScale="62500" lnSpcReduction="20000"/>
          </a:bodyPr>
          <a:lstStyle/>
          <a:p>
            <a:pPr marL="0" indent="0">
              <a:lnSpc>
                <a:spcPct val="120000"/>
              </a:lnSpc>
              <a:buNone/>
            </a:pPr>
            <a:r>
              <a:rPr lang="en-US" b="1" dirty="0" smtClean="0"/>
              <a:t>Prioritize research and adoption of energy-efficiency measures that also save water. </a:t>
            </a:r>
            <a:r>
              <a:rPr lang="en-US" dirty="0" smtClean="0"/>
              <a:t>[Council, RTF, Bonneville, Utilities, Energy Trust of Oregon, NEEA] In recognition of the non-energy benefits of saving water, utilities should prioritize adoption of cost-effective measures that also conserve water. Several such measures identified in the Seventh Plan (showerheads, water supply facilities improvements, irrigation improvements) save water in addition to energy. Consideration of water conservation benefits in addition to energy-savings benefits should increase the likelihood of measure adoption. In addition, the last comprehensive study of water/wastewater was completed over ten years ago and should be updated. This action item calls for: tracking and reporting of water savings in addition to energy savings, conducting research to better understand savings opportunities for water-processing industries (water supply and wastewater), evaluation of water-saving measures, and raising awareness of other water-saving measures. A new or updated analysis of water/wastewater baseline should be completed by 2018.</a:t>
            </a:r>
            <a:br>
              <a:rPr lang="en-US" dirty="0" smtClean="0"/>
            </a:br>
            <a:endParaRPr lang="en-US" dirty="0"/>
          </a:p>
        </p:txBody>
      </p:sp>
      <p:sp>
        <p:nvSpPr>
          <p:cNvPr id="4" name="Slide Number Placeholder 3"/>
          <p:cNvSpPr>
            <a:spLocks noGrp="1"/>
          </p:cNvSpPr>
          <p:nvPr>
            <p:ph type="sldNum" sz="quarter" idx="12"/>
          </p:nvPr>
        </p:nvSpPr>
        <p:spPr>
          <a:xfrm>
            <a:off x="152400" y="92075"/>
            <a:ext cx="2667000" cy="365125"/>
          </a:xfrm>
        </p:spPr>
        <p:txBody>
          <a:bodyPr/>
          <a:lstStyle/>
          <a:p>
            <a:fld id="{B96DA725-3A7D-40DE-B546-32CA9FE7E7EC}" type="slidenum">
              <a:rPr lang="en-US" smtClean="0"/>
              <a:pPr/>
              <a:t>11</a:t>
            </a:fld>
            <a:r>
              <a:rPr lang="en-US" dirty="0" smtClean="0"/>
              <a:t> – Draft Seventh Plan Action Item</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ANLYS-8</a:t>
            </a:r>
            <a:endParaRPr lang="en-US" dirty="0"/>
          </a:p>
        </p:txBody>
      </p:sp>
      <p:sp>
        <p:nvSpPr>
          <p:cNvPr id="3" name="Content Placeholder 2"/>
          <p:cNvSpPr>
            <a:spLocks noGrp="1"/>
          </p:cNvSpPr>
          <p:nvPr>
            <p:ph idx="1"/>
          </p:nvPr>
        </p:nvSpPr>
        <p:spPr>
          <a:xfrm>
            <a:off x="304800" y="1066800"/>
            <a:ext cx="8534400" cy="5638800"/>
          </a:xfrm>
        </p:spPr>
        <p:txBody>
          <a:bodyPr>
            <a:noAutofit/>
          </a:bodyPr>
          <a:lstStyle/>
          <a:p>
            <a:pPr marL="0" lvl="0" indent="0">
              <a:lnSpc>
                <a:spcPct val="120000"/>
              </a:lnSpc>
              <a:buNone/>
            </a:pPr>
            <a:r>
              <a:rPr lang="en-US" sz="1800" b="1" dirty="0" smtClean="0"/>
              <a:t>Identify and analyze significant non-energy impacts. </a:t>
            </a:r>
            <a:r>
              <a:rPr lang="en-US" sz="1800" dirty="0" smtClean="0"/>
              <a:t>[RTF, States] Although difficult to quantify, non-energy impacts (both benefits and costs) due to efficiency improvements (such as water savings and health benefits due to reduction in wood smoke emissions) may be significant and thus justify societal investment, regardless of whether the measures are cost-effective on an energy benefits and costs alone. The region should conduct research to identify and quantify such non-energy impacts. The Regional Technical Forum in cooperation with the RTF Policy Advisory Committee should identify and provide information to prioritize research on non-energy impacts taking into consideration the resources needed to sufficiently quantify impacts and the potential impact of quantification on measure cost-effectiveness. States should consider such benefits when setting cost-effectiveness limits for measures and programs recognizing that it may not be appropriate for the utility system to pay for non-energy benefits that do accrue to the power system. Specifically related to health benefits from wood smoke reduction, the RTF should include model language on residential space heating measures for which significant secondary health benefits exist, as these measures are updated. As other significant non-energy benefits are identified with substantiated research, the RTF should either quantify or include model language to note their impact.</a:t>
            </a:r>
            <a:endParaRPr lang="en-US" sz="1800" dirty="0"/>
          </a:p>
        </p:txBody>
      </p:sp>
      <p:sp>
        <p:nvSpPr>
          <p:cNvPr id="4" name="Slide Number Placeholder 3"/>
          <p:cNvSpPr>
            <a:spLocks noGrp="1"/>
          </p:cNvSpPr>
          <p:nvPr>
            <p:ph type="sldNum" sz="quarter" idx="12"/>
          </p:nvPr>
        </p:nvSpPr>
        <p:spPr>
          <a:xfrm>
            <a:off x="152400" y="92075"/>
            <a:ext cx="2590800" cy="365125"/>
          </a:xfrm>
        </p:spPr>
        <p:txBody>
          <a:bodyPr/>
          <a:lstStyle/>
          <a:p>
            <a:fld id="{B96DA725-3A7D-40DE-B546-32CA9FE7E7EC}" type="slidenum">
              <a:rPr lang="en-US" smtClean="0"/>
              <a:pPr/>
              <a:t>12</a:t>
            </a:fld>
            <a:r>
              <a:rPr lang="en-US" dirty="0" smtClean="0"/>
              <a:t> – Draft Seventh Plan Action Item</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ANLYS-9</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pPr marL="0" lvl="0" indent="0">
              <a:lnSpc>
                <a:spcPct val="110000"/>
              </a:lnSpc>
              <a:buNone/>
            </a:pPr>
            <a:r>
              <a:rPr lang="en-US" b="1" dirty="0" smtClean="0"/>
              <a:t>Include reliability of capacity savings estimates in RTF guidelines. </a:t>
            </a:r>
            <a:r>
              <a:rPr lang="en-US" dirty="0" smtClean="0"/>
              <a:t>[</a:t>
            </a:r>
            <a:r>
              <a:rPr lang="en-US" u="sng" dirty="0" smtClean="0"/>
              <a:t>RTF</a:t>
            </a:r>
            <a:r>
              <a:rPr lang="en-US" dirty="0" smtClean="0"/>
              <a:t>]</a:t>
            </a:r>
            <a:r>
              <a:rPr lang="en-US" b="1" dirty="0" smtClean="0"/>
              <a:t> </a:t>
            </a:r>
            <a:r>
              <a:rPr lang="en-US" dirty="0" smtClean="0"/>
              <a:t>The RTF should update its guidelines to include savings reliability requirements for capacity, similar to how it currently treats energy savings estimates. In doing so, the RTF will review the unit energy savings measures to determine whether existing load shapes meet those requirements and identify any research needs to improve reliability of capacity estimates. The RTF should develop recommendation memos that address each measure and identify research needs for all measures by the end of 2017.</a:t>
            </a:r>
            <a:endParaRPr lang="en-US" dirty="0"/>
          </a:p>
        </p:txBody>
      </p:sp>
      <p:sp>
        <p:nvSpPr>
          <p:cNvPr id="4" name="Slide Number Placeholder 3"/>
          <p:cNvSpPr>
            <a:spLocks noGrp="1"/>
          </p:cNvSpPr>
          <p:nvPr>
            <p:ph type="sldNum" sz="quarter" idx="12"/>
          </p:nvPr>
        </p:nvSpPr>
        <p:spPr>
          <a:xfrm>
            <a:off x="152400" y="92075"/>
            <a:ext cx="2819400" cy="365125"/>
          </a:xfrm>
        </p:spPr>
        <p:txBody>
          <a:bodyPr/>
          <a:lstStyle/>
          <a:p>
            <a:fld id="{B96DA725-3A7D-40DE-B546-32CA9FE7E7EC}" type="slidenum">
              <a:rPr lang="en-US" smtClean="0"/>
              <a:pPr/>
              <a:t>13</a:t>
            </a:fld>
            <a:r>
              <a:rPr lang="en-US" dirty="0" smtClean="0"/>
              <a:t> – Draft Seventh Plan Action Item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Autofit/>
          </a:bodyPr>
          <a:lstStyle/>
          <a:p>
            <a:r>
              <a:rPr lang="en-US" sz="1800" b="1" dirty="0" smtClean="0"/>
              <a:t>Key Finding:</a:t>
            </a:r>
            <a:br>
              <a:rPr lang="en-US" sz="1800" b="1" dirty="0" smtClean="0"/>
            </a:br>
            <a:r>
              <a:rPr lang="en-US" sz="1800" b="1" dirty="0" smtClean="0"/>
              <a:t>Least Cost Resource Strategies Rely on Conservation and Demand Response to Meet Nearly All Forecast Growth in Regional Energy and Capacity Needs</a:t>
            </a:r>
          </a:p>
        </p:txBody>
      </p:sp>
      <p:graphicFrame>
        <p:nvGraphicFramePr>
          <p:cNvPr id="5" name="Content Placeholder 4"/>
          <p:cNvGraphicFramePr>
            <a:graphicFrameLocks noGrp="1"/>
          </p:cNvGraphicFramePr>
          <p:nvPr>
            <p:ph idx="1"/>
          </p:nvPr>
        </p:nvGraphicFramePr>
        <p:xfrm>
          <a:off x="152400" y="1295400"/>
          <a:ext cx="457200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AA410EB8-A01E-483B-9F37-9B9DDCDD7179}" type="slidenum">
              <a:rPr lang="en-US" smtClean="0"/>
              <a:pPr/>
              <a:t>2</a:t>
            </a:fld>
            <a:endParaRPr lang="en-US" dirty="0"/>
          </a:p>
        </p:txBody>
      </p:sp>
      <p:graphicFrame>
        <p:nvGraphicFramePr>
          <p:cNvPr id="6" name="Content Placeholder 4"/>
          <p:cNvGraphicFramePr>
            <a:graphicFrameLocks/>
          </p:cNvGraphicFramePr>
          <p:nvPr/>
        </p:nvGraphicFramePr>
        <p:xfrm>
          <a:off x="4800600" y="1295400"/>
          <a:ext cx="4343400" cy="4953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ipe(left)">
                                      <p:cBhvr>
                                        <p:cTn id="7" dur="500"/>
                                        <p:tgtEl>
                                          <p:spTgt spid="5">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left)">
                                      <p:cBhvr>
                                        <p:cTn id="12" dur="500"/>
                                        <p:tgtEl>
                                          <p:spTgt spid="5">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left)">
                                      <p:cBhvr>
                                        <p:cTn id="17" dur="500"/>
                                        <p:tgtEl>
                                          <p:spTgt spid="5">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wipe(left)">
                                      <p:cBhvr>
                                        <p:cTn id="22" dur="500"/>
                                        <p:tgtEl>
                                          <p:spTgt spid="5">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chart seriesIdx="3" categoryIdx="-4" bldStep="series"/>
                                            </p:graphicEl>
                                          </p:spTgt>
                                        </p:tgtEl>
                                        <p:attrNameLst>
                                          <p:attrName>style.visibility</p:attrName>
                                        </p:attrNameLst>
                                      </p:cBhvr>
                                      <p:to>
                                        <p:strVal val="visible"/>
                                      </p:to>
                                    </p:set>
                                    <p:animEffect transition="in" filter="wipe(left)">
                                      <p:cBhvr>
                                        <p:cTn id="27" dur="500"/>
                                        <p:tgtEl>
                                          <p:spTgt spid="5">
                                            <p:graphicEl>
                                              <a:chart seriesIdx="3" categoryIdx="-4" bldStep="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left)">
                                      <p:cBhvr>
                                        <p:cTn id="32" dur="500"/>
                                        <p:tgtEl>
                                          <p:spTgt spid="6">
                                            <p:graphicEl>
                                              <a:chart seriesIdx="-3" categoryIdx="-3" bldStep="gridLegen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left)">
                                      <p:cBhvr>
                                        <p:cTn id="37" dur="500"/>
                                        <p:tgtEl>
                                          <p:spTgt spid="6">
                                            <p:graphicEl>
                                              <a:chart seriesIdx="0" categoryIdx="-4" bldStep="series"/>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wipe(left)">
                                      <p:cBhvr>
                                        <p:cTn id="42" dur="500"/>
                                        <p:tgtEl>
                                          <p:spTgt spid="6">
                                            <p:graphicEl>
                                              <a:chart seriesIdx="1" categoryIdx="-4" bldStep="series"/>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graphicEl>
                                              <a:chart seriesIdx="2" categoryIdx="-4" bldStep="series"/>
                                            </p:graphicEl>
                                          </p:spTgt>
                                        </p:tgtEl>
                                        <p:attrNameLst>
                                          <p:attrName>style.visibility</p:attrName>
                                        </p:attrNameLst>
                                      </p:cBhvr>
                                      <p:to>
                                        <p:strVal val="visible"/>
                                      </p:to>
                                    </p:set>
                                    <p:animEffect transition="in" filter="wipe(left)">
                                      <p:cBhvr>
                                        <p:cTn id="47" dur="500"/>
                                        <p:tgtEl>
                                          <p:spTgt spid="6">
                                            <p:graphicEl>
                                              <a:chart seriesIdx="2" categoryIdx="-4" bldStep="series"/>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
                                            <p:graphicEl>
                                              <a:chart seriesIdx="3" categoryIdx="-4" bldStep="series"/>
                                            </p:graphicEl>
                                          </p:spTgt>
                                        </p:tgtEl>
                                        <p:attrNameLst>
                                          <p:attrName>style.visibility</p:attrName>
                                        </p:attrNameLst>
                                      </p:cBhvr>
                                      <p:to>
                                        <p:strVal val="visible"/>
                                      </p:to>
                                    </p:set>
                                    <p:animEffect transition="in" filter="wipe(left)">
                                      <p:cBhvr>
                                        <p:cTn id="52" dur="500"/>
                                        <p:tgtEl>
                                          <p:spTgt spid="6">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Graphic spid="6" grpId="0">
        <p:bldSub>
          <a:bldChart bld="series"/>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020762"/>
          </a:xfrm>
        </p:spPr>
        <p:txBody>
          <a:bodyPr>
            <a:noAutofit/>
          </a:bodyPr>
          <a:lstStyle/>
          <a:p>
            <a:r>
              <a:rPr lang="en-US" sz="2400" b="1" dirty="0" smtClean="0"/>
              <a:t>Key Finding:</a:t>
            </a:r>
            <a:br>
              <a:rPr lang="en-US" sz="2400" b="1" dirty="0" smtClean="0"/>
            </a:br>
            <a:r>
              <a:rPr lang="en-US" sz="2400" b="1" dirty="0" smtClean="0"/>
              <a:t>Northwest Loads After Energy Efficiency Are Forecast</a:t>
            </a:r>
            <a:br>
              <a:rPr lang="en-US" sz="2400" b="1" dirty="0" smtClean="0"/>
            </a:br>
            <a:r>
              <a:rPr lang="en-US" sz="2400" b="1" dirty="0" smtClean="0"/>
              <a:t>To Remain At or Below Current Levels Until 2035 </a:t>
            </a:r>
            <a:endParaRPr lang="en-US" sz="2800" b="1" dirty="0"/>
          </a:p>
        </p:txBody>
      </p:sp>
      <p:graphicFrame>
        <p:nvGraphicFramePr>
          <p:cNvPr id="4" name="Content Placeholder 3"/>
          <p:cNvGraphicFramePr>
            <a:graphicFrameLocks noGrp="1"/>
          </p:cNvGraphicFramePr>
          <p:nvPr>
            <p:ph idx="1"/>
          </p:nvPr>
        </p:nvGraphicFramePr>
        <p:xfrm>
          <a:off x="228600" y="1295400"/>
          <a:ext cx="87630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905000" y="1447800"/>
            <a:ext cx="3962400"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b="1" dirty="0" smtClean="0"/>
              <a:t>Medium Forecast Load Growth Decreased from 1.1% to 0.8% per year</a:t>
            </a:r>
            <a:endParaRPr lang="en-US" dirty="0"/>
          </a:p>
        </p:txBody>
      </p:sp>
      <p:cxnSp>
        <p:nvCxnSpPr>
          <p:cNvPr id="6" name="Straight Arrow Connector 5"/>
          <p:cNvCxnSpPr/>
          <p:nvPr/>
        </p:nvCxnSpPr>
        <p:spPr>
          <a:xfrm>
            <a:off x="5867400" y="1600200"/>
            <a:ext cx="2438400" cy="286434"/>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wipe(left)">
                                      <p:cBhvr>
                                        <p:cTn id="22" dur="500"/>
                                        <p:tgtEl>
                                          <p:spTgt spid="4">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22" presetClass="entr" presetSubtype="8"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Items</a:t>
            </a:r>
            <a:endParaRPr lang="en-US" dirty="0"/>
          </a:p>
        </p:txBody>
      </p:sp>
      <p:sp>
        <p:nvSpPr>
          <p:cNvPr id="3" name="Content Placeholder 2"/>
          <p:cNvSpPr>
            <a:spLocks noGrp="1"/>
          </p:cNvSpPr>
          <p:nvPr>
            <p:ph idx="1"/>
          </p:nvPr>
        </p:nvSpPr>
        <p:spPr>
          <a:xfrm>
            <a:off x="457200" y="1600201"/>
            <a:ext cx="8229600" cy="1981200"/>
          </a:xfrm>
        </p:spPr>
        <p:txBody>
          <a:bodyPr/>
          <a:lstStyle/>
          <a:p>
            <a:r>
              <a:rPr lang="en-US" dirty="0" smtClean="0"/>
              <a:t>71 Action Items:  Who, What, When, Why</a:t>
            </a:r>
          </a:p>
          <a:p>
            <a:r>
              <a:rPr lang="en-US" dirty="0" smtClean="0"/>
              <a:t>26 Action Item Directly EE</a:t>
            </a:r>
          </a:p>
          <a:p>
            <a:r>
              <a:rPr lang="en-US" dirty="0"/>
              <a:t>6</a:t>
            </a:r>
            <a:r>
              <a:rPr lang="en-US" dirty="0" smtClean="0"/>
              <a:t> Actions Items for RTF!</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4</a:t>
            </a:fld>
            <a:endParaRPr lang="en-US" dirty="0"/>
          </a:p>
        </p:txBody>
      </p:sp>
      <p:pic>
        <p:nvPicPr>
          <p:cNvPr id="15362" name="Picture 2" descr="http://www.p4photel.com/ws/win-9.png"/>
          <p:cNvPicPr>
            <a:picLocks noChangeAspect="1" noChangeArrowheads="1"/>
          </p:cNvPicPr>
          <p:nvPr/>
        </p:nvPicPr>
        <p:blipFill>
          <a:blip r:embed="rId2" cstate="print"/>
          <a:srcRect/>
          <a:stretch>
            <a:fillRect/>
          </a:stretch>
        </p:blipFill>
        <p:spPr bwMode="auto">
          <a:xfrm rot="10800000">
            <a:off x="5562600" y="3276600"/>
            <a:ext cx="2819400" cy="2819400"/>
          </a:xfrm>
          <a:prstGeom prst="rect">
            <a:avLst/>
          </a:prstGeom>
          <a:noFill/>
        </p:spPr>
      </p:pic>
      <p:pic>
        <p:nvPicPr>
          <p:cNvPr id="8" name="Picture 7" descr="rtfLogo.png"/>
          <p:cNvPicPr>
            <a:picLocks noChangeAspect="1"/>
          </p:cNvPicPr>
          <p:nvPr/>
        </p:nvPicPr>
        <p:blipFill>
          <a:blip r:embed="rId3" cstate="print"/>
          <a:stretch>
            <a:fillRect/>
          </a:stretch>
        </p:blipFill>
        <p:spPr>
          <a:xfrm>
            <a:off x="1600200" y="4038600"/>
            <a:ext cx="3505200" cy="14407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RTF Action Item Summary</a:t>
            </a:r>
            <a:endParaRPr lang="en-US" dirty="0"/>
          </a:p>
        </p:txBody>
      </p:sp>
      <p:sp>
        <p:nvSpPr>
          <p:cNvPr id="3" name="Content Placeholder 2"/>
          <p:cNvSpPr>
            <a:spLocks noGrp="1"/>
          </p:cNvSpPr>
          <p:nvPr>
            <p:ph idx="1"/>
          </p:nvPr>
        </p:nvSpPr>
        <p:spPr>
          <a:xfrm>
            <a:off x="457200" y="1524000"/>
            <a:ext cx="8229600" cy="4525963"/>
          </a:xfrm>
        </p:spPr>
        <p:txBody>
          <a:bodyPr>
            <a:normAutofit fontScale="92500" lnSpcReduction="10000"/>
          </a:bodyPr>
          <a:lstStyle/>
          <a:p>
            <a:r>
              <a:rPr lang="en-US" dirty="0" smtClean="0"/>
              <a:t>Generation Capacity Deferred</a:t>
            </a:r>
          </a:p>
          <a:p>
            <a:pPr lvl="1"/>
            <a:r>
              <a:rPr lang="en-US" dirty="0" smtClean="0"/>
              <a:t>Explicit in cost-effectiveness </a:t>
            </a:r>
            <a:r>
              <a:rPr lang="en-US" dirty="0"/>
              <a:t>m</a:t>
            </a:r>
            <a:r>
              <a:rPr lang="en-US" dirty="0" smtClean="0"/>
              <a:t>ethodology	</a:t>
            </a:r>
          </a:p>
          <a:p>
            <a:pPr lvl="1"/>
            <a:r>
              <a:rPr lang="en-US" dirty="0" smtClean="0"/>
              <a:t>Guidelines to include reliability for capacity</a:t>
            </a:r>
          </a:p>
          <a:p>
            <a:r>
              <a:rPr lang="en-US" dirty="0" smtClean="0"/>
              <a:t>Regional Conservation Progress Report </a:t>
            </a:r>
          </a:p>
          <a:p>
            <a:pPr lvl="1"/>
            <a:r>
              <a:rPr lang="en-US" dirty="0" smtClean="0"/>
              <a:t>More:  Granular &amp; capacity &amp; baseline &amp; Big Mo</a:t>
            </a:r>
          </a:p>
          <a:p>
            <a:r>
              <a:rPr lang="en-US" dirty="0" smtClean="0"/>
              <a:t>Establish a forum to share research activities and identify and fill research gaps</a:t>
            </a:r>
          </a:p>
          <a:p>
            <a:r>
              <a:rPr lang="en-US" dirty="0" smtClean="0"/>
              <a:t>Identify &amp; analyze significant non-energy impacts</a:t>
            </a:r>
          </a:p>
          <a:p>
            <a:pPr lvl="1"/>
            <a:r>
              <a:rPr lang="en-US" dirty="0" smtClean="0"/>
              <a:t>RTF &amp; </a:t>
            </a:r>
            <a:r>
              <a:rPr lang="en-US" u="sng" dirty="0" smtClean="0"/>
              <a:t>RTFPAC</a:t>
            </a:r>
            <a:r>
              <a:rPr lang="en-US" dirty="0" smtClean="0"/>
              <a:t> should identify and provide information to prioritize research on non-energy </a:t>
            </a:r>
            <a:r>
              <a:rPr lang="en-US" dirty="0" smtClean="0"/>
              <a:t>impacts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p:cBhvr override="childStyle">
                                        <p:cTn dur="1" fill="hold" display="0" masterRel="nextClick" afterEffect="1"/>
                                        <p:tgtEl>
                                          <p:spTgt spid="3">
                                            <p:txEl>
                                              <p:pRg st="0" end="0"/>
                                            </p:txEl>
                                          </p:spTgt>
                                        </p:tgtEl>
                                        <p:attrNameLst>
                                          <p:attrName>ppt_c</p:attrName>
                                        </p:attrNameLst>
                                      </p:cBhvr>
                                      <p:to>
                                        <a:srgbClr val="808080"/>
                                      </p:to>
                                    </p:animClr>
                                  </p:sub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subTnLst>
                                    <p:animClr>
                                      <p:cBhvr override="childStyle">
                                        <p:cTn dur="1" fill="hold" display="0" masterRel="nextClick" afterEffect="1"/>
                                        <p:tgtEl>
                                          <p:spTgt spid="3">
                                            <p:txEl>
                                              <p:pRg st="1" end="1"/>
                                            </p:txEl>
                                          </p:spTgt>
                                        </p:tgtEl>
                                        <p:attrNameLst>
                                          <p:attrName>ppt_c</p:attrName>
                                        </p:attrNameLst>
                                      </p:cBhvr>
                                      <p:to>
                                        <a:srgbClr val="808080"/>
                                      </p:to>
                                    </p:animClr>
                                  </p:sub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subTnLst>
                                    <p:animClr>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subTnLst>
                                    <p:animClr>
                                      <p:cBhvr override="childStyle">
                                        <p:cTn dur="1" fill="hold" display="0" masterRel="nextClick" afterEffect="1"/>
                                        <p:tgtEl>
                                          <p:spTgt spid="3">
                                            <p:txEl>
                                              <p:pRg st="3" end="3"/>
                                            </p:txEl>
                                          </p:spTgt>
                                        </p:tgtEl>
                                        <p:attrNameLst>
                                          <p:attrName>ppt_c</p:attrName>
                                        </p:attrNameLst>
                                      </p:cBhvr>
                                      <p:to>
                                        <a:srgbClr val="808080"/>
                                      </p:to>
                                    </p:animClr>
                                  </p:sub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subTnLst>
                                    <p:animClr>
                                      <p:cBhvr override="childStyle">
                                        <p:cTn dur="1" fill="hold" display="0" masterRel="nextClick" afterEffect="1"/>
                                        <p:tgtEl>
                                          <p:spTgt spid="3">
                                            <p:txEl>
                                              <p:pRg st="4" end="4"/>
                                            </p:txEl>
                                          </p:spTgt>
                                        </p:tgtEl>
                                        <p:attrNameLst>
                                          <p:attrName>ppt_c</p:attrName>
                                        </p:attrNameLst>
                                      </p:cBhvr>
                                      <p:to>
                                        <a:srgbClr val="808080"/>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subTnLst>
                                    <p:animClr>
                                      <p:cBhvr override="childStyle">
                                        <p:cTn dur="1" fill="hold" display="0" masterRel="nextClick" afterEffect="1"/>
                                        <p:tgtEl>
                                          <p:spTgt spid="3">
                                            <p:txEl>
                                              <p:pRg st="5" end="5"/>
                                            </p:txEl>
                                          </p:spTgt>
                                        </p:tgtEl>
                                        <p:attrNameLst>
                                          <p:attrName>ppt_c</p:attrName>
                                        </p:attrNameLst>
                                      </p:cBhvr>
                                      <p:to>
                                        <a:srgbClr val="808080"/>
                                      </p:to>
                                    </p:animClr>
                                  </p:sub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subTnLst>
                                    <p:animClr>
                                      <p:cBhvr override="childStyle">
                                        <p:cTn dur="1" fill="hold" display="0" masterRel="nextClick" afterEffect="1"/>
                                        <p:tgtEl>
                                          <p:spTgt spid="3">
                                            <p:txEl>
                                              <p:pRg st="6" end="6"/>
                                            </p:txEl>
                                          </p:spTgt>
                                        </p:tgtEl>
                                        <p:attrNameLst>
                                          <p:attrName>ppt_c</p:attrName>
                                        </p:attrNameLst>
                                      </p:cBhvr>
                                      <p:to>
                                        <a:srgbClr val="808080"/>
                                      </p:to>
                                    </p:animClr>
                                  </p:sub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subTnLst>
                                    <p:animClr>
                                      <p:cBhvr override="childStyle">
                                        <p:cTn dur="1" fill="hold" display="0" masterRel="nextClick" afterEffect="1"/>
                                        <p:tgtEl>
                                          <p:spTgt spid="3">
                                            <p:txEl>
                                              <p:pRg st="7" end="7"/>
                                            </p:txEl>
                                          </p:spTgt>
                                        </p:tgtEl>
                                        <p:attrNameLst>
                                          <p:attrName>ppt_c</p:attrName>
                                        </p:attrNameLst>
                                      </p:cBhvr>
                                      <p:to>
                                        <a:srgbClr val="80808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81400"/>
            <a:ext cx="8229600" cy="1143000"/>
          </a:xfrm>
        </p:spPr>
        <p:txBody>
          <a:bodyPr/>
          <a:lstStyle/>
          <a:p>
            <a:r>
              <a:rPr lang="en-US" dirty="0" smtClean="0"/>
              <a:t>End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RES-2</a:t>
            </a:r>
            <a:endParaRPr lang="en-US" dirty="0"/>
          </a:p>
        </p:txBody>
      </p:sp>
      <p:sp>
        <p:nvSpPr>
          <p:cNvPr id="3" name="Content Placeholder 2"/>
          <p:cNvSpPr>
            <a:spLocks noGrp="1"/>
          </p:cNvSpPr>
          <p:nvPr>
            <p:ph idx="1"/>
          </p:nvPr>
        </p:nvSpPr>
        <p:spPr>
          <a:xfrm>
            <a:off x="457200" y="1371600"/>
            <a:ext cx="8229600" cy="5334000"/>
          </a:xfrm>
        </p:spPr>
        <p:txBody>
          <a:bodyPr>
            <a:normAutofit fontScale="85000" lnSpcReduction="20000"/>
          </a:bodyPr>
          <a:lstStyle/>
          <a:p>
            <a:pPr marL="0" lvl="0" indent="0">
              <a:lnSpc>
                <a:spcPct val="110000"/>
              </a:lnSpc>
              <a:buNone/>
            </a:pPr>
            <a:r>
              <a:rPr lang="en-US" b="1" dirty="0" smtClean="0"/>
              <a:t>Evaluate cost-effectiveness of measures using methodology outlined. </a:t>
            </a:r>
            <a:r>
              <a:rPr lang="en-US" dirty="0" smtClean="0"/>
              <a:t>[</a:t>
            </a:r>
            <a:r>
              <a:rPr lang="en-US" u="sng" dirty="0" smtClean="0"/>
              <a:t>RTF</a:t>
            </a:r>
            <a:r>
              <a:rPr lang="en-US" dirty="0" smtClean="0"/>
              <a:t>, Bonneville, NEEA, Utilities, Energy Trust of Oregon] To determine if a measure is cost-effective, from a total resource cost basis, and in order to ensure that the cost-effectiveness formulation incorporates the full capacity contribution of measures and risk avoidance, regional utilities should use the methodology described in Appendix G:  Conservation Resources and Direct Application Renewables. This method assures that all the costs and benefits are captured, that the time-dependent shape of the savings are accounted for, and that the capacity contribution of the measures are fully taken into account.</a:t>
            </a:r>
          </a:p>
          <a:p>
            <a:pPr>
              <a:lnSpc>
                <a:spcPct val="110000"/>
              </a:lnSpc>
            </a:pPr>
            <a:endParaRPr lang="en-US" dirty="0"/>
          </a:p>
        </p:txBody>
      </p:sp>
      <p:sp>
        <p:nvSpPr>
          <p:cNvPr id="4" name="Slide Number Placeholder 3"/>
          <p:cNvSpPr>
            <a:spLocks noGrp="1"/>
          </p:cNvSpPr>
          <p:nvPr>
            <p:ph type="sldNum" sz="quarter" idx="12"/>
          </p:nvPr>
        </p:nvSpPr>
        <p:spPr>
          <a:xfrm>
            <a:off x="152400" y="92075"/>
            <a:ext cx="2667000" cy="365125"/>
          </a:xfrm>
        </p:spPr>
        <p:txBody>
          <a:bodyPr/>
          <a:lstStyle/>
          <a:p>
            <a:fld id="{B96DA725-3A7D-40DE-B546-32CA9FE7E7EC}" type="slidenum">
              <a:rPr lang="en-US" smtClean="0"/>
              <a:pPr/>
              <a:t>8</a:t>
            </a:fld>
            <a:r>
              <a:rPr lang="en-US" dirty="0" smtClean="0"/>
              <a:t> – Draft Seventh Plan Action Item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REG-6</a:t>
            </a:r>
            <a:endParaRPr lang="en-US" dirty="0"/>
          </a:p>
        </p:txBody>
      </p:sp>
      <p:sp>
        <p:nvSpPr>
          <p:cNvPr id="3" name="Content Placeholder 2"/>
          <p:cNvSpPr>
            <a:spLocks noGrp="1"/>
          </p:cNvSpPr>
          <p:nvPr>
            <p:ph idx="1"/>
          </p:nvPr>
        </p:nvSpPr>
        <p:spPr>
          <a:xfrm>
            <a:off x="457200" y="1371600"/>
            <a:ext cx="8229600" cy="5105400"/>
          </a:xfrm>
        </p:spPr>
        <p:txBody>
          <a:bodyPr>
            <a:normAutofit fontScale="62500" lnSpcReduction="20000"/>
          </a:bodyPr>
          <a:lstStyle/>
          <a:p>
            <a:pPr marL="0" lvl="0" indent="0">
              <a:lnSpc>
                <a:spcPct val="120000"/>
              </a:lnSpc>
              <a:buNone/>
            </a:pPr>
            <a:r>
              <a:rPr lang="en-US" b="1" dirty="0" smtClean="0"/>
              <a:t>Report on progress toward meeting Seventh Plan conservation objectives including the contribution of conservation to system peak capacity needs. </a:t>
            </a:r>
            <a:r>
              <a:rPr lang="en-US" dirty="0" smtClean="0"/>
              <a:t>[</a:t>
            </a:r>
            <a:r>
              <a:rPr lang="en-US" u="sng" dirty="0" smtClean="0"/>
              <a:t>RTF</a:t>
            </a:r>
            <a:r>
              <a:rPr lang="en-US" dirty="0" smtClean="0"/>
              <a:t>, Council, Bonneville, Utilities, Energy Trust of Oregon, and NEEA] As part of the Council’s review of Seventh Plan implementation, the Regional Technical Forum should collect data annually from Bonneville, Utilities, Energy Trust of Oregon, and NEEA to report on progress towards meeting the plan’s conservation goals and objectives. This Regional Conservation Progress Report should address whether and how the conservation technologies and practices identified in the plan are being developed for acquisition through local utility programs, coordinated regional programs, market transformation, adoption of codes and standards, code compliance efforts, and other mechanisms. The report should incorporate results of program impact evaluation and identify any acquisition gaps that need to be addressed. Given the importance of the capacity contribution of conservation identified in the Seventh Plan analysis, the report should also include estimates of the contribution of conservation to system peak capacity needs.</a:t>
            </a:r>
          </a:p>
          <a:p>
            <a:pPr>
              <a:lnSpc>
                <a:spcPct val="120000"/>
              </a:lnSpc>
            </a:pPr>
            <a:endParaRPr lang="en-US" dirty="0"/>
          </a:p>
        </p:txBody>
      </p:sp>
      <p:sp>
        <p:nvSpPr>
          <p:cNvPr id="4" name="Slide Number Placeholder 3"/>
          <p:cNvSpPr>
            <a:spLocks noGrp="1"/>
          </p:cNvSpPr>
          <p:nvPr>
            <p:ph type="sldNum" sz="quarter" idx="12"/>
          </p:nvPr>
        </p:nvSpPr>
        <p:spPr>
          <a:xfrm>
            <a:off x="152400" y="92075"/>
            <a:ext cx="2667000" cy="365125"/>
          </a:xfrm>
        </p:spPr>
        <p:txBody>
          <a:bodyPr/>
          <a:lstStyle/>
          <a:p>
            <a:fld id="{B96DA725-3A7D-40DE-B546-32CA9FE7E7EC}" type="slidenum">
              <a:rPr lang="en-US" smtClean="0"/>
              <a:pPr/>
              <a:t>9</a:t>
            </a:fld>
            <a:r>
              <a:rPr lang="en-US" dirty="0" smtClean="0"/>
              <a:t> – Draft Seventh Plan Action Item</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1100</Words>
  <Application>Microsoft Office PowerPoint</Application>
  <PresentationFormat>On-screen Show (4:3)</PresentationFormat>
  <Paragraphs>44</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Draft Seventh Power Plan Meets RTF</vt:lpstr>
      <vt:lpstr>Key Finding: Least Cost Resource Strategies Rely on Conservation and Demand Response to Meet Nearly All Forecast Growth in Regional Energy and Capacity Needs</vt:lpstr>
      <vt:lpstr>Key Finding: Northwest Loads After Energy Efficiency Are Forecast To Remain At or Below Current Levels Until 2035 </vt:lpstr>
      <vt:lpstr>Action Items</vt:lpstr>
      <vt:lpstr>RTF Action Item Summary</vt:lpstr>
      <vt:lpstr>End</vt:lpstr>
      <vt:lpstr>Details</vt:lpstr>
      <vt:lpstr>RES-2</vt:lpstr>
      <vt:lpstr>REG-6</vt:lpstr>
      <vt:lpstr>ANLYS-5</vt:lpstr>
      <vt:lpstr>ANLYS-6</vt:lpstr>
      <vt:lpstr>ANLYS-8</vt:lpstr>
      <vt:lpstr>ANLYS-9</vt:lpstr>
    </vt:vector>
  </TitlesOfParts>
  <Company>Northwest Power and Conservation Council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Charlie Grist</dc:creator>
  <cp:lastModifiedBy>Jennifer Light</cp:lastModifiedBy>
  <cp:revision>9</cp:revision>
  <dcterms:created xsi:type="dcterms:W3CDTF">2015-11-12T21:18:14Z</dcterms:created>
  <dcterms:modified xsi:type="dcterms:W3CDTF">2015-11-12T22:24:10Z</dcterms:modified>
</cp:coreProperties>
</file>