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63" r:id="rId5"/>
    <p:sldId id="274" r:id="rId6"/>
    <p:sldId id="275" r:id="rId7"/>
    <p:sldId id="276" r:id="rId8"/>
    <p:sldId id="277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681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5D34FA-5491-4A5B-8614-0DD3CA3798B7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89705B-01D4-4970-8B50-9F419EE8AB7D}">
      <dgm:prSet phldrT="[Text]"/>
      <dgm:spPr/>
      <dgm:t>
        <a:bodyPr/>
        <a:lstStyle/>
        <a:p>
          <a:r>
            <a:rPr lang="en-US" dirty="0" smtClean="0"/>
            <a:t>New Measure: </a:t>
          </a:r>
          <a:br>
            <a:rPr lang="en-US" dirty="0" smtClean="0"/>
          </a:br>
          <a:r>
            <a:rPr lang="en-US" dirty="0" smtClean="0"/>
            <a:t>Low-E Storm Windows</a:t>
          </a:r>
          <a:endParaRPr lang="en-US" dirty="0"/>
        </a:p>
      </dgm:t>
    </dgm:pt>
    <dgm:pt modelId="{AE767E9E-E10A-4B58-A0B3-5FFC68F450D6}" type="parTrans" cxnId="{570D030E-EEFA-4569-8E02-DDB99A3B835D}">
      <dgm:prSet/>
      <dgm:spPr/>
      <dgm:t>
        <a:bodyPr/>
        <a:lstStyle/>
        <a:p>
          <a:endParaRPr lang="en-US"/>
        </a:p>
      </dgm:t>
    </dgm:pt>
    <dgm:pt modelId="{4A5386A7-1AF7-4E59-857D-9302C275507D}" type="sibTrans" cxnId="{570D030E-EEFA-4569-8E02-DDB99A3B835D}">
      <dgm:prSet/>
      <dgm:spPr/>
      <dgm:t>
        <a:bodyPr/>
        <a:lstStyle/>
        <a:p>
          <a:endParaRPr lang="en-US"/>
        </a:p>
      </dgm:t>
    </dgm:pt>
    <dgm:pt modelId="{22F2918F-C3DE-4763-82DD-C1A56311BF3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New measure proposed by Bonneville and of interest to many utilities</a:t>
          </a:r>
          <a:endParaRPr lang="en-US" dirty="0"/>
        </a:p>
      </dgm:t>
    </dgm:pt>
    <dgm:pt modelId="{7D5C4996-1745-4B2F-A398-5078BBA50C1D}" type="parTrans" cxnId="{8F502AA2-27A7-45DF-AFA3-27FC941EE5BC}">
      <dgm:prSet/>
      <dgm:spPr/>
      <dgm:t>
        <a:bodyPr/>
        <a:lstStyle/>
        <a:p>
          <a:endParaRPr lang="en-US"/>
        </a:p>
      </dgm:t>
    </dgm:pt>
    <dgm:pt modelId="{732108BE-29E0-4741-8506-07E265EFE75D}" type="sibTrans" cxnId="{8F502AA2-27A7-45DF-AFA3-27FC941EE5BC}">
      <dgm:prSet/>
      <dgm:spPr/>
      <dgm:t>
        <a:bodyPr/>
        <a:lstStyle/>
        <a:p>
          <a:endParaRPr lang="en-US"/>
        </a:p>
      </dgm:t>
    </dgm:pt>
    <dgm:pt modelId="{DC863720-48A0-4B0A-87A3-1F327C0BB3B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These field performance data supported:</a:t>
          </a:r>
          <a:endParaRPr lang="en-US" dirty="0"/>
        </a:p>
      </dgm:t>
    </dgm:pt>
    <dgm:pt modelId="{540778D3-8024-4C36-908F-F3B8CBFC8C21}" type="parTrans" cxnId="{E4A068B7-488A-4678-9099-CE9C504C0AE2}">
      <dgm:prSet/>
      <dgm:spPr/>
      <dgm:t>
        <a:bodyPr/>
        <a:lstStyle/>
        <a:p>
          <a:endParaRPr lang="en-US"/>
        </a:p>
      </dgm:t>
    </dgm:pt>
    <dgm:pt modelId="{CB415B10-987B-4D4C-90E7-822E298BDCF7}" type="sibTrans" cxnId="{E4A068B7-488A-4678-9099-CE9C504C0AE2}">
      <dgm:prSet/>
      <dgm:spPr/>
      <dgm:t>
        <a:bodyPr/>
        <a:lstStyle/>
        <a:p>
          <a:endParaRPr lang="en-US"/>
        </a:p>
      </dgm:t>
    </dgm:pt>
    <dgm:pt modelId="{39E26AF0-9029-41EE-851D-B5CC28739D4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Existing Measure:</a:t>
          </a:r>
          <a:br>
            <a:rPr lang="en-US" dirty="0" smtClean="0"/>
          </a:br>
          <a:r>
            <a:rPr lang="en-US" dirty="0" smtClean="0"/>
            <a:t>Clothes Washers</a:t>
          </a:r>
          <a:endParaRPr lang="en-US" dirty="0"/>
        </a:p>
      </dgm:t>
    </dgm:pt>
    <dgm:pt modelId="{27D2770E-DC2E-4FE0-90D9-863F181C7939}" type="parTrans" cxnId="{C66E4160-6BBB-45EC-9EE3-B34EC7FE72CA}">
      <dgm:prSet/>
      <dgm:spPr/>
      <dgm:t>
        <a:bodyPr/>
        <a:lstStyle/>
        <a:p>
          <a:endParaRPr lang="en-US"/>
        </a:p>
      </dgm:t>
    </dgm:pt>
    <dgm:pt modelId="{AE9BA66F-4874-4956-A589-EA379321EB79}" type="sibTrans" cxnId="{C66E4160-6BBB-45EC-9EE3-B34EC7FE72CA}">
      <dgm:prSet/>
      <dgm:spPr/>
      <dgm:t>
        <a:bodyPr/>
        <a:lstStyle/>
        <a:p>
          <a:endParaRPr lang="en-US"/>
        </a:p>
      </dgm:t>
    </dgm:pt>
    <dgm:pt modelId="{7BD35B3A-D47C-48DC-B1C0-AB71E13B949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Measure reached sunset date and RTF reviewed and updated analysis</a:t>
          </a:r>
          <a:endParaRPr lang="en-US" dirty="0"/>
        </a:p>
      </dgm:t>
    </dgm:pt>
    <dgm:pt modelId="{C534847C-ADD9-4DC4-B5DA-143F779D257E}" type="parTrans" cxnId="{E51CF1E3-B3AD-42F7-8D3F-AF7505181655}">
      <dgm:prSet/>
      <dgm:spPr/>
      <dgm:t>
        <a:bodyPr/>
        <a:lstStyle/>
        <a:p>
          <a:endParaRPr lang="en-US"/>
        </a:p>
      </dgm:t>
    </dgm:pt>
    <dgm:pt modelId="{AD2628AE-BAF8-472B-B0D1-D3DC6BC124EB}" type="sibTrans" cxnId="{E51CF1E3-B3AD-42F7-8D3F-AF7505181655}">
      <dgm:prSet/>
      <dgm:spPr/>
      <dgm:t>
        <a:bodyPr/>
        <a:lstStyle/>
        <a:p>
          <a:endParaRPr lang="en-US"/>
        </a:p>
      </dgm:t>
    </dgm:pt>
    <dgm:pt modelId="{6DEC0D75-C4BD-4078-8212-E31A453F986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Existing Measure: </a:t>
          </a:r>
          <a:br>
            <a:rPr lang="en-US" dirty="0" smtClean="0"/>
          </a:br>
          <a:r>
            <a:rPr lang="en-US" dirty="0" smtClean="0"/>
            <a:t>Duct Sealing in MH</a:t>
          </a:r>
          <a:endParaRPr lang="en-US" dirty="0"/>
        </a:p>
      </dgm:t>
    </dgm:pt>
    <dgm:pt modelId="{BAB7D2B7-F1F8-4F9C-8E39-A1229EC0A7FA}" type="parTrans" cxnId="{DADC0FDB-49A1-468A-8878-FB00CC3B9E99}">
      <dgm:prSet/>
      <dgm:spPr/>
      <dgm:t>
        <a:bodyPr/>
        <a:lstStyle/>
        <a:p>
          <a:endParaRPr lang="en-US"/>
        </a:p>
      </dgm:t>
    </dgm:pt>
    <dgm:pt modelId="{19F0329A-960A-46ED-8323-4B1C558F626C}" type="sibTrans" cxnId="{DADC0FDB-49A1-468A-8878-FB00CC3B9E99}">
      <dgm:prSet/>
      <dgm:spPr/>
      <dgm:t>
        <a:bodyPr/>
        <a:lstStyle/>
        <a:p>
          <a:endParaRPr lang="en-US"/>
        </a:p>
      </dgm:t>
    </dgm:pt>
    <dgm:pt modelId="{4B766510-D98D-4F08-8784-A7CC7195C53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Bonneville funded research at PNNL lab homes</a:t>
          </a:r>
          <a:endParaRPr lang="en-US" dirty="0"/>
        </a:p>
      </dgm:t>
    </dgm:pt>
    <dgm:pt modelId="{10175C35-8C3F-4CB0-8655-7A947327ED20}" type="parTrans" cxnId="{ACA2C8DB-B206-48FF-B6ED-8E755A02988A}">
      <dgm:prSet/>
      <dgm:spPr/>
      <dgm:t>
        <a:bodyPr/>
        <a:lstStyle/>
        <a:p>
          <a:endParaRPr lang="en-US"/>
        </a:p>
      </dgm:t>
    </dgm:pt>
    <dgm:pt modelId="{15197FCB-ECFD-4D1E-AA36-AC5A94E7CFB6}" type="sibTrans" cxnId="{ACA2C8DB-B206-48FF-B6ED-8E755A02988A}">
      <dgm:prSet/>
      <dgm:spPr/>
      <dgm:t>
        <a:bodyPr/>
        <a:lstStyle/>
        <a:p>
          <a:endParaRPr lang="en-US"/>
        </a:p>
      </dgm:t>
    </dgm:pt>
    <dgm:pt modelId="{68EF29D2-B456-46A0-A38D-AA1F62F3240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NEEA collected sales data as part of broader market analysis research</a:t>
          </a:r>
          <a:endParaRPr lang="en-US" dirty="0"/>
        </a:p>
      </dgm:t>
    </dgm:pt>
    <dgm:pt modelId="{E045A7EC-38B2-4127-9321-D3A354119E10}" type="parTrans" cxnId="{0E25FB46-8C47-462F-BC2C-C2316882E31D}">
      <dgm:prSet/>
      <dgm:spPr/>
      <dgm:t>
        <a:bodyPr/>
        <a:lstStyle/>
        <a:p>
          <a:endParaRPr lang="en-US"/>
        </a:p>
      </dgm:t>
    </dgm:pt>
    <dgm:pt modelId="{05B599D0-1DBF-45E6-8ED9-B25B3FF575C2}" type="sibTrans" cxnId="{0E25FB46-8C47-462F-BC2C-C2316882E31D}">
      <dgm:prSet/>
      <dgm:spPr/>
      <dgm:t>
        <a:bodyPr/>
        <a:lstStyle/>
        <a:p>
          <a:endParaRPr lang="en-US"/>
        </a:p>
      </dgm:t>
    </dgm:pt>
    <dgm:pt modelId="{77D9A760-D186-468F-86E6-D827155EBD43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Development of new, Proven UES for both Single Family and Manufactured Homes</a:t>
          </a:r>
          <a:endParaRPr lang="en-US" dirty="0"/>
        </a:p>
      </dgm:t>
    </dgm:pt>
    <dgm:pt modelId="{3EA07FF3-C152-4B64-B42F-BD1914A38423}" type="parTrans" cxnId="{A4B1EBC9-8309-4AAF-A572-9B9A5C5F2A74}">
      <dgm:prSet/>
      <dgm:spPr/>
      <dgm:t>
        <a:bodyPr/>
        <a:lstStyle/>
        <a:p>
          <a:endParaRPr lang="en-US"/>
        </a:p>
      </dgm:t>
    </dgm:pt>
    <dgm:pt modelId="{EEB75F77-94FD-492C-B201-138A04EA2946}" type="sibTrans" cxnId="{A4B1EBC9-8309-4AAF-A572-9B9A5C5F2A74}">
      <dgm:prSet/>
      <dgm:spPr/>
      <dgm:t>
        <a:bodyPr/>
        <a:lstStyle/>
        <a:p>
          <a:endParaRPr lang="en-US"/>
        </a:p>
      </dgm:t>
    </dgm:pt>
    <dgm:pt modelId="{591C15B8-0D17-453F-8F10-E939BAD0364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These market data supported:</a:t>
          </a:r>
          <a:endParaRPr lang="en-US" dirty="0"/>
        </a:p>
      </dgm:t>
    </dgm:pt>
    <dgm:pt modelId="{BC9DDAF1-E7CC-4811-8F46-BB5CDCD81D4D}" type="parTrans" cxnId="{B9D56DB1-9A4A-4E0F-83D0-3F2FAF9D8871}">
      <dgm:prSet/>
      <dgm:spPr/>
      <dgm:t>
        <a:bodyPr/>
        <a:lstStyle/>
        <a:p>
          <a:endParaRPr lang="en-US"/>
        </a:p>
      </dgm:t>
    </dgm:pt>
    <dgm:pt modelId="{EAB92138-21C0-4BCA-A2E4-8CB6C9F67882}" type="sibTrans" cxnId="{B9D56DB1-9A4A-4E0F-83D0-3F2FAF9D8871}">
      <dgm:prSet/>
      <dgm:spPr/>
      <dgm:t>
        <a:bodyPr/>
        <a:lstStyle/>
        <a:p>
          <a:endParaRPr lang="en-US"/>
        </a:p>
      </dgm:t>
    </dgm:pt>
    <dgm:pt modelId="{2DE245F5-7672-4FF3-A4DF-334961BDCCB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Improvement of the RTF baseline assumption  </a:t>
          </a:r>
          <a:endParaRPr lang="en-US" dirty="0"/>
        </a:p>
      </dgm:t>
    </dgm:pt>
    <dgm:pt modelId="{37FD3733-3938-4670-A4B2-3F05CC6D3D0C}" type="parTrans" cxnId="{ED0AD98C-93E7-4438-937E-AD6A1CE68F31}">
      <dgm:prSet/>
      <dgm:spPr/>
      <dgm:t>
        <a:bodyPr/>
        <a:lstStyle/>
        <a:p>
          <a:endParaRPr lang="en-US"/>
        </a:p>
      </dgm:t>
    </dgm:pt>
    <dgm:pt modelId="{CCFA2F66-2882-4DDD-92C2-1BEA84F004F1}" type="sibTrans" cxnId="{ED0AD98C-93E7-4438-937E-AD6A1CE68F31}">
      <dgm:prSet/>
      <dgm:spPr/>
      <dgm:t>
        <a:bodyPr/>
        <a:lstStyle/>
        <a:p>
          <a:endParaRPr lang="en-US"/>
        </a:p>
      </dgm:t>
    </dgm:pt>
    <dgm:pt modelId="{9DF932E1-35E3-41A7-A3BB-4FE238ED455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Measure had not yet reached sunset date, but…</a:t>
          </a:r>
          <a:endParaRPr lang="en-US" dirty="0"/>
        </a:p>
      </dgm:t>
    </dgm:pt>
    <dgm:pt modelId="{942D6334-5D17-4B4A-9EBF-054B43A22A5E}" type="parTrans" cxnId="{CAB54FD3-23BA-4DA2-AC33-8E03C8C8CA9C}">
      <dgm:prSet/>
      <dgm:spPr/>
      <dgm:t>
        <a:bodyPr/>
        <a:lstStyle/>
        <a:p>
          <a:endParaRPr lang="en-US"/>
        </a:p>
      </dgm:t>
    </dgm:pt>
    <dgm:pt modelId="{3B06B8FA-D79F-472D-9028-5CA29F8D33D3}" type="sibTrans" cxnId="{CAB54FD3-23BA-4DA2-AC33-8E03C8C8CA9C}">
      <dgm:prSet/>
      <dgm:spPr/>
      <dgm:t>
        <a:bodyPr/>
        <a:lstStyle/>
        <a:p>
          <a:endParaRPr lang="en-US"/>
        </a:p>
      </dgm:t>
    </dgm:pt>
    <dgm:pt modelId="{8BB06C61-275F-4CBF-B083-6EF3BDBF1F6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PSE and Avista conducted evaluations of their duct sealing programs</a:t>
          </a:r>
          <a:endParaRPr lang="en-US" dirty="0"/>
        </a:p>
      </dgm:t>
    </dgm:pt>
    <dgm:pt modelId="{A38EC946-0E6F-4500-8554-48A196FD89F5}" type="parTrans" cxnId="{F4069366-37AE-40DA-B2D3-E76EF4673533}">
      <dgm:prSet/>
      <dgm:spPr/>
      <dgm:t>
        <a:bodyPr/>
        <a:lstStyle/>
        <a:p>
          <a:endParaRPr lang="en-US"/>
        </a:p>
      </dgm:t>
    </dgm:pt>
    <dgm:pt modelId="{2F70FC8B-7190-4701-BBEB-72F569097547}" type="sibTrans" cxnId="{F4069366-37AE-40DA-B2D3-E76EF4673533}">
      <dgm:prSet/>
      <dgm:spPr/>
      <dgm:t>
        <a:bodyPr/>
        <a:lstStyle/>
        <a:p>
          <a:endParaRPr lang="en-US"/>
        </a:p>
      </dgm:t>
    </dgm:pt>
    <dgm:pt modelId="{F7406873-2C2E-40BC-8A11-3E3D2F6A7FB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These evaluation data supported:</a:t>
          </a:r>
          <a:endParaRPr lang="en-US" dirty="0"/>
        </a:p>
      </dgm:t>
    </dgm:pt>
    <dgm:pt modelId="{EF08AB78-DD85-4A3A-9441-6A06A5F59C56}" type="parTrans" cxnId="{3868ABC3-8B50-434B-873D-6E218325D535}">
      <dgm:prSet/>
      <dgm:spPr/>
      <dgm:t>
        <a:bodyPr/>
        <a:lstStyle/>
        <a:p>
          <a:endParaRPr lang="en-US"/>
        </a:p>
      </dgm:t>
    </dgm:pt>
    <dgm:pt modelId="{054A0441-9F75-498A-B0F1-0ED8F5DEB206}" type="sibTrans" cxnId="{3868ABC3-8B50-434B-873D-6E218325D535}">
      <dgm:prSet/>
      <dgm:spPr/>
      <dgm:t>
        <a:bodyPr/>
        <a:lstStyle/>
        <a:p>
          <a:endParaRPr lang="en-US"/>
        </a:p>
      </dgm:t>
    </dgm:pt>
    <dgm:pt modelId="{BD336ABA-6045-4461-A02E-077FC9DE8BE4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Development of an updated, Proven UES</a:t>
          </a:r>
          <a:endParaRPr lang="en-US" dirty="0"/>
        </a:p>
      </dgm:t>
    </dgm:pt>
    <dgm:pt modelId="{35C15E93-635C-44E8-949F-FEB30A039790}" type="parTrans" cxnId="{1F6B0EB1-C05B-4992-BAD8-BF32BFF9B36B}">
      <dgm:prSet/>
      <dgm:spPr/>
      <dgm:t>
        <a:bodyPr/>
        <a:lstStyle/>
        <a:p>
          <a:endParaRPr lang="en-US"/>
        </a:p>
      </dgm:t>
    </dgm:pt>
    <dgm:pt modelId="{FB8D295B-7F89-4708-9B85-ABB5A67D5658}" type="sibTrans" cxnId="{1F6B0EB1-C05B-4992-BAD8-BF32BFF9B36B}">
      <dgm:prSet/>
      <dgm:spPr/>
      <dgm:t>
        <a:bodyPr/>
        <a:lstStyle/>
        <a:p>
          <a:endParaRPr lang="en-US"/>
        </a:p>
      </dgm:t>
    </dgm:pt>
    <dgm:pt modelId="{873E3937-0E42-4715-B3B5-B72EA564A91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Modification of measure based on what is actually happening in programs</a:t>
          </a:r>
          <a:endParaRPr lang="en-US" dirty="0"/>
        </a:p>
      </dgm:t>
    </dgm:pt>
    <dgm:pt modelId="{C6EA1108-008F-4FF8-B78C-785A20FD5E75}" type="parTrans" cxnId="{D30E11F8-2717-4D4B-80D7-2177EA200F4A}">
      <dgm:prSet/>
      <dgm:spPr/>
      <dgm:t>
        <a:bodyPr/>
        <a:lstStyle/>
        <a:p>
          <a:endParaRPr lang="en-US"/>
        </a:p>
      </dgm:t>
    </dgm:pt>
    <dgm:pt modelId="{CBC26C8B-3329-48E9-B66B-6ACBCB0447C1}" type="sibTrans" cxnId="{D30E11F8-2717-4D4B-80D7-2177EA200F4A}">
      <dgm:prSet/>
      <dgm:spPr/>
      <dgm:t>
        <a:bodyPr/>
        <a:lstStyle/>
        <a:p>
          <a:endParaRPr lang="en-US"/>
        </a:p>
      </dgm:t>
    </dgm:pt>
    <dgm:pt modelId="{4DB8346E-E4E2-46AC-943D-1B3E2BA8F83A}" type="pres">
      <dgm:prSet presAssocID="{5D5D34FA-5491-4A5B-8614-0DD3CA3798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A8BE69-F49E-435A-9BE1-74E0FF73DC27}" type="pres">
      <dgm:prSet presAssocID="{5589705B-01D4-4970-8B50-9F419EE8AB7D}" presName="composite" presStyleCnt="0"/>
      <dgm:spPr/>
      <dgm:t>
        <a:bodyPr/>
        <a:lstStyle/>
        <a:p>
          <a:endParaRPr lang="en-US"/>
        </a:p>
      </dgm:t>
    </dgm:pt>
    <dgm:pt modelId="{C1A32A54-FA55-4344-B74E-FC93595745D6}" type="pres">
      <dgm:prSet presAssocID="{5589705B-01D4-4970-8B50-9F419EE8AB7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B5593-859C-4C49-A3DC-00DDCDE05F7B}" type="pres">
      <dgm:prSet presAssocID="{5589705B-01D4-4970-8B50-9F419EE8AB7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B074A-9EBB-4930-BB7C-44E4228EB457}" type="pres">
      <dgm:prSet presAssocID="{4A5386A7-1AF7-4E59-857D-9302C275507D}" presName="space" presStyleCnt="0"/>
      <dgm:spPr/>
      <dgm:t>
        <a:bodyPr/>
        <a:lstStyle/>
        <a:p>
          <a:endParaRPr lang="en-US"/>
        </a:p>
      </dgm:t>
    </dgm:pt>
    <dgm:pt modelId="{8735113F-34DF-450C-98F8-E6A427D2D575}" type="pres">
      <dgm:prSet presAssocID="{39E26AF0-9029-41EE-851D-B5CC28739D49}" presName="composite" presStyleCnt="0"/>
      <dgm:spPr/>
      <dgm:t>
        <a:bodyPr/>
        <a:lstStyle/>
        <a:p>
          <a:endParaRPr lang="en-US"/>
        </a:p>
      </dgm:t>
    </dgm:pt>
    <dgm:pt modelId="{CD735804-9CCC-4E42-A86C-7032D75DBB41}" type="pres">
      <dgm:prSet presAssocID="{39E26AF0-9029-41EE-851D-B5CC28739D4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5D09E-F740-4ED5-8EC9-A42D20B53143}" type="pres">
      <dgm:prSet presAssocID="{39E26AF0-9029-41EE-851D-B5CC28739D4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FD14A-0DE8-474A-8FB5-5537849A2B10}" type="pres">
      <dgm:prSet presAssocID="{AE9BA66F-4874-4956-A589-EA379321EB79}" presName="space" presStyleCnt="0"/>
      <dgm:spPr/>
      <dgm:t>
        <a:bodyPr/>
        <a:lstStyle/>
        <a:p>
          <a:endParaRPr lang="en-US"/>
        </a:p>
      </dgm:t>
    </dgm:pt>
    <dgm:pt modelId="{E174FC55-0553-48D9-A7F8-C6A44DD89B29}" type="pres">
      <dgm:prSet presAssocID="{6DEC0D75-C4BD-4078-8212-E31A453F9865}" presName="composite" presStyleCnt="0"/>
      <dgm:spPr/>
      <dgm:t>
        <a:bodyPr/>
        <a:lstStyle/>
        <a:p>
          <a:endParaRPr lang="en-US"/>
        </a:p>
      </dgm:t>
    </dgm:pt>
    <dgm:pt modelId="{528ADE45-313E-41AF-8EFD-6CE1036B9487}" type="pres">
      <dgm:prSet presAssocID="{6DEC0D75-C4BD-4078-8212-E31A453F986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72133-BE4A-47D9-A800-F04C56FD5FF8}" type="pres">
      <dgm:prSet presAssocID="{6DEC0D75-C4BD-4078-8212-E31A453F986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25FB46-8C47-462F-BC2C-C2316882E31D}" srcId="{39E26AF0-9029-41EE-851D-B5CC28739D49}" destId="{68EF29D2-B456-46A0-A38D-AA1F62F32401}" srcOrd="1" destOrd="0" parTransId="{E045A7EC-38B2-4127-9321-D3A354119E10}" sibTransId="{05B599D0-1DBF-45E6-8ED9-B25B3FF575C2}"/>
    <dgm:cxn modelId="{F4069366-37AE-40DA-B2D3-E76EF4673533}" srcId="{6DEC0D75-C4BD-4078-8212-E31A453F9865}" destId="{8BB06C61-275F-4CBF-B083-6EF3BDBF1F68}" srcOrd="1" destOrd="0" parTransId="{A38EC946-0E6F-4500-8554-48A196FD89F5}" sibTransId="{2F70FC8B-7190-4701-BBEB-72F569097547}"/>
    <dgm:cxn modelId="{C66E4160-6BBB-45EC-9EE3-B34EC7FE72CA}" srcId="{5D5D34FA-5491-4A5B-8614-0DD3CA3798B7}" destId="{39E26AF0-9029-41EE-851D-B5CC28739D49}" srcOrd="1" destOrd="0" parTransId="{27D2770E-DC2E-4FE0-90D9-863F181C7939}" sibTransId="{AE9BA66F-4874-4956-A589-EA379321EB79}"/>
    <dgm:cxn modelId="{DB6F5289-09F7-4C36-AABB-AD2995C2A043}" type="presOf" srcId="{77D9A760-D186-468F-86E6-D827155EBD43}" destId="{502B5593-859C-4C49-A3DC-00DDCDE05F7B}" srcOrd="0" destOrd="3" presId="urn:microsoft.com/office/officeart/2005/8/layout/hList1"/>
    <dgm:cxn modelId="{2CCB96CF-1897-4A95-BE22-494CCAE9EBE1}" type="presOf" srcId="{22F2918F-C3DE-4763-82DD-C1A56311BF34}" destId="{502B5593-859C-4C49-A3DC-00DDCDE05F7B}" srcOrd="0" destOrd="0" presId="urn:microsoft.com/office/officeart/2005/8/layout/hList1"/>
    <dgm:cxn modelId="{7506E03B-3D5C-4E50-8333-CD6DE2EF8EAB}" type="presOf" srcId="{7BD35B3A-D47C-48DC-B1C0-AB71E13B949A}" destId="{77B5D09E-F740-4ED5-8EC9-A42D20B53143}" srcOrd="0" destOrd="0" presId="urn:microsoft.com/office/officeart/2005/8/layout/hList1"/>
    <dgm:cxn modelId="{2CC16EB9-6BB1-45E1-A4D1-7F04A47B1914}" type="presOf" srcId="{591C15B8-0D17-453F-8F10-E939BAD0364F}" destId="{77B5D09E-F740-4ED5-8EC9-A42D20B53143}" srcOrd="0" destOrd="2" presId="urn:microsoft.com/office/officeart/2005/8/layout/hList1"/>
    <dgm:cxn modelId="{E51CF1E3-B3AD-42F7-8D3F-AF7505181655}" srcId="{39E26AF0-9029-41EE-851D-B5CC28739D49}" destId="{7BD35B3A-D47C-48DC-B1C0-AB71E13B949A}" srcOrd="0" destOrd="0" parTransId="{C534847C-ADD9-4DC4-B5DA-143F779D257E}" sibTransId="{AD2628AE-BAF8-472B-B0D1-D3DC6BC124EB}"/>
    <dgm:cxn modelId="{ED0AD98C-93E7-4438-937E-AD6A1CE68F31}" srcId="{591C15B8-0D17-453F-8F10-E939BAD0364F}" destId="{2DE245F5-7672-4FF3-A4DF-334961BDCCB1}" srcOrd="0" destOrd="0" parTransId="{37FD3733-3938-4670-A4B2-3F05CC6D3D0C}" sibTransId="{CCFA2F66-2882-4DDD-92C2-1BEA84F004F1}"/>
    <dgm:cxn modelId="{3ABCB332-793A-4903-92B4-DBCAAB33043D}" type="presOf" srcId="{9DF932E1-35E3-41A7-A3BB-4FE238ED4554}" destId="{C2A72133-BE4A-47D9-A800-F04C56FD5FF8}" srcOrd="0" destOrd="0" presId="urn:microsoft.com/office/officeart/2005/8/layout/hList1"/>
    <dgm:cxn modelId="{3868ABC3-8B50-434B-873D-6E218325D535}" srcId="{6DEC0D75-C4BD-4078-8212-E31A453F9865}" destId="{F7406873-2C2E-40BC-8A11-3E3D2F6A7FB8}" srcOrd="2" destOrd="0" parTransId="{EF08AB78-DD85-4A3A-9441-6A06A5F59C56}" sibTransId="{054A0441-9F75-498A-B0F1-0ED8F5DEB206}"/>
    <dgm:cxn modelId="{CAB54FD3-23BA-4DA2-AC33-8E03C8C8CA9C}" srcId="{6DEC0D75-C4BD-4078-8212-E31A453F9865}" destId="{9DF932E1-35E3-41A7-A3BB-4FE238ED4554}" srcOrd="0" destOrd="0" parTransId="{942D6334-5D17-4B4A-9EBF-054B43A22A5E}" sibTransId="{3B06B8FA-D79F-472D-9028-5CA29F8D33D3}"/>
    <dgm:cxn modelId="{EB674B7E-18A0-4F9A-BE1F-665E942F403C}" type="presOf" srcId="{4B766510-D98D-4F08-8784-A7CC7195C538}" destId="{502B5593-859C-4C49-A3DC-00DDCDE05F7B}" srcOrd="0" destOrd="1" presId="urn:microsoft.com/office/officeart/2005/8/layout/hList1"/>
    <dgm:cxn modelId="{DB4BEEEC-3447-4E1D-96A8-482DFC6CD63E}" type="presOf" srcId="{2DE245F5-7672-4FF3-A4DF-334961BDCCB1}" destId="{77B5D09E-F740-4ED5-8EC9-A42D20B53143}" srcOrd="0" destOrd="3" presId="urn:microsoft.com/office/officeart/2005/8/layout/hList1"/>
    <dgm:cxn modelId="{DADC0FDB-49A1-468A-8878-FB00CC3B9E99}" srcId="{5D5D34FA-5491-4A5B-8614-0DD3CA3798B7}" destId="{6DEC0D75-C4BD-4078-8212-E31A453F9865}" srcOrd="2" destOrd="0" parTransId="{BAB7D2B7-F1F8-4F9C-8E39-A1229EC0A7FA}" sibTransId="{19F0329A-960A-46ED-8323-4B1C558F626C}"/>
    <dgm:cxn modelId="{63181DDC-289D-44DA-A223-351AAE23B3BC}" type="presOf" srcId="{DC863720-48A0-4B0A-87A3-1F327C0BB3B5}" destId="{502B5593-859C-4C49-A3DC-00DDCDE05F7B}" srcOrd="0" destOrd="2" presId="urn:microsoft.com/office/officeart/2005/8/layout/hList1"/>
    <dgm:cxn modelId="{ACA2C8DB-B206-48FF-B6ED-8E755A02988A}" srcId="{5589705B-01D4-4970-8B50-9F419EE8AB7D}" destId="{4B766510-D98D-4F08-8784-A7CC7195C538}" srcOrd="1" destOrd="0" parTransId="{10175C35-8C3F-4CB0-8655-7A947327ED20}" sibTransId="{15197FCB-ECFD-4D1E-AA36-AC5A94E7CFB6}"/>
    <dgm:cxn modelId="{E4A068B7-488A-4678-9099-CE9C504C0AE2}" srcId="{5589705B-01D4-4970-8B50-9F419EE8AB7D}" destId="{DC863720-48A0-4B0A-87A3-1F327C0BB3B5}" srcOrd="2" destOrd="0" parTransId="{540778D3-8024-4C36-908F-F3B8CBFC8C21}" sibTransId="{CB415B10-987B-4D4C-90E7-822E298BDCF7}"/>
    <dgm:cxn modelId="{A4B1EBC9-8309-4AAF-A572-9B9A5C5F2A74}" srcId="{DC863720-48A0-4B0A-87A3-1F327C0BB3B5}" destId="{77D9A760-D186-468F-86E6-D827155EBD43}" srcOrd="0" destOrd="0" parTransId="{3EA07FF3-C152-4B64-B42F-BD1914A38423}" sibTransId="{EEB75F77-94FD-492C-B201-138A04EA2946}"/>
    <dgm:cxn modelId="{570D030E-EEFA-4569-8E02-DDB99A3B835D}" srcId="{5D5D34FA-5491-4A5B-8614-0DD3CA3798B7}" destId="{5589705B-01D4-4970-8B50-9F419EE8AB7D}" srcOrd="0" destOrd="0" parTransId="{AE767E9E-E10A-4B58-A0B3-5FFC68F450D6}" sibTransId="{4A5386A7-1AF7-4E59-857D-9302C275507D}"/>
    <dgm:cxn modelId="{781085F0-7E4F-4D3D-810E-4203C4B7ED0C}" type="presOf" srcId="{39E26AF0-9029-41EE-851D-B5CC28739D49}" destId="{CD735804-9CCC-4E42-A86C-7032D75DBB41}" srcOrd="0" destOrd="0" presId="urn:microsoft.com/office/officeart/2005/8/layout/hList1"/>
    <dgm:cxn modelId="{B9D56DB1-9A4A-4E0F-83D0-3F2FAF9D8871}" srcId="{39E26AF0-9029-41EE-851D-B5CC28739D49}" destId="{591C15B8-0D17-453F-8F10-E939BAD0364F}" srcOrd="2" destOrd="0" parTransId="{BC9DDAF1-E7CC-4811-8F46-BB5CDCD81D4D}" sibTransId="{EAB92138-21C0-4BCA-A2E4-8CB6C9F67882}"/>
    <dgm:cxn modelId="{00484273-8371-4D2F-89B4-EA1744394B08}" type="presOf" srcId="{873E3937-0E42-4715-B3B5-B72EA564A91F}" destId="{C2A72133-BE4A-47D9-A800-F04C56FD5FF8}" srcOrd="0" destOrd="4" presId="urn:microsoft.com/office/officeart/2005/8/layout/hList1"/>
    <dgm:cxn modelId="{5A89499C-DFAD-44CC-8B6E-651D76CC1799}" type="presOf" srcId="{5D5D34FA-5491-4A5B-8614-0DD3CA3798B7}" destId="{4DB8346E-E4E2-46AC-943D-1B3E2BA8F83A}" srcOrd="0" destOrd="0" presId="urn:microsoft.com/office/officeart/2005/8/layout/hList1"/>
    <dgm:cxn modelId="{8B5C3DA6-9626-4893-82D0-D0036C23F202}" type="presOf" srcId="{BD336ABA-6045-4461-A02E-077FC9DE8BE4}" destId="{C2A72133-BE4A-47D9-A800-F04C56FD5FF8}" srcOrd="0" destOrd="3" presId="urn:microsoft.com/office/officeart/2005/8/layout/hList1"/>
    <dgm:cxn modelId="{671F5D8B-00D8-4173-8620-AD29AF5DF75F}" type="presOf" srcId="{5589705B-01D4-4970-8B50-9F419EE8AB7D}" destId="{C1A32A54-FA55-4344-B74E-FC93595745D6}" srcOrd="0" destOrd="0" presId="urn:microsoft.com/office/officeart/2005/8/layout/hList1"/>
    <dgm:cxn modelId="{D30E11F8-2717-4D4B-80D7-2177EA200F4A}" srcId="{F7406873-2C2E-40BC-8A11-3E3D2F6A7FB8}" destId="{873E3937-0E42-4715-B3B5-B72EA564A91F}" srcOrd="1" destOrd="0" parTransId="{C6EA1108-008F-4FF8-B78C-785A20FD5E75}" sibTransId="{CBC26C8B-3329-48E9-B66B-6ACBCB0447C1}"/>
    <dgm:cxn modelId="{8EC763AA-7191-4D06-8DC7-A87D46674FD1}" type="presOf" srcId="{8BB06C61-275F-4CBF-B083-6EF3BDBF1F68}" destId="{C2A72133-BE4A-47D9-A800-F04C56FD5FF8}" srcOrd="0" destOrd="1" presId="urn:microsoft.com/office/officeart/2005/8/layout/hList1"/>
    <dgm:cxn modelId="{1F6B0EB1-C05B-4992-BAD8-BF32BFF9B36B}" srcId="{F7406873-2C2E-40BC-8A11-3E3D2F6A7FB8}" destId="{BD336ABA-6045-4461-A02E-077FC9DE8BE4}" srcOrd="0" destOrd="0" parTransId="{35C15E93-635C-44E8-949F-FEB30A039790}" sibTransId="{FB8D295B-7F89-4708-9B85-ABB5A67D5658}"/>
    <dgm:cxn modelId="{AC893F1B-C537-4F9F-B36F-A8032F31D57A}" type="presOf" srcId="{F7406873-2C2E-40BC-8A11-3E3D2F6A7FB8}" destId="{C2A72133-BE4A-47D9-A800-F04C56FD5FF8}" srcOrd="0" destOrd="2" presId="urn:microsoft.com/office/officeart/2005/8/layout/hList1"/>
    <dgm:cxn modelId="{8F502AA2-27A7-45DF-AFA3-27FC941EE5BC}" srcId="{5589705B-01D4-4970-8B50-9F419EE8AB7D}" destId="{22F2918F-C3DE-4763-82DD-C1A56311BF34}" srcOrd="0" destOrd="0" parTransId="{7D5C4996-1745-4B2F-A398-5078BBA50C1D}" sibTransId="{732108BE-29E0-4741-8506-07E265EFE75D}"/>
    <dgm:cxn modelId="{A96BD5EE-3AE7-4A2D-80A3-2A8353077061}" type="presOf" srcId="{6DEC0D75-C4BD-4078-8212-E31A453F9865}" destId="{528ADE45-313E-41AF-8EFD-6CE1036B9487}" srcOrd="0" destOrd="0" presId="urn:microsoft.com/office/officeart/2005/8/layout/hList1"/>
    <dgm:cxn modelId="{3F36D0A1-A547-4A8A-860C-2324341DB959}" type="presOf" srcId="{68EF29D2-B456-46A0-A38D-AA1F62F32401}" destId="{77B5D09E-F740-4ED5-8EC9-A42D20B53143}" srcOrd="0" destOrd="1" presId="urn:microsoft.com/office/officeart/2005/8/layout/hList1"/>
    <dgm:cxn modelId="{99518984-915D-4F9F-9765-E9C1EBAF254B}" type="presParOf" srcId="{4DB8346E-E4E2-46AC-943D-1B3E2BA8F83A}" destId="{EDA8BE69-F49E-435A-9BE1-74E0FF73DC27}" srcOrd="0" destOrd="0" presId="urn:microsoft.com/office/officeart/2005/8/layout/hList1"/>
    <dgm:cxn modelId="{3826D991-0E82-4300-9C01-E5BC958DE607}" type="presParOf" srcId="{EDA8BE69-F49E-435A-9BE1-74E0FF73DC27}" destId="{C1A32A54-FA55-4344-B74E-FC93595745D6}" srcOrd="0" destOrd="0" presId="urn:microsoft.com/office/officeart/2005/8/layout/hList1"/>
    <dgm:cxn modelId="{AD5AA18C-AA4E-43A4-8AE3-5EBE63D183A8}" type="presParOf" srcId="{EDA8BE69-F49E-435A-9BE1-74E0FF73DC27}" destId="{502B5593-859C-4C49-A3DC-00DDCDE05F7B}" srcOrd="1" destOrd="0" presId="urn:microsoft.com/office/officeart/2005/8/layout/hList1"/>
    <dgm:cxn modelId="{7529DD30-8EF4-4D8D-BAE8-ABABB98BCC3B}" type="presParOf" srcId="{4DB8346E-E4E2-46AC-943D-1B3E2BA8F83A}" destId="{706B074A-9EBB-4930-BB7C-44E4228EB457}" srcOrd="1" destOrd="0" presId="urn:microsoft.com/office/officeart/2005/8/layout/hList1"/>
    <dgm:cxn modelId="{CCE578ED-DFF5-4E50-8E1F-58B42D99E2A7}" type="presParOf" srcId="{4DB8346E-E4E2-46AC-943D-1B3E2BA8F83A}" destId="{8735113F-34DF-450C-98F8-E6A427D2D575}" srcOrd="2" destOrd="0" presId="urn:microsoft.com/office/officeart/2005/8/layout/hList1"/>
    <dgm:cxn modelId="{ADE13B13-3425-4B31-87B6-4EDCA839A4C9}" type="presParOf" srcId="{8735113F-34DF-450C-98F8-E6A427D2D575}" destId="{CD735804-9CCC-4E42-A86C-7032D75DBB41}" srcOrd="0" destOrd="0" presId="urn:microsoft.com/office/officeart/2005/8/layout/hList1"/>
    <dgm:cxn modelId="{7500563D-2833-46BB-BD1D-2824986DD1D3}" type="presParOf" srcId="{8735113F-34DF-450C-98F8-E6A427D2D575}" destId="{77B5D09E-F740-4ED5-8EC9-A42D20B53143}" srcOrd="1" destOrd="0" presId="urn:microsoft.com/office/officeart/2005/8/layout/hList1"/>
    <dgm:cxn modelId="{51CA3769-61AB-49A2-84C1-0F7469C222EF}" type="presParOf" srcId="{4DB8346E-E4E2-46AC-943D-1B3E2BA8F83A}" destId="{A82FD14A-0DE8-474A-8FB5-5537849A2B10}" srcOrd="3" destOrd="0" presId="urn:microsoft.com/office/officeart/2005/8/layout/hList1"/>
    <dgm:cxn modelId="{4A1756EC-0560-4C1B-B263-89BAC6FA07D9}" type="presParOf" srcId="{4DB8346E-E4E2-46AC-943D-1B3E2BA8F83A}" destId="{E174FC55-0553-48D9-A7F8-C6A44DD89B29}" srcOrd="4" destOrd="0" presId="urn:microsoft.com/office/officeart/2005/8/layout/hList1"/>
    <dgm:cxn modelId="{D2B076DC-57FD-41B6-BBB6-15F6D1FEFC72}" type="presParOf" srcId="{E174FC55-0553-48D9-A7F8-C6A44DD89B29}" destId="{528ADE45-313E-41AF-8EFD-6CE1036B9487}" srcOrd="0" destOrd="0" presId="urn:microsoft.com/office/officeart/2005/8/layout/hList1"/>
    <dgm:cxn modelId="{03809C52-4D64-4128-999E-4BA28FD157B3}" type="presParOf" srcId="{E174FC55-0553-48D9-A7F8-C6A44DD89B29}" destId="{C2A72133-BE4A-47D9-A800-F04C56FD5F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61BCBF-1F7A-4387-82A9-615E5AF36186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A924BFE-5140-445C-A672-510D4F90D0A6}">
      <dgm:prSet phldrT="[Text]" custT="1"/>
      <dgm:spPr/>
      <dgm:t>
        <a:bodyPr/>
        <a:lstStyle/>
        <a:p>
          <a:r>
            <a:rPr lang="en-US" sz="2800" b="1" dirty="0" smtClean="0"/>
            <a:t>Planning</a:t>
          </a:r>
          <a:endParaRPr lang="en-US" sz="2800" b="1" dirty="0"/>
        </a:p>
      </dgm:t>
    </dgm:pt>
    <dgm:pt modelId="{B7A50E92-27F5-44BB-9C0B-7F667D348A62}" type="parTrans" cxnId="{B200FFA3-D152-48B6-811D-633223A7FE72}">
      <dgm:prSet/>
      <dgm:spPr/>
      <dgm:t>
        <a:bodyPr/>
        <a:lstStyle/>
        <a:p>
          <a:endParaRPr lang="en-US"/>
        </a:p>
      </dgm:t>
    </dgm:pt>
    <dgm:pt modelId="{0C412BBC-5CB8-4442-8E34-5678485C9CE1}" type="sibTrans" cxnId="{B200FFA3-D152-48B6-811D-633223A7FE72}">
      <dgm:prSet/>
      <dgm:spPr/>
      <dgm:t>
        <a:bodyPr/>
        <a:lstStyle/>
        <a:p>
          <a:endParaRPr lang="en-US"/>
        </a:p>
      </dgm:t>
    </dgm:pt>
    <dgm:pt modelId="{77BD0ACA-FF0D-4B84-9E41-8786F1BB1273}">
      <dgm:prSet phldrT="[Text]"/>
      <dgm:spPr/>
      <dgm:t>
        <a:bodyPr/>
        <a:lstStyle/>
        <a:p>
          <a:r>
            <a:rPr lang="en-US" b="1" dirty="0" smtClean="0"/>
            <a:t>Sponsors not yet identified</a:t>
          </a:r>
          <a:r>
            <a:rPr lang="en-US" dirty="0" smtClean="0"/>
            <a:t> (or specific, funded research plan not yet written)</a:t>
          </a:r>
          <a:endParaRPr lang="en-US" dirty="0"/>
        </a:p>
      </dgm:t>
    </dgm:pt>
    <dgm:pt modelId="{2DD25012-FEA9-4941-854A-D6792BFA225A}" type="parTrans" cxnId="{E2C1090A-AEF4-4070-B158-41F0742E3A12}">
      <dgm:prSet/>
      <dgm:spPr/>
      <dgm:t>
        <a:bodyPr/>
        <a:lstStyle/>
        <a:p>
          <a:endParaRPr lang="en-US"/>
        </a:p>
      </dgm:t>
    </dgm:pt>
    <dgm:pt modelId="{4E93B8ED-0370-4F92-8765-181E5FAE177A}" type="sibTrans" cxnId="{E2C1090A-AEF4-4070-B158-41F0742E3A12}">
      <dgm:prSet/>
      <dgm:spPr/>
      <dgm:t>
        <a:bodyPr/>
        <a:lstStyle/>
        <a:p>
          <a:endParaRPr lang="en-US"/>
        </a:p>
      </dgm:t>
    </dgm:pt>
    <dgm:pt modelId="{6F461D2B-6278-4895-A949-90228014A70F}">
      <dgm:prSet phldrT="[Text]"/>
      <dgm:spPr/>
      <dgm:t>
        <a:bodyPr/>
        <a:lstStyle/>
        <a:p>
          <a:r>
            <a:rPr lang="en-US" dirty="0" smtClean="0"/>
            <a:t>RTF develops a</a:t>
          </a:r>
          <a:r>
            <a:rPr lang="en-US" b="1" dirty="0" smtClean="0"/>
            <a:t> Research Strategy</a:t>
          </a:r>
          <a:endParaRPr lang="en-US" b="1" dirty="0"/>
        </a:p>
      </dgm:t>
    </dgm:pt>
    <dgm:pt modelId="{368B783C-8709-424A-8CA0-909C62824253}" type="parTrans" cxnId="{D063C438-9ABE-4301-83DF-11C9A7B5EA1B}">
      <dgm:prSet/>
      <dgm:spPr/>
      <dgm:t>
        <a:bodyPr/>
        <a:lstStyle/>
        <a:p>
          <a:endParaRPr lang="en-US"/>
        </a:p>
      </dgm:t>
    </dgm:pt>
    <dgm:pt modelId="{74C25B40-FF13-4129-BC38-81DD8064481E}" type="sibTrans" cxnId="{D063C438-9ABE-4301-83DF-11C9A7B5EA1B}">
      <dgm:prSet/>
      <dgm:spPr/>
      <dgm:t>
        <a:bodyPr/>
        <a:lstStyle/>
        <a:p>
          <a:endParaRPr lang="en-US"/>
        </a:p>
      </dgm:t>
    </dgm:pt>
    <dgm:pt modelId="{3BE6C9FF-A162-4D19-839F-AD136DB73368}">
      <dgm:prSet phldrT="[Text]" custT="1"/>
      <dgm:spPr/>
      <dgm:t>
        <a:bodyPr/>
        <a:lstStyle/>
        <a:p>
          <a:r>
            <a:rPr lang="en-US" sz="2800" b="1" dirty="0" smtClean="0"/>
            <a:t>Provisional</a:t>
          </a:r>
          <a:endParaRPr lang="en-US" sz="2800" b="1" dirty="0"/>
        </a:p>
      </dgm:t>
    </dgm:pt>
    <dgm:pt modelId="{274CC98A-ACA0-48E7-956A-2F4901443B60}" type="parTrans" cxnId="{70D821B0-903E-42C1-A5DE-94697B685EFD}">
      <dgm:prSet/>
      <dgm:spPr/>
      <dgm:t>
        <a:bodyPr/>
        <a:lstStyle/>
        <a:p>
          <a:endParaRPr lang="en-US"/>
        </a:p>
      </dgm:t>
    </dgm:pt>
    <dgm:pt modelId="{A6B2CF38-1FAF-482F-A1AB-15A124B95B32}" type="sibTrans" cxnId="{70D821B0-903E-42C1-A5DE-94697B685EFD}">
      <dgm:prSet/>
      <dgm:spPr/>
      <dgm:t>
        <a:bodyPr/>
        <a:lstStyle/>
        <a:p>
          <a:endParaRPr lang="en-US"/>
        </a:p>
      </dgm:t>
    </dgm:pt>
    <dgm:pt modelId="{ABF69578-F1AA-4310-9DE3-E377E6A54EF8}">
      <dgm:prSet phldrT="[Text]"/>
      <dgm:spPr/>
      <dgm:t>
        <a:bodyPr/>
        <a:lstStyle/>
        <a:p>
          <a:r>
            <a:rPr lang="en-US" b="1" dirty="0" smtClean="0"/>
            <a:t>Sponsors identified </a:t>
          </a:r>
          <a:r>
            <a:rPr lang="en-US" b="0" dirty="0" smtClean="0"/>
            <a:t>(a </a:t>
          </a:r>
          <a:r>
            <a:rPr lang="en-US" dirty="0" smtClean="0"/>
            <a:t>specific, funded research plan has been written)</a:t>
          </a:r>
          <a:endParaRPr lang="en-US" dirty="0"/>
        </a:p>
      </dgm:t>
    </dgm:pt>
    <dgm:pt modelId="{0F4EA972-786B-4FA5-9503-D5021D4CA506}" type="parTrans" cxnId="{2FCD95A7-D68D-464F-B57B-6BCC86FDD3AF}">
      <dgm:prSet/>
      <dgm:spPr/>
      <dgm:t>
        <a:bodyPr/>
        <a:lstStyle/>
        <a:p>
          <a:endParaRPr lang="en-US"/>
        </a:p>
      </dgm:t>
    </dgm:pt>
    <dgm:pt modelId="{2D673145-2089-4401-A3D4-65E1D75F1081}" type="sibTrans" cxnId="{2FCD95A7-D68D-464F-B57B-6BCC86FDD3AF}">
      <dgm:prSet/>
      <dgm:spPr/>
      <dgm:t>
        <a:bodyPr/>
        <a:lstStyle/>
        <a:p>
          <a:endParaRPr lang="en-US"/>
        </a:p>
      </dgm:t>
    </dgm:pt>
    <dgm:pt modelId="{A1591345-A9CF-4035-ACDF-D3148E243FFE}">
      <dgm:prSet phldrT="[Text]"/>
      <dgm:spPr/>
      <dgm:t>
        <a:bodyPr/>
        <a:lstStyle/>
        <a:p>
          <a:r>
            <a:rPr lang="en-US" dirty="0" smtClean="0"/>
            <a:t>RTF develops an </a:t>
          </a:r>
          <a:r>
            <a:rPr lang="en-US" b="1" dirty="0" smtClean="0"/>
            <a:t>RTF Research Plan</a:t>
          </a:r>
          <a:endParaRPr lang="en-US" b="1" dirty="0"/>
        </a:p>
      </dgm:t>
    </dgm:pt>
    <dgm:pt modelId="{8DC75024-9BBF-4BA9-91D4-1A89E27831DF}" type="parTrans" cxnId="{0C453671-89FC-440C-AF28-6FF8E7F740EB}">
      <dgm:prSet/>
      <dgm:spPr/>
      <dgm:t>
        <a:bodyPr/>
        <a:lstStyle/>
        <a:p>
          <a:endParaRPr lang="en-US"/>
        </a:p>
      </dgm:t>
    </dgm:pt>
    <dgm:pt modelId="{65147208-3774-44E7-9A3D-FE52B98C2DFA}" type="sibTrans" cxnId="{0C453671-89FC-440C-AF28-6FF8E7F740EB}">
      <dgm:prSet/>
      <dgm:spPr/>
      <dgm:t>
        <a:bodyPr/>
        <a:lstStyle/>
        <a:p>
          <a:endParaRPr lang="en-US"/>
        </a:p>
      </dgm:t>
    </dgm:pt>
    <dgm:pt modelId="{56AD7AD1-C514-438A-966B-B279BC3397A7}">
      <dgm:prSet phldrT="[Text]"/>
      <dgm:spPr/>
      <dgm:t>
        <a:bodyPr/>
        <a:lstStyle/>
        <a:p>
          <a:r>
            <a:rPr lang="en-US" dirty="0" smtClean="0"/>
            <a:t>RTF approval means RTF:</a:t>
          </a:r>
          <a:endParaRPr lang="en-US" dirty="0"/>
        </a:p>
      </dgm:t>
    </dgm:pt>
    <dgm:pt modelId="{E17B2E67-A52A-4605-B876-3E3877DAD9FF}" type="parTrans" cxnId="{C81CE1B0-2264-446E-82A1-D0C50CEFB819}">
      <dgm:prSet/>
      <dgm:spPr/>
      <dgm:t>
        <a:bodyPr/>
        <a:lstStyle/>
        <a:p>
          <a:endParaRPr lang="en-US"/>
        </a:p>
      </dgm:t>
    </dgm:pt>
    <dgm:pt modelId="{640C66B6-C52F-4A75-AD18-D704B5425BB0}" type="sibTrans" cxnId="{C81CE1B0-2264-446E-82A1-D0C50CEFB819}">
      <dgm:prSet/>
      <dgm:spPr/>
      <dgm:t>
        <a:bodyPr/>
        <a:lstStyle/>
        <a:p>
          <a:endParaRPr lang="en-US"/>
        </a:p>
      </dgm:t>
    </dgm:pt>
    <dgm:pt modelId="{4C621DDE-A12B-4B2C-B999-0DD226F20227}">
      <dgm:prSet phldrT="[Text]"/>
      <dgm:spPr/>
      <dgm:t>
        <a:bodyPr/>
        <a:lstStyle/>
        <a:p>
          <a:r>
            <a:rPr lang="en-US" dirty="0" smtClean="0"/>
            <a:t>RTF approval means RTF:</a:t>
          </a:r>
          <a:endParaRPr lang="en-US" dirty="0"/>
        </a:p>
      </dgm:t>
    </dgm:pt>
    <dgm:pt modelId="{05E6036D-BA00-4336-865D-968F82FF0D50}" type="parTrans" cxnId="{7076F38B-4C56-4AB4-ABA1-75B9EB92FADC}">
      <dgm:prSet/>
      <dgm:spPr/>
      <dgm:t>
        <a:bodyPr/>
        <a:lstStyle/>
        <a:p>
          <a:endParaRPr lang="en-US"/>
        </a:p>
      </dgm:t>
    </dgm:pt>
    <dgm:pt modelId="{64E7EF08-BEBC-4090-86F2-595645874526}" type="sibTrans" cxnId="{7076F38B-4C56-4AB4-ABA1-75B9EB92FADC}">
      <dgm:prSet/>
      <dgm:spPr/>
      <dgm:t>
        <a:bodyPr/>
        <a:lstStyle/>
        <a:p>
          <a:endParaRPr lang="en-US"/>
        </a:p>
      </dgm:t>
    </dgm:pt>
    <dgm:pt modelId="{FCF1DC25-6151-4B87-ABDF-5C8BE8D457A3}">
      <dgm:prSet phldrT="[Text]"/>
      <dgm:spPr/>
      <dgm:t>
        <a:bodyPr/>
        <a:lstStyle/>
        <a:p>
          <a:r>
            <a:rPr lang="en-US" dirty="0" smtClean="0"/>
            <a:t>Agrees with research goals</a:t>
          </a:r>
          <a:endParaRPr lang="en-US" dirty="0"/>
        </a:p>
      </dgm:t>
    </dgm:pt>
    <dgm:pt modelId="{E8F46F57-449D-4282-98D8-94C198A28808}" type="parTrans" cxnId="{96E48766-AEE9-44CE-B1CE-62FB85F779CB}">
      <dgm:prSet/>
      <dgm:spPr/>
      <dgm:t>
        <a:bodyPr/>
        <a:lstStyle/>
        <a:p>
          <a:endParaRPr lang="en-US"/>
        </a:p>
      </dgm:t>
    </dgm:pt>
    <dgm:pt modelId="{1B46028A-9E08-49A2-9C91-03C8F4D22AFC}" type="sibTrans" cxnId="{96E48766-AEE9-44CE-B1CE-62FB85F779CB}">
      <dgm:prSet/>
      <dgm:spPr/>
      <dgm:t>
        <a:bodyPr/>
        <a:lstStyle/>
        <a:p>
          <a:endParaRPr lang="en-US"/>
        </a:p>
      </dgm:t>
    </dgm:pt>
    <dgm:pt modelId="{786E9E6C-CF3C-4D7B-B79E-768D2F115666}">
      <dgm:prSet phldrT="[Text]"/>
      <dgm:spPr/>
      <dgm:t>
        <a:bodyPr/>
        <a:lstStyle/>
        <a:p>
          <a:r>
            <a:rPr lang="en-US" dirty="0" smtClean="0"/>
            <a:t>Believes proposed method of data collection and analysis provides a reasonable path forward</a:t>
          </a:r>
          <a:endParaRPr lang="en-US" dirty="0"/>
        </a:p>
      </dgm:t>
    </dgm:pt>
    <dgm:pt modelId="{128B92E7-D635-4E1B-A72C-DFCC4E306A31}" type="parTrans" cxnId="{85866CCD-1919-47BD-BC04-1A5DF9A6E7DD}">
      <dgm:prSet/>
      <dgm:spPr/>
      <dgm:t>
        <a:bodyPr/>
        <a:lstStyle/>
        <a:p>
          <a:endParaRPr lang="en-US"/>
        </a:p>
      </dgm:t>
    </dgm:pt>
    <dgm:pt modelId="{7457BD9A-787B-4E9D-8E11-12121C248BE5}" type="sibTrans" cxnId="{85866CCD-1919-47BD-BC04-1A5DF9A6E7DD}">
      <dgm:prSet/>
      <dgm:spPr/>
      <dgm:t>
        <a:bodyPr/>
        <a:lstStyle/>
        <a:p>
          <a:endParaRPr lang="en-US"/>
        </a:p>
      </dgm:t>
    </dgm:pt>
    <dgm:pt modelId="{9D4D5981-0E35-40A8-ABE7-5C2696E238C2}">
      <dgm:prSet phldrT="[Text]"/>
      <dgm:spPr/>
      <dgm:t>
        <a:bodyPr/>
        <a:lstStyle/>
        <a:p>
          <a:r>
            <a:rPr lang="en-US" dirty="0" smtClean="0"/>
            <a:t>Acknowledges that sponsors might alter research design</a:t>
          </a:r>
          <a:endParaRPr lang="en-US" dirty="0"/>
        </a:p>
      </dgm:t>
    </dgm:pt>
    <dgm:pt modelId="{AAFE472D-8B14-48ED-AE76-1D25199B81D6}" type="parTrans" cxnId="{4510CCBA-F380-4815-98AA-AD8B2250096F}">
      <dgm:prSet/>
      <dgm:spPr/>
      <dgm:t>
        <a:bodyPr/>
        <a:lstStyle/>
        <a:p>
          <a:endParaRPr lang="en-US"/>
        </a:p>
      </dgm:t>
    </dgm:pt>
    <dgm:pt modelId="{EDBC2FA7-AAD7-44D9-82AE-AE42987850D9}" type="sibTrans" cxnId="{4510CCBA-F380-4815-98AA-AD8B2250096F}">
      <dgm:prSet/>
      <dgm:spPr/>
      <dgm:t>
        <a:bodyPr/>
        <a:lstStyle/>
        <a:p>
          <a:endParaRPr lang="en-US"/>
        </a:p>
      </dgm:t>
    </dgm:pt>
    <dgm:pt modelId="{D2842FD4-A5AF-41B7-BE3D-D915BE555618}">
      <dgm:prSet phldrT="[Text]"/>
      <dgm:spPr/>
      <dgm:t>
        <a:bodyPr/>
        <a:lstStyle/>
        <a:p>
          <a:r>
            <a:rPr lang="en-US" dirty="0" smtClean="0"/>
            <a:t>Agrees RTF Research Plan meets some or all of the research goals</a:t>
          </a:r>
          <a:endParaRPr lang="en-US" dirty="0"/>
        </a:p>
      </dgm:t>
    </dgm:pt>
    <dgm:pt modelId="{156EB52E-FB33-4DD4-8862-B424F829E1F3}" type="parTrans" cxnId="{441C4CE1-B006-47F8-A397-0C3BFD9D70AC}">
      <dgm:prSet/>
      <dgm:spPr/>
      <dgm:t>
        <a:bodyPr/>
        <a:lstStyle/>
        <a:p>
          <a:endParaRPr lang="en-US"/>
        </a:p>
      </dgm:t>
    </dgm:pt>
    <dgm:pt modelId="{09AAC3FE-9294-4968-8496-B4B4EB3E7E47}" type="sibTrans" cxnId="{441C4CE1-B006-47F8-A397-0C3BFD9D70AC}">
      <dgm:prSet/>
      <dgm:spPr/>
      <dgm:t>
        <a:bodyPr/>
        <a:lstStyle/>
        <a:p>
          <a:endParaRPr lang="en-US"/>
        </a:p>
      </dgm:t>
    </dgm:pt>
    <dgm:pt modelId="{AC06CE01-8642-47CB-8DF8-ACEACA84FB27}">
      <dgm:prSet phldrT="[Text]"/>
      <dgm:spPr/>
      <dgm:t>
        <a:bodyPr/>
        <a:lstStyle/>
        <a:p>
          <a:r>
            <a:rPr lang="en-US" dirty="0" smtClean="0"/>
            <a:t>Agrees Plan captures potential limitations for advancing measure</a:t>
          </a:r>
          <a:endParaRPr lang="en-US" dirty="0"/>
        </a:p>
      </dgm:t>
    </dgm:pt>
    <dgm:pt modelId="{7BB08532-DB32-4EF4-9BC9-8C1ABDB1E5A2}" type="parTrans" cxnId="{18CC1946-0CE3-468B-A879-9C6F9CBC5C8F}">
      <dgm:prSet/>
      <dgm:spPr/>
      <dgm:t>
        <a:bodyPr/>
        <a:lstStyle/>
        <a:p>
          <a:endParaRPr lang="en-US"/>
        </a:p>
      </dgm:t>
    </dgm:pt>
    <dgm:pt modelId="{9F093350-4CAE-46D3-818E-654036A9C19F}" type="sibTrans" cxnId="{18CC1946-0CE3-468B-A879-9C6F9CBC5C8F}">
      <dgm:prSet/>
      <dgm:spPr/>
      <dgm:t>
        <a:bodyPr/>
        <a:lstStyle/>
        <a:p>
          <a:endParaRPr lang="en-US"/>
        </a:p>
      </dgm:t>
    </dgm:pt>
    <dgm:pt modelId="{FA81A8F6-81A4-440E-9BD3-E4D0FA93DCF9}">
      <dgm:prSet phldrT="[Text]"/>
      <dgm:spPr/>
      <dgm:t>
        <a:bodyPr/>
        <a:lstStyle/>
        <a:p>
          <a:r>
            <a:rPr lang="en-US" dirty="0" smtClean="0"/>
            <a:t>Anticipates </a:t>
          </a:r>
          <a:r>
            <a:rPr lang="en-US" i="1" dirty="0" smtClean="0"/>
            <a:t>research results will be sufficient for evaluating savings</a:t>
          </a:r>
          <a:endParaRPr lang="en-US" i="1" dirty="0"/>
        </a:p>
      </dgm:t>
    </dgm:pt>
    <dgm:pt modelId="{A938527D-16E6-4759-B1B1-C7CD1A220701}" type="parTrans" cxnId="{D0B0D06A-F825-4938-9C2A-792BB90A8436}">
      <dgm:prSet/>
      <dgm:spPr/>
      <dgm:t>
        <a:bodyPr/>
        <a:lstStyle/>
        <a:p>
          <a:endParaRPr lang="en-US"/>
        </a:p>
      </dgm:t>
    </dgm:pt>
    <dgm:pt modelId="{DDF57B1A-DC93-4BB1-BE19-267F3163C39A}" type="sibTrans" cxnId="{D0B0D06A-F825-4938-9C2A-792BB90A8436}">
      <dgm:prSet/>
      <dgm:spPr/>
      <dgm:t>
        <a:bodyPr/>
        <a:lstStyle/>
        <a:p>
          <a:endParaRPr lang="en-US"/>
        </a:p>
      </dgm:t>
    </dgm:pt>
    <dgm:pt modelId="{89CF4C4C-D6A3-4BBA-B3D6-AA71AE2B994D}">
      <dgm:prSet phldrT="[Text]"/>
      <dgm:spPr/>
      <dgm:t>
        <a:bodyPr/>
        <a:lstStyle/>
        <a:p>
          <a:r>
            <a:rPr lang="en-US" b="1" dirty="0" smtClean="0"/>
            <a:t>Evaluation: </a:t>
          </a:r>
          <a:r>
            <a:rPr lang="en-US" dirty="0" smtClean="0"/>
            <a:t>Treated as Other UES (i.e. RTF UES estimate not used)</a:t>
          </a:r>
          <a:endParaRPr lang="en-US" dirty="0"/>
        </a:p>
      </dgm:t>
    </dgm:pt>
    <dgm:pt modelId="{CC53B9DB-18CB-4E25-AFD3-5E57EF5A4837}" type="parTrans" cxnId="{6A1EE0F8-C0FE-43AD-9CAB-E8751212A843}">
      <dgm:prSet/>
      <dgm:spPr/>
      <dgm:t>
        <a:bodyPr/>
        <a:lstStyle/>
        <a:p>
          <a:endParaRPr lang="en-US"/>
        </a:p>
      </dgm:t>
    </dgm:pt>
    <dgm:pt modelId="{9DECFAF3-3299-4D66-BCF4-1E54BB8E1157}" type="sibTrans" cxnId="{6A1EE0F8-C0FE-43AD-9CAB-E8751212A843}">
      <dgm:prSet/>
      <dgm:spPr/>
      <dgm:t>
        <a:bodyPr/>
        <a:lstStyle/>
        <a:p>
          <a:endParaRPr lang="en-US"/>
        </a:p>
      </dgm:t>
    </dgm:pt>
    <dgm:pt modelId="{DF789F43-2F71-49F9-A796-05C9A70AAADC}">
      <dgm:prSet phldrT="[Text]"/>
      <dgm:spPr/>
      <dgm:t>
        <a:bodyPr/>
        <a:lstStyle/>
        <a:p>
          <a:r>
            <a:rPr lang="en-US" b="1" dirty="0" smtClean="0"/>
            <a:t>Evaluation: </a:t>
          </a:r>
          <a:r>
            <a:rPr lang="en-US" b="0" dirty="0" smtClean="0"/>
            <a:t>Evaluated s</a:t>
          </a:r>
          <a:r>
            <a:rPr lang="en-US" dirty="0" smtClean="0"/>
            <a:t>avings to be based on research results, if available (or treated as Other UES)</a:t>
          </a:r>
          <a:endParaRPr lang="en-US" dirty="0"/>
        </a:p>
      </dgm:t>
    </dgm:pt>
    <dgm:pt modelId="{B3F138B6-C256-45D5-8F38-E3BCDF9E4862}" type="parTrans" cxnId="{1127CAEB-CFE0-4481-96E0-86593D942DBF}">
      <dgm:prSet/>
      <dgm:spPr/>
      <dgm:t>
        <a:bodyPr/>
        <a:lstStyle/>
        <a:p>
          <a:endParaRPr lang="en-US"/>
        </a:p>
      </dgm:t>
    </dgm:pt>
    <dgm:pt modelId="{8CD13D3F-CA0E-48A1-9047-7771911F1BE3}" type="sibTrans" cxnId="{1127CAEB-CFE0-4481-96E0-86593D942DBF}">
      <dgm:prSet/>
      <dgm:spPr/>
      <dgm:t>
        <a:bodyPr/>
        <a:lstStyle/>
        <a:p>
          <a:endParaRPr lang="en-US"/>
        </a:p>
      </dgm:t>
    </dgm:pt>
    <dgm:pt modelId="{13144B1D-F542-4AC9-AB49-8680A86F9C8F}" type="pres">
      <dgm:prSet presAssocID="{2461BCBF-1F7A-4387-82A9-615E5AF361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BE4A1A-2641-4CE6-8EC4-1369A998380C}" type="pres">
      <dgm:prSet presAssocID="{6A924BFE-5140-445C-A672-510D4F90D0A6}" presName="composite" presStyleCnt="0"/>
      <dgm:spPr/>
      <dgm:t>
        <a:bodyPr/>
        <a:lstStyle/>
        <a:p>
          <a:endParaRPr lang="en-US"/>
        </a:p>
      </dgm:t>
    </dgm:pt>
    <dgm:pt modelId="{26FE3F21-058E-49B6-92B2-76FF4F8F7881}" type="pres">
      <dgm:prSet presAssocID="{6A924BFE-5140-445C-A672-510D4F90D0A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49FAC-3DF3-493E-BF2E-3AC23112C11A}" type="pres">
      <dgm:prSet presAssocID="{6A924BFE-5140-445C-A672-510D4F90D0A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022EA-F0CD-406D-825E-1DBB47AA016E}" type="pres">
      <dgm:prSet presAssocID="{0C412BBC-5CB8-4442-8E34-5678485C9CE1}" presName="space" presStyleCnt="0"/>
      <dgm:spPr/>
      <dgm:t>
        <a:bodyPr/>
        <a:lstStyle/>
        <a:p>
          <a:endParaRPr lang="en-US"/>
        </a:p>
      </dgm:t>
    </dgm:pt>
    <dgm:pt modelId="{F2B14ECB-DF23-468B-AF18-96C9CF4B2007}" type="pres">
      <dgm:prSet presAssocID="{3BE6C9FF-A162-4D19-839F-AD136DB73368}" presName="composite" presStyleCnt="0"/>
      <dgm:spPr/>
      <dgm:t>
        <a:bodyPr/>
        <a:lstStyle/>
        <a:p>
          <a:endParaRPr lang="en-US"/>
        </a:p>
      </dgm:t>
    </dgm:pt>
    <dgm:pt modelId="{0F7057BF-6309-4B1E-847B-F151CD928CB8}" type="pres">
      <dgm:prSet presAssocID="{3BE6C9FF-A162-4D19-839F-AD136DB733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C8C61-4984-4060-A217-1E250200852A}" type="pres">
      <dgm:prSet presAssocID="{3BE6C9FF-A162-4D19-839F-AD136DB7336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1CE1B0-2264-446E-82A1-D0C50CEFB819}" srcId="{6A924BFE-5140-445C-A672-510D4F90D0A6}" destId="{56AD7AD1-C514-438A-966B-B279BC3397A7}" srcOrd="2" destOrd="0" parTransId="{E17B2E67-A52A-4605-B876-3E3877DAD9FF}" sibTransId="{640C66B6-C52F-4A75-AD18-D704B5425BB0}"/>
    <dgm:cxn modelId="{7076F38B-4C56-4AB4-ABA1-75B9EB92FADC}" srcId="{3BE6C9FF-A162-4D19-839F-AD136DB73368}" destId="{4C621DDE-A12B-4B2C-B999-0DD226F20227}" srcOrd="2" destOrd="0" parTransId="{05E6036D-BA00-4336-865D-968F82FF0D50}" sibTransId="{64E7EF08-BEBC-4090-86F2-595645874526}"/>
    <dgm:cxn modelId="{E1A665B5-9FBF-4C72-8B67-7D5AA045A338}" type="presOf" srcId="{DF789F43-2F71-49F9-A796-05C9A70AAADC}" destId="{1C2C8C61-4984-4060-A217-1E250200852A}" srcOrd="0" destOrd="6" presId="urn:microsoft.com/office/officeart/2005/8/layout/hList1"/>
    <dgm:cxn modelId="{2FCD95A7-D68D-464F-B57B-6BCC86FDD3AF}" srcId="{3BE6C9FF-A162-4D19-839F-AD136DB73368}" destId="{ABF69578-F1AA-4310-9DE3-E377E6A54EF8}" srcOrd="0" destOrd="0" parTransId="{0F4EA972-786B-4FA5-9503-D5021D4CA506}" sibTransId="{2D673145-2089-4401-A3D4-65E1D75F1081}"/>
    <dgm:cxn modelId="{0C453671-89FC-440C-AF28-6FF8E7F740EB}" srcId="{3BE6C9FF-A162-4D19-839F-AD136DB73368}" destId="{A1591345-A9CF-4035-ACDF-D3148E243FFE}" srcOrd="1" destOrd="0" parTransId="{8DC75024-9BBF-4BA9-91D4-1A89E27831DF}" sibTransId="{65147208-3774-44E7-9A3D-FE52B98C2DFA}"/>
    <dgm:cxn modelId="{D287BC6F-0772-4A59-805F-9658946FBEA9}" type="presOf" srcId="{2461BCBF-1F7A-4387-82A9-615E5AF36186}" destId="{13144B1D-F542-4AC9-AB49-8680A86F9C8F}" srcOrd="0" destOrd="0" presId="urn:microsoft.com/office/officeart/2005/8/layout/hList1"/>
    <dgm:cxn modelId="{6D6475F8-5898-46DA-8CD7-9078AF8C814A}" type="presOf" srcId="{3BE6C9FF-A162-4D19-839F-AD136DB73368}" destId="{0F7057BF-6309-4B1E-847B-F151CD928CB8}" srcOrd="0" destOrd="0" presId="urn:microsoft.com/office/officeart/2005/8/layout/hList1"/>
    <dgm:cxn modelId="{96E48766-AEE9-44CE-B1CE-62FB85F779CB}" srcId="{56AD7AD1-C514-438A-966B-B279BC3397A7}" destId="{FCF1DC25-6151-4B87-ABDF-5C8BE8D457A3}" srcOrd="0" destOrd="0" parTransId="{E8F46F57-449D-4282-98D8-94C198A28808}" sibTransId="{1B46028A-9E08-49A2-9C91-03C8F4D22AFC}"/>
    <dgm:cxn modelId="{6A1EE0F8-C0FE-43AD-9CAB-E8751212A843}" srcId="{6A924BFE-5140-445C-A672-510D4F90D0A6}" destId="{89CF4C4C-D6A3-4BBA-B3D6-AA71AE2B994D}" srcOrd="3" destOrd="0" parTransId="{CC53B9DB-18CB-4E25-AFD3-5E57EF5A4837}" sibTransId="{9DECFAF3-3299-4D66-BCF4-1E54BB8E1157}"/>
    <dgm:cxn modelId="{85866CCD-1919-47BD-BC04-1A5DF9A6E7DD}" srcId="{56AD7AD1-C514-438A-966B-B279BC3397A7}" destId="{786E9E6C-CF3C-4D7B-B79E-768D2F115666}" srcOrd="1" destOrd="0" parTransId="{128B92E7-D635-4E1B-A72C-DFCC4E306A31}" sibTransId="{7457BD9A-787B-4E9D-8E11-12121C248BE5}"/>
    <dgm:cxn modelId="{D0B0D06A-F825-4938-9C2A-792BB90A8436}" srcId="{4C621DDE-A12B-4B2C-B999-0DD226F20227}" destId="{FA81A8F6-81A4-440E-9BD3-E4D0FA93DCF9}" srcOrd="2" destOrd="0" parTransId="{A938527D-16E6-4759-B1B1-C7CD1A220701}" sibTransId="{DDF57B1A-DC93-4BB1-BE19-267F3163C39A}"/>
    <dgm:cxn modelId="{EB69BD8A-83D0-4CAF-A379-5617BA7C4B4C}" type="presOf" srcId="{FCF1DC25-6151-4B87-ABDF-5C8BE8D457A3}" destId="{78F49FAC-3DF3-493E-BF2E-3AC23112C11A}" srcOrd="0" destOrd="3" presId="urn:microsoft.com/office/officeart/2005/8/layout/hList1"/>
    <dgm:cxn modelId="{4510CCBA-F380-4815-98AA-AD8B2250096F}" srcId="{56AD7AD1-C514-438A-966B-B279BC3397A7}" destId="{9D4D5981-0E35-40A8-ABE7-5C2696E238C2}" srcOrd="2" destOrd="0" parTransId="{AAFE472D-8B14-48ED-AE76-1D25199B81D6}" sibTransId="{EDBC2FA7-AAD7-44D9-82AE-AE42987850D9}"/>
    <dgm:cxn modelId="{5A48943D-FB57-4396-BD8A-0B2645D6E238}" type="presOf" srcId="{786E9E6C-CF3C-4D7B-B79E-768D2F115666}" destId="{78F49FAC-3DF3-493E-BF2E-3AC23112C11A}" srcOrd="0" destOrd="4" presId="urn:microsoft.com/office/officeart/2005/8/layout/hList1"/>
    <dgm:cxn modelId="{D1F74AFC-0CF0-40D9-B81B-E3CEF51A6B3F}" type="presOf" srcId="{56AD7AD1-C514-438A-966B-B279BC3397A7}" destId="{78F49FAC-3DF3-493E-BF2E-3AC23112C11A}" srcOrd="0" destOrd="2" presId="urn:microsoft.com/office/officeart/2005/8/layout/hList1"/>
    <dgm:cxn modelId="{1127CAEB-CFE0-4481-96E0-86593D942DBF}" srcId="{3BE6C9FF-A162-4D19-839F-AD136DB73368}" destId="{DF789F43-2F71-49F9-A796-05C9A70AAADC}" srcOrd="3" destOrd="0" parTransId="{B3F138B6-C256-45D5-8F38-E3BCDF9E4862}" sibTransId="{8CD13D3F-CA0E-48A1-9047-7771911F1BE3}"/>
    <dgm:cxn modelId="{B879F802-BB68-4E2A-B9CC-736D615757EC}" type="presOf" srcId="{4C621DDE-A12B-4B2C-B999-0DD226F20227}" destId="{1C2C8C61-4984-4060-A217-1E250200852A}" srcOrd="0" destOrd="2" presId="urn:microsoft.com/office/officeart/2005/8/layout/hList1"/>
    <dgm:cxn modelId="{F3029975-79F3-492A-91FD-6D1103A9CD8C}" type="presOf" srcId="{ABF69578-F1AA-4310-9DE3-E377E6A54EF8}" destId="{1C2C8C61-4984-4060-A217-1E250200852A}" srcOrd="0" destOrd="0" presId="urn:microsoft.com/office/officeart/2005/8/layout/hList1"/>
    <dgm:cxn modelId="{1D430351-80CF-4DAB-8AA4-C8C7CB81A4FE}" type="presOf" srcId="{AC06CE01-8642-47CB-8DF8-ACEACA84FB27}" destId="{1C2C8C61-4984-4060-A217-1E250200852A}" srcOrd="0" destOrd="4" presId="urn:microsoft.com/office/officeart/2005/8/layout/hList1"/>
    <dgm:cxn modelId="{78E8C495-5C15-494C-91FB-FEED6B4C2D6C}" type="presOf" srcId="{9D4D5981-0E35-40A8-ABE7-5C2696E238C2}" destId="{78F49FAC-3DF3-493E-BF2E-3AC23112C11A}" srcOrd="0" destOrd="5" presId="urn:microsoft.com/office/officeart/2005/8/layout/hList1"/>
    <dgm:cxn modelId="{ADC36260-1328-44D8-B592-BA1530CDCD11}" type="presOf" srcId="{6F461D2B-6278-4895-A949-90228014A70F}" destId="{78F49FAC-3DF3-493E-BF2E-3AC23112C11A}" srcOrd="0" destOrd="1" presId="urn:microsoft.com/office/officeart/2005/8/layout/hList1"/>
    <dgm:cxn modelId="{441C4CE1-B006-47F8-A397-0C3BFD9D70AC}" srcId="{4C621DDE-A12B-4B2C-B999-0DD226F20227}" destId="{D2842FD4-A5AF-41B7-BE3D-D915BE555618}" srcOrd="0" destOrd="0" parTransId="{156EB52E-FB33-4DD4-8862-B424F829E1F3}" sibTransId="{09AAC3FE-9294-4968-8496-B4B4EB3E7E47}"/>
    <dgm:cxn modelId="{2F2AFA30-555E-40B9-B54F-752F6F27B015}" type="presOf" srcId="{D2842FD4-A5AF-41B7-BE3D-D915BE555618}" destId="{1C2C8C61-4984-4060-A217-1E250200852A}" srcOrd="0" destOrd="3" presId="urn:microsoft.com/office/officeart/2005/8/layout/hList1"/>
    <dgm:cxn modelId="{4516176D-ABF0-4724-B199-2D9EED2A5BC8}" type="presOf" srcId="{89CF4C4C-D6A3-4BBA-B3D6-AA71AE2B994D}" destId="{78F49FAC-3DF3-493E-BF2E-3AC23112C11A}" srcOrd="0" destOrd="6" presId="urn:microsoft.com/office/officeart/2005/8/layout/hList1"/>
    <dgm:cxn modelId="{D063C438-9ABE-4301-83DF-11C9A7B5EA1B}" srcId="{6A924BFE-5140-445C-A672-510D4F90D0A6}" destId="{6F461D2B-6278-4895-A949-90228014A70F}" srcOrd="1" destOrd="0" parTransId="{368B783C-8709-424A-8CA0-909C62824253}" sibTransId="{74C25B40-FF13-4129-BC38-81DD8064481E}"/>
    <dgm:cxn modelId="{E2C1090A-AEF4-4070-B158-41F0742E3A12}" srcId="{6A924BFE-5140-445C-A672-510D4F90D0A6}" destId="{77BD0ACA-FF0D-4B84-9E41-8786F1BB1273}" srcOrd="0" destOrd="0" parTransId="{2DD25012-FEA9-4941-854A-D6792BFA225A}" sibTransId="{4E93B8ED-0370-4F92-8765-181E5FAE177A}"/>
    <dgm:cxn modelId="{0F9429C9-7B9C-4812-B86E-C9CDB0D020DD}" type="presOf" srcId="{6A924BFE-5140-445C-A672-510D4F90D0A6}" destId="{26FE3F21-058E-49B6-92B2-76FF4F8F7881}" srcOrd="0" destOrd="0" presId="urn:microsoft.com/office/officeart/2005/8/layout/hList1"/>
    <dgm:cxn modelId="{B200FFA3-D152-48B6-811D-633223A7FE72}" srcId="{2461BCBF-1F7A-4387-82A9-615E5AF36186}" destId="{6A924BFE-5140-445C-A672-510D4F90D0A6}" srcOrd="0" destOrd="0" parTransId="{B7A50E92-27F5-44BB-9C0B-7F667D348A62}" sibTransId="{0C412BBC-5CB8-4442-8E34-5678485C9CE1}"/>
    <dgm:cxn modelId="{70D821B0-903E-42C1-A5DE-94697B685EFD}" srcId="{2461BCBF-1F7A-4387-82A9-615E5AF36186}" destId="{3BE6C9FF-A162-4D19-839F-AD136DB73368}" srcOrd="1" destOrd="0" parTransId="{274CC98A-ACA0-48E7-956A-2F4901443B60}" sibTransId="{A6B2CF38-1FAF-482F-A1AB-15A124B95B32}"/>
    <dgm:cxn modelId="{709C769D-0642-48D8-9566-0C2C0343E4FF}" type="presOf" srcId="{A1591345-A9CF-4035-ACDF-D3148E243FFE}" destId="{1C2C8C61-4984-4060-A217-1E250200852A}" srcOrd="0" destOrd="1" presId="urn:microsoft.com/office/officeart/2005/8/layout/hList1"/>
    <dgm:cxn modelId="{6333874D-F44E-418C-A0C7-6F4E0171CF24}" type="presOf" srcId="{FA81A8F6-81A4-440E-9BD3-E4D0FA93DCF9}" destId="{1C2C8C61-4984-4060-A217-1E250200852A}" srcOrd="0" destOrd="5" presId="urn:microsoft.com/office/officeart/2005/8/layout/hList1"/>
    <dgm:cxn modelId="{CF7939CE-8DFC-4225-9E6B-289D69545629}" type="presOf" srcId="{77BD0ACA-FF0D-4B84-9E41-8786F1BB1273}" destId="{78F49FAC-3DF3-493E-BF2E-3AC23112C11A}" srcOrd="0" destOrd="0" presId="urn:microsoft.com/office/officeart/2005/8/layout/hList1"/>
    <dgm:cxn modelId="{18CC1946-0CE3-468B-A879-9C6F9CBC5C8F}" srcId="{4C621DDE-A12B-4B2C-B999-0DD226F20227}" destId="{AC06CE01-8642-47CB-8DF8-ACEACA84FB27}" srcOrd="1" destOrd="0" parTransId="{7BB08532-DB32-4EF4-9BC9-8C1ABDB1E5A2}" sibTransId="{9F093350-4CAE-46D3-818E-654036A9C19F}"/>
    <dgm:cxn modelId="{2EAF216B-4675-4E92-BA13-FF4DBE52D17C}" type="presParOf" srcId="{13144B1D-F542-4AC9-AB49-8680A86F9C8F}" destId="{C0BE4A1A-2641-4CE6-8EC4-1369A998380C}" srcOrd="0" destOrd="0" presId="urn:microsoft.com/office/officeart/2005/8/layout/hList1"/>
    <dgm:cxn modelId="{7C8671C9-D477-465E-9AD5-E0F1DEEF184F}" type="presParOf" srcId="{C0BE4A1A-2641-4CE6-8EC4-1369A998380C}" destId="{26FE3F21-058E-49B6-92B2-76FF4F8F7881}" srcOrd="0" destOrd="0" presId="urn:microsoft.com/office/officeart/2005/8/layout/hList1"/>
    <dgm:cxn modelId="{78CE0BA9-6C19-44D6-8295-1C076D29001F}" type="presParOf" srcId="{C0BE4A1A-2641-4CE6-8EC4-1369A998380C}" destId="{78F49FAC-3DF3-493E-BF2E-3AC23112C11A}" srcOrd="1" destOrd="0" presId="urn:microsoft.com/office/officeart/2005/8/layout/hList1"/>
    <dgm:cxn modelId="{44117A6D-8880-41B0-B4E1-1E808C5EC4C0}" type="presParOf" srcId="{13144B1D-F542-4AC9-AB49-8680A86F9C8F}" destId="{406022EA-F0CD-406D-825E-1DBB47AA016E}" srcOrd="1" destOrd="0" presId="urn:microsoft.com/office/officeart/2005/8/layout/hList1"/>
    <dgm:cxn modelId="{FEE84A32-CC32-412C-A423-697F3FC2F9D2}" type="presParOf" srcId="{13144B1D-F542-4AC9-AB49-8680A86F9C8F}" destId="{F2B14ECB-DF23-468B-AF18-96C9CF4B2007}" srcOrd="2" destOrd="0" presId="urn:microsoft.com/office/officeart/2005/8/layout/hList1"/>
    <dgm:cxn modelId="{900359CA-010D-47A8-A0D8-E5CCFB67FBB0}" type="presParOf" srcId="{F2B14ECB-DF23-468B-AF18-96C9CF4B2007}" destId="{0F7057BF-6309-4B1E-847B-F151CD928CB8}" srcOrd="0" destOrd="0" presId="urn:microsoft.com/office/officeart/2005/8/layout/hList1"/>
    <dgm:cxn modelId="{D5BFAF7D-9C4F-45A0-A4A8-392CAA037AE8}" type="presParOf" srcId="{F2B14ECB-DF23-468B-AF18-96C9CF4B2007}" destId="{1C2C8C61-4984-4060-A217-1E250200852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0D632-2C03-4B61-96D1-E84600B3301D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2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2534E-511B-430B-971F-15B550A6B38A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425-371E-4562-B941-EA0383908587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328E-E78A-4C43-8DE2-5CCC23EA4C0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62F1-046B-4E3F-9235-D782FF8726F1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A46-466D-4DF8-AEAA-81AEA700C68C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3E71-260C-4655-ACCC-80D403424104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193D-9789-494C-B353-B1457B41719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804-EFD8-4338-A506-2F442E852732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0BD7-E3D8-4631-B1EA-58E19A95E962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171F-8818-44F9-ACA3-23B7CE5932FA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D1F-7FCA-47E4-BC61-A588B6C74E4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8B09-90C9-4A70-BDEF-3242491B36CD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RTF’s Engagement with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Light</a:t>
            </a:r>
          </a:p>
          <a:p>
            <a:r>
              <a:rPr lang="en-US" dirty="0" smtClean="0"/>
              <a:t>RTF Policy Advisory Committee</a:t>
            </a:r>
          </a:p>
          <a:p>
            <a:r>
              <a:rPr lang="en-US" dirty="0" smtClean="0"/>
              <a:t>February 19,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RTF Planning Measures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6629400" cy="5287962"/>
          </a:xfrm>
        </p:spPr>
        <p:txBody>
          <a:bodyPr>
            <a:noAutofit/>
          </a:bodyPr>
          <a:lstStyle/>
          <a:p>
            <a:r>
              <a:rPr lang="en-US" sz="1900" dirty="0"/>
              <a:t>Commissioning Controls and Sizing in SF and MH</a:t>
            </a:r>
          </a:p>
          <a:p>
            <a:r>
              <a:rPr lang="en-US" sz="1900" dirty="0" smtClean="0"/>
              <a:t>ASHPs </a:t>
            </a:r>
            <a:r>
              <a:rPr lang="en-US" sz="1900" dirty="0"/>
              <a:t>Upgrades and Conversions in SF and MH</a:t>
            </a:r>
          </a:p>
          <a:p>
            <a:r>
              <a:rPr lang="en-US" sz="1900" dirty="0" smtClean="0"/>
              <a:t>Montana </a:t>
            </a:r>
            <a:r>
              <a:rPr lang="en-US" sz="1900" dirty="0"/>
              <a:t>House 2 for homes with </a:t>
            </a:r>
            <a:r>
              <a:rPr lang="en-US" sz="1900" dirty="0" smtClean="0"/>
              <a:t>ASHPs</a:t>
            </a:r>
            <a:endParaRPr lang="en-US" sz="1900" dirty="0"/>
          </a:p>
          <a:p>
            <a:r>
              <a:rPr lang="en-US" sz="1900" dirty="0" smtClean="0"/>
              <a:t>Weatherization MH </a:t>
            </a:r>
            <a:r>
              <a:rPr lang="en-US" sz="1900" dirty="0"/>
              <a:t>for homes with </a:t>
            </a:r>
            <a:r>
              <a:rPr lang="en-US" sz="1900" dirty="0" smtClean="0"/>
              <a:t>ASHPs</a:t>
            </a:r>
            <a:endParaRPr lang="en-US" sz="1900" dirty="0"/>
          </a:p>
          <a:p>
            <a:r>
              <a:rPr lang="en-US" sz="1900" dirty="0"/>
              <a:t>Weatherization </a:t>
            </a:r>
            <a:r>
              <a:rPr lang="en-US" sz="1900" dirty="0" smtClean="0"/>
              <a:t>SF for </a:t>
            </a:r>
            <a:r>
              <a:rPr lang="en-US" sz="1900" dirty="0"/>
              <a:t>homes with </a:t>
            </a:r>
            <a:r>
              <a:rPr lang="en-US" sz="1900" dirty="0" smtClean="0"/>
              <a:t>ASHPs</a:t>
            </a:r>
          </a:p>
          <a:p>
            <a:r>
              <a:rPr lang="en-US" sz="1900" dirty="0" smtClean="0"/>
              <a:t>New </a:t>
            </a:r>
            <a:r>
              <a:rPr lang="en-US" sz="1900" dirty="0"/>
              <a:t>Construction Manufactured </a:t>
            </a:r>
            <a:r>
              <a:rPr lang="en-US" sz="1900" dirty="0" smtClean="0"/>
              <a:t>Homes</a:t>
            </a:r>
            <a:endParaRPr lang="en-US" sz="1900" dirty="0"/>
          </a:p>
          <a:p>
            <a:r>
              <a:rPr lang="en-US" sz="1900" dirty="0" smtClean="0"/>
              <a:t>Weatherization </a:t>
            </a:r>
            <a:r>
              <a:rPr lang="en-US" sz="1900" dirty="0"/>
              <a:t>Multifamily</a:t>
            </a:r>
          </a:p>
          <a:p>
            <a:r>
              <a:rPr lang="en-US" sz="1900" dirty="0"/>
              <a:t>New Construction </a:t>
            </a:r>
            <a:r>
              <a:rPr lang="en-US" sz="1900" dirty="0" smtClean="0"/>
              <a:t>Multifamily</a:t>
            </a:r>
          </a:p>
          <a:p>
            <a:r>
              <a:rPr lang="en-US" sz="1900" dirty="0"/>
              <a:t>Res Clothes Dryers</a:t>
            </a:r>
          </a:p>
          <a:p>
            <a:r>
              <a:rPr lang="en-US" sz="1900" dirty="0"/>
              <a:t>Res Heat Pump Water Heaters</a:t>
            </a:r>
          </a:p>
          <a:p>
            <a:r>
              <a:rPr lang="en-US" sz="1900" dirty="0"/>
              <a:t>DHP for Forced Air Furnace Homes in SF and MH</a:t>
            </a:r>
          </a:p>
          <a:p>
            <a:r>
              <a:rPr lang="en-US" sz="1900" dirty="0" smtClean="0"/>
              <a:t>Res Advanced Power Strips (certain applications/technologies)</a:t>
            </a:r>
          </a:p>
          <a:p>
            <a:r>
              <a:rPr lang="en-US" sz="1900" dirty="0" smtClean="0"/>
              <a:t>Duct Sealing in SF</a:t>
            </a:r>
          </a:p>
          <a:p>
            <a:r>
              <a:rPr lang="en-US" sz="1900" dirty="0" smtClean="0"/>
              <a:t>Com </a:t>
            </a:r>
            <a:r>
              <a:rPr lang="en-US" sz="1900" dirty="0"/>
              <a:t>Smart Plug Power Strips</a:t>
            </a:r>
          </a:p>
          <a:p>
            <a:r>
              <a:rPr lang="en-US" sz="1900" dirty="0" smtClean="0"/>
              <a:t>Res </a:t>
            </a:r>
            <a:r>
              <a:rPr lang="en-US" sz="1900" dirty="0"/>
              <a:t>and Com Thermostatic Shower Restriction </a:t>
            </a:r>
            <a:r>
              <a:rPr lang="en-US" sz="1900" dirty="0" smtClean="0"/>
              <a:t>Valve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1417638"/>
            <a:ext cx="4953000" cy="1706562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8200" y="3170238"/>
            <a:ext cx="4953000" cy="102076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50591" y="1532255"/>
            <a:ext cx="28410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All these measures are tied to a single Research Strategy focused on understanding commissioning controls and sizing practices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15" name="Straight Arrow Connector 14"/>
          <p:cNvCxnSpPr>
            <a:stCxn id="13" idx="1"/>
            <a:endCxn id="11" idx="3"/>
          </p:cNvCxnSpPr>
          <p:nvPr/>
        </p:nvCxnSpPr>
        <p:spPr>
          <a:xfrm flipH="1">
            <a:off x="5791200" y="2270919"/>
            <a:ext cx="359391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50590" y="3218954"/>
            <a:ext cx="2841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These relate to ensuring our SEEM calibration reflects the real world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19" name="Straight Arrow Connector 18"/>
          <p:cNvCxnSpPr>
            <a:stCxn id="18" idx="1"/>
            <a:endCxn id="12" idx="3"/>
          </p:cNvCxnSpPr>
          <p:nvPr/>
        </p:nvCxnSpPr>
        <p:spPr>
          <a:xfrm flipH="1">
            <a:off x="5791200" y="3680619"/>
            <a:ext cx="359390" cy="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4237038"/>
            <a:ext cx="4953000" cy="62499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173337" y="4364871"/>
            <a:ext cx="284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NEEA to sponsor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5" name="Straight Arrow Connector 24"/>
          <p:cNvCxnSpPr>
            <a:stCxn id="24" idx="1"/>
            <a:endCxn id="23" idx="3"/>
          </p:cNvCxnSpPr>
          <p:nvPr/>
        </p:nvCxnSpPr>
        <p:spPr>
          <a:xfrm flipH="1">
            <a:off x="5791200" y="4549537"/>
            <a:ext cx="38213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4908074"/>
            <a:ext cx="4953000" cy="28122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149453" y="4862036"/>
            <a:ext cx="284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Another high priority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1" name="Straight Arrow Connector 30"/>
          <p:cNvCxnSpPr>
            <a:stCxn id="30" idx="1"/>
          </p:cNvCxnSpPr>
          <p:nvPr/>
        </p:nvCxnSpPr>
        <p:spPr>
          <a:xfrm flipH="1">
            <a:off x="5791200" y="5046702"/>
            <a:ext cx="358253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81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8" grpId="0"/>
      <p:bldP spid="23" grpId="0" animBg="1"/>
      <p:bldP spid="24" grpId="0"/>
      <p:bldP spid="29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RTF Provisional Measures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6629400" cy="5287962"/>
          </a:xfrm>
        </p:spPr>
        <p:txBody>
          <a:bodyPr>
            <a:noAutofit/>
          </a:bodyPr>
          <a:lstStyle/>
          <a:p>
            <a:r>
              <a:rPr lang="en-US" sz="1900" dirty="0" smtClean="0"/>
              <a:t>Scientific Irrigation Scheduling</a:t>
            </a:r>
          </a:p>
          <a:p>
            <a:r>
              <a:rPr lang="en-US" sz="1900" dirty="0" smtClean="0"/>
              <a:t>Res Advanced Power Strips (IR-Sensing/Home Entertainment)</a:t>
            </a:r>
          </a:p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1752600"/>
            <a:ext cx="6172200" cy="381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66850" y="2586335"/>
            <a:ext cx="4329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We may need to revisit the status of this measure due to changes in research plans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7" name="Straight Arrow Connector 6"/>
          <p:cNvCxnSpPr>
            <a:stCxn id="6" idx="0"/>
            <a:endCxn id="2" idx="2"/>
          </p:cNvCxnSpPr>
          <p:nvPr/>
        </p:nvCxnSpPr>
        <p:spPr>
          <a:xfrm flipH="1" flipV="1">
            <a:off x="3924300" y="2133600"/>
            <a:ext cx="7125" cy="452735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79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the RTF Connecting on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Facilitating Research Sponsors Group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Currently focused on RTF Planning measures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Supporting discussions of potential coordination, where parties are interested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Participating in Northwest Research Group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Give regular updates on RTF research questions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Opportunity to hear about research in the region that might inform RTF measure development/updates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Plan to monitor Council Forum on research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More on this during a later agenda item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Goal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 a clear, complete picture of how the RTF leverages and informs regional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This has been an ongoing conversation with the RTF PAC: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Started with a question around how does the RTF best work with those doing research in the region to answer RTF research questions when the RTF: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Does not directly fund primary research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Leaves prioritization of research dollars to those doing research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 question was expanded to understand how does the RTF connect to and leverage research on questions that the RTF has not specifically defined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Alternate Process 30"/>
          <p:cNvSpPr/>
          <p:nvPr/>
        </p:nvSpPr>
        <p:spPr>
          <a:xfrm>
            <a:off x="219227" y="5627181"/>
            <a:ext cx="2113427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</a:t>
            </a:r>
            <a:r>
              <a:rPr lang="en-US" sz="1600" b="1" dirty="0" smtClean="0">
                <a:solidFill>
                  <a:schemeClr val="tx1"/>
                </a:solidFill>
              </a:rPr>
              <a:t>Proven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Flowchart: Decision 21"/>
          <p:cNvSpPr/>
          <p:nvPr/>
        </p:nvSpPr>
        <p:spPr>
          <a:xfrm>
            <a:off x="2644140" y="3413758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1" name="Flowchart: Decision 20"/>
          <p:cNvSpPr/>
          <p:nvPr/>
        </p:nvSpPr>
        <p:spPr>
          <a:xfrm>
            <a:off x="5894070" y="3408486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0" name="Flowchart: Decision 19"/>
          <p:cNvSpPr/>
          <p:nvPr/>
        </p:nvSpPr>
        <p:spPr>
          <a:xfrm>
            <a:off x="3750204" y="1221837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Flowchart: Decision 5"/>
          <p:cNvSpPr/>
          <p:nvPr/>
        </p:nvSpPr>
        <p:spPr>
          <a:xfrm>
            <a:off x="452979" y="3413760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7364" y="157562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Stakeholder interest </a:t>
            </a:r>
            <a:r>
              <a:rPr lang="en-US" sz="1600" b="1" dirty="0">
                <a:solidFill>
                  <a:schemeClr val="tx2"/>
                </a:solidFill>
              </a:rPr>
              <a:t>in </a:t>
            </a:r>
            <a:r>
              <a:rPr lang="en-US" sz="1600" b="1" dirty="0" smtClean="0">
                <a:solidFill>
                  <a:schemeClr val="tx2"/>
                </a:solidFill>
              </a:rPr>
              <a:t>measure?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6379" y="3775295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Existing data sufficient for Proven</a:t>
            </a:r>
            <a:r>
              <a:rPr lang="en-US" sz="1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1300" y="3847619"/>
            <a:ext cx="1371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Small </a:t>
            </a:r>
            <a:r>
              <a:rPr lang="en-US" sz="1600" b="1" dirty="0" smtClean="0">
                <a:solidFill>
                  <a:schemeClr val="tx2"/>
                </a:solidFill>
              </a:rPr>
              <a:t>Saver appropriate</a:t>
            </a:r>
            <a:r>
              <a:rPr lang="en-US" sz="1600" b="1" dirty="0">
                <a:solidFill>
                  <a:schemeClr val="tx2"/>
                </a:solidFill>
              </a:rPr>
              <a:t>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226" y="1660971"/>
            <a:ext cx="211342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 smtClean="0"/>
              <a:t>Start Review of New or Existing Measure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39790" y="3724508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Appropriate  </a:t>
            </a:r>
            <a:r>
              <a:rPr lang="en-US" sz="1600" b="1" i="1" u="sng" dirty="0" smtClean="0">
                <a:solidFill>
                  <a:schemeClr val="tx2"/>
                </a:solidFill>
              </a:rPr>
              <a:t>funded</a:t>
            </a:r>
            <a:r>
              <a:rPr lang="en-US" sz="1600" b="1" dirty="0" smtClean="0">
                <a:solidFill>
                  <a:schemeClr val="tx2"/>
                </a:solidFill>
              </a:rPr>
              <a:t> research identified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9" name="Flowchart: Alternate Process 38"/>
          <p:cNvSpPr/>
          <p:nvPr/>
        </p:nvSpPr>
        <p:spPr>
          <a:xfrm>
            <a:off x="6827119" y="1485350"/>
            <a:ext cx="2099982" cy="936016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Do not allocate resources or deactivate measure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0" name="Flowchart: Alternate Process 39"/>
          <p:cNvSpPr/>
          <p:nvPr/>
        </p:nvSpPr>
        <p:spPr>
          <a:xfrm>
            <a:off x="6811932" y="5627181"/>
            <a:ext cx="2113427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Planning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Requires RTF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Research Strategy</a:t>
            </a:r>
          </a:p>
        </p:txBody>
      </p:sp>
      <p:sp>
        <p:nvSpPr>
          <p:cNvPr id="41" name="Flowchart: Alternate Process 40"/>
          <p:cNvSpPr/>
          <p:nvPr/>
        </p:nvSpPr>
        <p:spPr>
          <a:xfrm>
            <a:off x="4613783" y="5627181"/>
            <a:ext cx="2115170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Provisional; </a:t>
            </a:r>
            <a:r>
              <a:rPr lang="en-US" sz="1600" dirty="0">
                <a:solidFill>
                  <a:schemeClr val="tx1"/>
                </a:solidFill>
              </a:rPr>
              <a:t>Requires RTF Research Plan</a:t>
            </a:r>
          </a:p>
        </p:txBody>
      </p:sp>
      <p:sp>
        <p:nvSpPr>
          <p:cNvPr id="42" name="Flowchart: Alternate Process 41"/>
          <p:cNvSpPr/>
          <p:nvPr/>
        </p:nvSpPr>
        <p:spPr>
          <a:xfrm>
            <a:off x="2415634" y="5627181"/>
            <a:ext cx="2115169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Small Saver</a:t>
            </a:r>
          </a:p>
        </p:txBody>
      </p:sp>
      <p:cxnSp>
        <p:nvCxnSpPr>
          <p:cNvPr id="132" name="Straight Arrow Connector 131"/>
          <p:cNvCxnSpPr>
            <a:stCxn id="17" idx="3"/>
            <a:endCxn id="20" idx="1"/>
          </p:cNvCxnSpPr>
          <p:nvPr/>
        </p:nvCxnSpPr>
        <p:spPr>
          <a:xfrm flipV="1">
            <a:off x="2332653" y="1953357"/>
            <a:ext cx="141755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20" idx="3"/>
            <a:endCxn id="39" idx="1"/>
          </p:cNvCxnSpPr>
          <p:nvPr/>
        </p:nvCxnSpPr>
        <p:spPr>
          <a:xfrm>
            <a:off x="5396124" y="1953357"/>
            <a:ext cx="1430995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5813655" y="1784080"/>
            <a:ext cx="495300" cy="338554"/>
            <a:chOff x="-2374525" y="3505498"/>
            <a:chExt cx="495300" cy="338554"/>
          </a:xfrm>
        </p:grpSpPr>
        <p:sp>
          <p:nvSpPr>
            <p:cNvPr id="107" name="Flowchart: Connector 106"/>
            <p:cNvSpPr/>
            <p:nvPr/>
          </p:nvSpPr>
          <p:spPr>
            <a:xfrm>
              <a:off x="-2355475" y="3522375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-2374525" y="3505498"/>
              <a:ext cx="495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No</a:t>
              </a:r>
              <a:endParaRPr lang="en-US" b="1" dirty="0"/>
            </a:p>
          </p:txBody>
        </p:sp>
      </p:grpSp>
      <p:cxnSp>
        <p:nvCxnSpPr>
          <p:cNvPr id="140" name="Straight Arrow Connector 139"/>
          <p:cNvCxnSpPr>
            <a:stCxn id="20" idx="2"/>
            <a:endCxn id="6" idx="0"/>
          </p:cNvCxnSpPr>
          <p:nvPr/>
        </p:nvCxnSpPr>
        <p:spPr>
          <a:xfrm flipH="1">
            <a:off x="1275939" y="2684877"/>
            <a:ext cx="3297225" cy="7288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6" idx="2"/>
            <a:endCxn id="31" idx="0"/>
          </p:cNvCxnSpPr>
          <p:nvPr/>
        </p:nvCxnSpPr>
        <p:spPr>
          <a:xfrm>
            <a:off x="1275939" y="4876800"/>
            <a:ext cx="2" cy="7503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6" idx="3"/>
            <a:endCxn id="22" idx="1"/>
          </p:cNvCxnSpPr>
          <p:nvPr/>
        </p:nvCxnSpPr>
        <p:spPr>
          <a:xfrm flipV="1">
            <a:off x="2098899" y="4145278"/>
            <a:ext cx="54524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1950329" y="3976971"/>
            <a:ext cx="457200" cy="338554"/>
            <a:chOff x="-1921527" y="4946057"/>
            <a:chExt cx="457200" cy="338554"/>
          </a:xfrm>
        </p:grpSpPr>
        <p:sp>
          <p:nvSpPr>
            <p:cNvPr id="122" name="Flowchart: Connector 121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No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4" name="Straight Arrow Connector 153"/>
          <p:cNvCxnSpPr>
            <a:stCxn id="22" idx="2"/>
            <a:endCxn id="42" idx="0"/>
          </p:cNvCxnSpPr>
          <p:nvPr/>
        </p:nvCxnSpPr>
        <p:spPr>
          <a:xfrm>
            <a:off x="3467100" y="4876798"/>
            <a:ext cx="6119" cy="750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22" idx="3"/>
            <a:endCxn id="21" idx="1"/>
          </p:cNvCxnSpPr>
          <p:nvPr/>
        </p:nvCxnSpPr>
        <p:spPr>
          <a:xfrm flipV="1">
            <a:off x="4290060" y="4140006"/>
            <a:ext cx="1604010" cy="5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21" idx="2"/>
            <a:endCxn id="40" idx="0"/>
          </p:cNvCxnSpPr>
          <p:nvPr/>
        </p:nvCxnSpPr>
        <p:spPr>
          <a:xfrm>
            <a:off x="6717030" y="4871526"/>
            <a:ext cx="1151616" cy="755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21" idx="2"/>
            <a:endCxn id="41" idx="0"/>
          </p:cNvCxnSpPr>
          <p:nvPr/>
        </p:nvCxnSpPr>
        <p:spPr>
          <a:xfrm flipH="1">
            <a:off x="5671368" y="4871526"/>
            <a:ext cx="1045662" cy="755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3657600" y="2667000"/>
            <a:ext cx="457200" cy="338554"/>
            <a:chOff x="-2277722" y="4576471"/>
            <a:chExt cx="457200" cy="338554"/>
          </a:xfrm>
        </p:grpSpPr>
        <p:sp>
          <p:nvSpPr>
            <p:cNvPr id="171" name="Flowchart: Connector 170"/>
            <p:cNvSpPr/>
            <p:nvPr/>
          </p:nvSpPr>
          <p:spPr>
            <a:xfrm>
              <a:off x="-2277722" y="4593348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-2277722" y="4576471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Yes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812437" y="3976971"/>
            <a:ext cx="457200" cy="338554"/>
            <a:chOff x="-1921527" y="4946057"/>
            <a:chExt cx="457200" cy="338554"/>
          </a:xfrm>
        </p:grpSpPr>
        <p:sp>
          <p:nvSpPr>
            <p:cNvPr id="177" name="Flowchart: Connector 176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No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1047339" y="5029200"/>
            <a:ext cx="457200" cy="338554"/>
            <a:chOff x="-2465596" y="5851230"/>
            <a:chExt cx="457200" cy="338554"/>
          </a:xfrm>
        </p:grpSpPr>
        <p:sp>
          <p:nvSpPr>
            <p:cNvPr id="181" name="Flowchart: Connector 180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037192" y="5097024"/>
            <a:ext cx="457200" cy="338554"/>
            <a:chOff x="-2465596" y="5851230"/>
            <a:chExt cx="457200" cy="338554"/>
          </a:xfrm>
        </p:grpSpPr>
        <p:sp>
          <p:nvSpPr>
            <p:cNvPr id="184" name="Flowchart: Connector 183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064238" y="5097024"/>
            <a:ext cx="457200" cy="338554"/>
            <a:chOff x="-2465596" y="5851230"/>
            <a:chExt cx="457200" cy="338554"/>
          </a:xfrm>
        </p:grpSpPr>
        <p:sp>
          <p:nvSpPr>
            <p:cNvPr id="187" name="Flowchart: Connector 186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6"/>
                  </a:solidFill>
                </a:rPr>
                <a:t>No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3238500" y="5029200"/>
            <a:ext cx="457200" cy="338554"/>
            <a:chOff x="-2465596" y="5851230"/>
            <a:chExt cx="457200" cy="338554"/>
          </a:xfrm>
        </p:grpSpPr>
        <p:sp>
          <p:nvSpPr>
            <p:cNvPr id="118" name="Flowchart: Connector 117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Measures Get Categorized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58964" y="2612969"/>
            <a:ext cx="3366876" cy="641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Regional research can come in at any point in the process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9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2" grpId="0" animBg="1"/>
      <p:bldP spid="21" grpId="0" animBg="1"/>
      <p:bldP spid="20" grpId="0" animBg="1"/>
      <p:bldP spid="6" grpId="0" animBg="1"/>
      <p:bldP spid="9" grpId="0"/>
      <p:bldP spid="11" grpId="0"/>
      <p:bldP spid="16" grpId="0"/>
      <p:bldP spid="18" grpId="0"/>
      <p:bldP spid="39" grpId="0" animBg="1"/>
      <p:bldP spid="40" grpId="0" animBg="1"/>
      <p:bldP spid="41" grpId="0" animBg="1"/>
      <p:bldP spid="4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Alternate Process 30"/>
          <p:cNvSpPr/>
          <p:nvPr/>
        </p:nvSpPr>
        <p:spPr>
          <a:xfrm>
            <a:off x="219227" y="5627181"/>
            <a:ext cx="2113427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Proven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Flowchart: Decision 21"/>
          <p:cNvSpPr/>
          <p:nvPr/>
        </p:nvSpPr>
        <p:spPr>
          <a:xfrm>
            <a:off x="2644140" y="3413758"/>
            <a:ext cx="1645920" cy="1463040"/>
          </a:xfrm>
          <a:prstGeom prst="flowChartDecision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1" name="Flowchart: Decision 20"/>
          <p:cNvSpPr/>
          <p:nvPr/>
        </p:nvSpPr>
        <p:spPr>
          <a:xfrm>
            <a:off x="5894070" y="3408486"/>
            <a:ext cx="1645920" cy="1463040"/>
          </a:xfrm>
          <a:prstGeom prst="flowChartDecision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0" name="Flowchart: Decision 19"/>
          <p:cNvSpPr/>
          <p:nvPr/>
        </p:nvSpPr>
        <p:spPr>
          <a:xfrm>
            <a:off x="3750204" y="1221837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7364" y="157562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Stakeholder interest </a:t>
            </a:r>
            <a:r>
              <a:rPr lang="en-US" sz="1600" b="1" dirty="0">
                <a:solidFill>
                  <a:schemeClr val="tx2"/>
                </a:solidFill>
              </a:rPr>
              <a:t>in </a:t>
            </a:r>
            <a:r>
              <a:rPr lang="en-US" sz="1600" b="1" dirty="0" smtClean="0">
                <a:solidFill>
                  <a:schemeClr val="tx2"/>
                </a:solidFill>
              </a:rPr>
              <a:t>measure?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81300" y="3847619"/>
            <a:ext cx="1371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Small 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Saver appropriate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226" y="1660971"/>
            <a:ext cx="211342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 smtClean="0"/>
              <a:t>Start Review of New or Existing Measure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39790" y="3724508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Appropriate  </a:t>
            </a:r>
            <a:r>
              <a:rPr lang="en-US" sz="1600" b="1" i="1" u="sng" dirty="0" smtClean="0">
                <a:solidFill>
                  <a:schemeClr val="bg1">
                    <a:lumMod val="75000"/>
                  </a:schemeClr>
                </a:solidFill>
              </a:rPr>
              <a:t>funded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 research identified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9" name="Flowchart: Alternate Process 38"/>
          <p:cNvSpPr/>
          <p:nvPr/>
        </p:nvSpPr>
        <p:spPr>
          <a:xfrm>
            <a:off x="6827119" y="1485350"/>
            <a:ext cx="2099982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Do not allocate resources or deactivate measure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0" name="Flowchart: Alternate Process 39"/>
          <p:cNvSpPr/>
          <p:nvPr/>
        </p:nvSpPr>
        <p:spPr>
          <a:xfrm>
            <a:off x="6811932" y="5627181"/>
            <a:ext cx="2113427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Planning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Requires RTF </a:t>
            </a:r>
            <a:br>
              <a:rPr lang="en-US" sz="16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Research Strategy</a:t>
            </a:r>
          </a:p>
        </p:txBody>
      </p:sp>
      <p:sp>
        <p:nvSpPr>
          <p:cNvPr id="41" name="Flowchart: Alternate Process 40"/>
          <p:cNvSpPr/>
          <p:nvPr/>
        </p:nvSpPr>
        <p:spPr>
          <a:xfrm>
            <a:off x="4613783" y="5627181"/>
            <a:ext cx="2115170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Provisional;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Requires RTF Research Plan</a:t>
            </a:r>
          </a:p>
        </p:txBody>
      </p:sp>
      <p:sp>
        <p:nvSpPr>
          <p:cNvPr id="42" name="Flowchart: Alternate Process 41"/>
          <p:cNvSpPr/>
          <p:nvPr/>
        </p:nvSpPr>
        <p:spPr>
          <a:xfrm>
            <a:off x="2415634" y="5627181"/>
            <a:ext cx="2115169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Small Saver</a:t>
            </a:r>
          </a:p>
        </p:txBody>
      </p:sp>
      <p:cxnSp>
        <p:nvCxnSpPr>
          <p:cNvPr id="132" name="Straight Arrow Connector 131"/>
          <p:cNvCxnSpPr>
            <a:stCxn id="17" idx="3"/>
            <a:endCxn id="20" idx="1"/>
          </p:cNvCxnSpPr>
          <p:nvPr/>
        </p:nvCxnSpPr>
        <p:spPr>
          <a:xfrm flipV="1">
            <a:off x="2332653" y="1953357"/>
            <a:ext cx="141755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20" idx="3"/>
            <a:endCxn id="39" idx="1"/>
          </p:cNvCxnSpPr>
          <p:nvPr/>
        </p:nvCxnSpPr>
        <p:spPr>
          <a:xfrm>
            <a:off x="5396124" y="1953357"/>
            <a:ext cx="1430995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Connector 106"/>
          <p:cNvSpPr/>
          <p:nvPr/>
        </p:nvSpPr>
        <p:spPr>
          <a:xfrm>
            <a:off x="5832705" y="1800957"/>
            <a:ext cx="457200" cy="3048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813655" y="1784080"/>
            <a:ext cx="4953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</a:rPr>
              <a:t>No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40" name="Straight Arrow Connector 139"/>
          <p:cNvCxnSpPr>
            <a:stCxn id="20" idx="2"/>
            <a:endCxn id="6" idx="0"/>
          </p:cNvCxnSpPr>
          <p:nvPr/>
        </p:nvCxnSpPr>
        <p:spPr>
          <a:xfrm flipH="1">
            <a:off x="1275939" y="2684877"/>
            <a:ext cx="3297225" cy="7288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6" idx="2"/>
            <a:endCxn id="31" idx="0"/>
          </p:cNvCxnSpPr>
          <p:nvPr/>
        </p:nvCxnSpPr>
        <p:spPr>
          <a:xfrm>
            <a:off x="1275939" y="4876800"/>
            <a:ext cx="2" cy="75038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6" idx="3"/>
            <a:endCxn id="22" idx="1"/>
          </p:cNvCxnSpPr>
          <p:nvPr/>
        </p:nvCxnSpPr>
        <p:spPr>
          <a:xfrm flipV="1">
            <a:off x="2098899" y="4145278"/>
            <a:ext cx="545241" cy="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1950329" y="3976971"/>
            <a:ext cx="457200" cy="338554"/>
            <a:chOff x="-1921527" y="4946057"/>
            <a:chExt cx="457200" cy="338554"/>
          </a:xfrm>
        </p:grpSpPr>
        <p:sp>
          <p:nvSpPr>
            <p:cNvPr id="122" name="Flowchart: Connector 121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cxnSp>
        <p:nvCxnSpPr>
          <p:cNvPr id="154" name="Straight Arrow Connector 153"/>
          <p:cNvCxnSpPr>
            <a:stCxn id="22" idx="2"/>
            <a:endCxn id="42" idx="0"/>
          </p:cNvCxnSpPr>
          <p:nvPr/>
        </p:nvCxnSpPr>
        <p:spPr>
          <a:xfrm>
            <a:off x="3467100" y="4876798"/>
            <a:ext cx="6119" cy="750383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22" idx="3"/>
            <a:endCxn id="21" idx="1"/>
          </p:cNvCxnSpPr>
          <p:nvPr/>
        </p:nvCxnSpPr>
        <p:spPr>
          <a:xfrm flipV="1">
            <a:off x="4290060" y="4140006"/>
            <a:ext cx="1604010" cy="527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21" idx="2"/>
            <a:endCxn id="40" idx="0"/>
          </p:cNvCxnSpPr>
          <p:nvPr/>
        </p:nvCxnSpPr>
        <p:spPr>
          <a:xfrm>
            <a:off x="6717030" y="4871526"/>
            <a:ext cx="1151616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21" idx="2"/>
            <a:endCxn id="41" idx="0"/>
          </p:cNvCxnSpPr>
          <p:nvPr/>
        </p:nvCxnSpPr>
        <p:spPr>
          <a:xfrm flipH="1">
            <a:off x="5671368" y="4871526"/>
            <a:ext cx="1045662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3657600" y="2667000"/>
            <a:ext cx="457200" cy="338554"/>
            <a:chOff x="-2277722" y="4576471"/>
            <a:chExt cx="457200" cy="338554"/>
          </a:xfrm>
        </p:grpSpPr>
        <p:sp>
          <p:nvSpPr>
            <p:cNvPr id="171" name="Flowchart: Connector 170"/>
            <p:cNvSpPr/>
            <p:nvPr/>
          </p:nvSpPr>
          <p:spPr>
            <a:xfrm>
              <a:off x="-2277722" y="4593348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-2277722" y="4576471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Yes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812437" y="3976971"/>
            <a:ext cx="457200" cy="338554"/>
            <a:chOff x="-1921527" y="4946057"/>
            <a:chExt cx="457200" cy="338554"/>
          </a:xfrm>
        </p:grpSpPr>
        <p:sp>
          <p:nvSpPr>
            <p:cNvPr id="177" name="Flowchart: Connector 176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1047339" y="5029200"/>
            <a:ext cx="457200" cy="338554"/>
            <a:chOff x="-2465596" y="5851230"/>
            <a:chExt cx="457200" cy="338554"/>
          </a:xfrm>
        </p:grpSpPr>
        <p:sp>
          <p:nvSpPr>
            <p:cNvPr id="181" name="Flowchart: Connector 180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Yes</a:t>
              </a: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037192" y="5097024"/>
            <a:ext cx="457200" cy="338554"/>
            <a:chOff x="-2465596" y="5851230"/>
            <a:chExt cx="457200" cy="338554"/>
          </a:xfrm>
        </p:grpSpPr>
        <p:sp>
          <p:nvSpPr>
            <p:cNvPr id="184" name="Flowchart: Connector 183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Yes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064238" y="5097024"/>
            <a:ext cx="457200" cy="338554"/>
            <a:chOff x="-2465596" y="5851230"/>
            <a:chExt cx="457200" cy="338554"/>
          </a:xfrm>
        </p:grpSpPr>
        <p:sp>
          <p:nvSpPr>
            <p:cNvPr id="187" name="Flowchart: Connector 186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3238500" y="5029200"/>
            <a:ext cx="457200" cy="338554"/>
            <a:chOff x="-2465596" y="5851230"/>
            <a:chExt cx="457200" cy="338554"/>
          </a:xfrm>
        </p:grpSpPr>
        <p:sp>
          <p:nvSpPr>
            <p:cNvPr id="118" name="Flowchart: Connector 117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Yes</a:t>
              </a:r>
            </a:p>
          </p:txBody>
        </p:sp>
      </p:grp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Starting on Measure Requires Data</a:t>
            </a:r>
            <a:endParaRPr lang="en-US" dirty="0"/>
          </a:p>
        </p:txBody>
      </p:sp>
      <p:sp>
        <p:nvSpPr>
          <p:cNvPr id="6" name="Flowchart: Decision 5"/>
          <p:cNvSpPr/>
          <p:nvPr/>
        </p:nvSpPr>
        <p:spPr>
          <a:xfrm>
            <a:off x="452979" y="3413760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6379" y="3775295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Existing data sufficient for Proven</a:t>
            </a:r>
            <a:r>
              <a:rPr lang="en-US" sz="1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2268978" y="3124200"/>
            <a:ext cx="6417821" cy="326091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We start with a well-defined measure, including technical specifications, eligibility criteria, measure identifiers, etc.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measure may change based on data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This could </a:t>
            </a:r>
            <a:r>
              <a:rPr lang="en-US" dirty="0"/>
              <a:t>be a new or existing measure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Existing measures are typically driven by sunset dates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New research may trigger review at any </a:t>
            </a:r>
            <a:r>
              <a:rPr lang="en-US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0241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Examples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06697"/>
              </p:ext>
            </p:extLst>
          </p:nvPr>
        </p:nvGraphicFramePr>
        <p:xfrm>
          <a:off x="457200" y="12954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ecision 5"/>
          <p:cNvSpPr/>
          <p:nvPr/>
        </p:nvSpPr>
        <p:spPr>
          <a:xfrm>
            <a:off x="452979" y="3413760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31" name="Flowchart: Alternate Process 30"/>
          <p:cNvSpPr/>
          <p:nvPr/>
        </p:nvSpPr>
        <p:spPr>
          <a:xfrm>
            <a:off x="219227" y="5627181"/>
            <a:ext cx="2113427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Proven</a:t>
            </a:r>
          </a:p>
        </p:txBody>
      </p:sp>
      <p:sp>
        <p:nvSpPr>
          <p:cNvPr id="22" name="Flowchart: Decision 21"/>
          <p:cNvSpPr/>
          <p:nvPr/>
        </p:nvSpPr>
        <p:spPr>
          <a:xfrm>
            <a:off x="2644140" y="3413758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1" name="Flowchart: Decision 20"/>
          <p:cNvSpPr/>
          <p:nvPr/>
        </p:nvSpPr>
        <p:spPr>
          <a:xfrm>
            <a:off x="5894070" y="3408486"/>
            <a:ext cx="1645920" cy="1463040"/>
          </a:xfrm>
          <a:prstGeom prst="flowChartDecision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0" name="Flowchart: Decision 19"/>
          <p:cNvSpPr/>
          <p:nvPr/>
        </p:nvSpPr>
        <p:spPr>
          <a:xfrm>
            <a:off x="3750204" y="1221837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7364" y="157562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Stakeholder interest </a:t>
            </a:r>
            <a:r>
              <a:rPr lang="en-US" sz="1600" b="1" dirty="0">
                <a:solidFill>
                  <a:schemeClr val="tx2"/>
                </a:solidFill>
              </a:rPr>
              <a:t>in </a:t>
            </a:r>
            <a:r>
              <a:rPr lang="en-US" sz="1600" b="1" dirty="0" smtClean="0">
                <a:solidFill>
                  <a:schemeClr val="tx2"/>
                </a:solidFill>
              </a:rPr>
              <a:t>measure?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81300" y="3847619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Small Saver appropriate?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226" y="1660971"/>
            <a:ext cx="211342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 smtClean="0"/>
              <a:t>Start Review of New or Existing Measure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39790" y="3724508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Appropriate  </a:t>
            </a:r>
            <a:r>
              <a:rPr lang="en-US" sz="1600" b="1" i="1" u="sng" dirty="0" smtClean="0">
                <a:solidFill>
                  <a:schemeClr val="bg1">
                    <a:lumMod val="75000"/>
                  </a:schemeClr>
                </a:solidFill>
              </a:rPr>
              <a:t>funded</a:t>
            </a: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 research identified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9" name="Flowchart: Alternate Process 38"/>
          <p:cNvSpPr/>
          <p:nvPr/>
        </p:nvSpPr>
        <p:spPr>
          <a:xfrm>
            <a:off x="6827119" y="1485350"/>
            <a:ext cx="2099982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Do not allocate resources or deactivate measure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0" name="Flowchart: Alternate Process 39"/>
          <p:cNvSpPr/>
          <p:nvPr/>
        </p:nvSpPr>
        <p:spPr>
          <a:xfrm>
            <a:off x="6811932" y="5627181"/>
            <a:ext cx="2113427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Planning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Requires RTF </a:t>
            </a:r>
            <a:br>
              <a:rPr lang="en-US" sz="16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Research Strategy</a:t>
            </a:r>
          </a:p>
        </p:txBody>
      </p:sp>
      <p:sp>
        <p:nvSpPr>
          <p:cNvPr id="41" name="Flowchart: Alternate Process 40"/>
          <p:cNvSpPr/>
          <p:nvPr/>
        </p:nvSpPr>
        <p:spPr>
          <a:xfrm>
            <a:off x="4613783" y="5627181"/>
            <a:ext cx="2115170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Provisional;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Requires RTF Research Plan</a:t>
            </a:r>
          </a:p>
        </p:txBody>
      </p:sp>
      <p:sp>
        <p:nvSpPr>
          <p:cNvPr id="42" name="Flowchart: Alternate Process 41"/>
          <p:cNvSpPr/>
          <p:nvPr/>
        </p:nvSpPr>
        <p:spPr>
          <a:xfrm>
            <a:off x="2415634" y="5627181"/>
            <a:ext cx="2115169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Small Saver</a:t>
            </a:r>
          </a:p>
        </p:txBody>
      </p:sp>
      <p:cxnSp>
        <p:nvCxnSpPr>
          <p:cNvPr id="132" name="Straight Arrow Connector 131"/>
          <p:cNvCxnSpPr>
            <a:stCxn id="17" idx="3"/>
            <a:endCxn id="20" idx="1"/>
          </p:cNvCxnSpPr>
          <p:nvPr/>
        </p:nvCxnSpPr>
        <p:spPr>
          <a:xfrm flipV="1">
            <a:off x="2332653" y="1953357"/>
            <a:ext cx="141755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20" idx="3"/>
            <a:endCxn id="39" idx="1"/>
          </p:cNvCxnSpPr>
          <p:nvPr/>
        </p:nvCxnSpPr>
        <p:spPr>
          <a:xfrm>
            <a:off x="5396124" y="1953357"/>
            <a:ext cx="1430995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lowchart: Connector 106"/>
          <p:cNvSpPr/>
          <p:nvPr/>
        </p:nvSpPr>
        <p:spPr>
          <a:xfrm>
            <a:off x="5832705" y="1800957"/>
            <a:ext cx="457200" cy="3048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813655" y="1784080"/>
            <a:ext cx="4953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</a:rPr>
              <a:t>No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40" name="Straight Arrow Connector 139"/>
          <p:cNvCxnSpPr>
            <a:stCxn id="20" idx="2"/>
            <a:endCxn id="6" idx="0"/>
          </p:cNvCxnSpPr>
          <p:nvPr/>
        </p:nvCxnSpPr>
        <p:spPr>
          <a:xfrm flipH="1">
            <a:off x="1275939" y="2684877"/>
            <a:ext cx="3297225" cy="7288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6" idx="2"/>
            <a:endCxn id="31" idx="0"/>
          </p:cNvCxnSpPr>
          <p:nvPr/>
        </p:nvCxnSpPr>
        <p:spPr>
          <a:xfrm>
            <a:off x="1275939" y="4876800"/>
            <a:ext cx="2" cy="7503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6" idx="3"/>
            <a:endCxn id="22" idx="1"/>
          </p:cNvCxnSpPr>
          <p:nvPr/>
        </p:nvCxnSpPr>
        <p:spPr>
          <a:xfrm flipV="1">
            <a:off x="2098899" y="4145278"/>
            <a:ext cx="54524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1950329" y="3976971"/>
            <a:ext cx="457200" cy="338554"/>
            <a:chOff x="-1921527" y="4946057"/>
            <a:chExt cx="457200" cy="338554"/>
          </a:xfrm>
        </p:grpSpPr>
        <p:sp>
          <p:nvSpPr>
            <p:cNvPr id="122" name="Flowchart: Connector 121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cxnSp>
        <p:nvCxnSpPr>
          <p:cNvPr id="154" name="Straight Arrow Connector 153"/>
          <p:cNvCxnSpPr>
            <a:stCxn id="22" idx="2"/>
            <a:endCxn id="42" idx="0"/>
          </p:cNvCxnSpPr>
          <p:nvPr/>
        </p:nvCxnSpPr>
        <p:spPr>
          <a:xfrm>
            <a:off x="3467100" y="4876798"/>
            <a:ext cx="6119" cy="750383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22" idx="3"/>
            <a:endCxn id="21" idx="1"/>
          </p:cNvCxnSpPr>
          <p:nvPr/>
        </p:nvCxnSpPr>
        <p:spPr>
          <a:xfrm flipV="1">
            <a:off x="4290060" y="4140006"/>
            <a:ext cx="1604010" cy="527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21" idx="2"/>
            <a:endCxn id="40" idx="0"/>
          </p:cNvCxnSpPr>
          <p:nvPr/>
        </p:nvCxnSpPr>
        <p:spPr>
          <a:xfrm>
            <a:off x="6717030" y="4871526"/>
            <a:ext cx="1151616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21" idx="2"/>
            <a:endCxn id="41" idx="0"/>
          </p:cNvCxnSpPr>
          <p:nvPr/>
        </p:nvCxnSpPr>
        <p:spPr>
          <a:xfrm flipH="1">
            <a:off x="5671368" y="4871526"/>
            <a:ext cx="1045662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3657600" y="2667000"/>
            <a:ext cx="457200" cy="338554"/>
            <a:chOff x="-2277722" y="4576471"/>
            <a:chExt cx="457200" cy="338554"/>
          </a:xfrm>
        </p:grpSpPr>
        <p:sp>
          <p:nvSpPr>
            <p:cNvPr id="171" name="Flowchart: Connector 170"/>
            <p:cNvSpPr/>
            <p:nvPr/>
          </p:nvSpPr>
          <p:spPr>
            <a:xfrm>
              <a:off x="-2277722" y="4593348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-2277722" y="4576471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Yes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812437" y="3976971"/>
            <a:ext cx="457200" cy="338554"/>
            <a:chOff x="-1921527" y="4946057"/>
            <a:chExt cx="457200" cy="338554"/>
          </a:xfrm>
        </p:grpSpPr>
        <p:sp>
          <p:nvSpPr>
            <p:cNvPr id="177" name="Flowchart: Connector 176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037192" y="5097024"/>
            <a:ext cx="457200" cy="338554"/>
            <a:chOff x="-2465596" y="5851230"/>
            <a:chExt cx="457200" cy="338554"/>
          </a:xfrm>
        </p:grpSpPr>
        <p:sp>
          <p:nvSpPr>
            <p:cNvPr id="184" name="Flowchart: Connector 183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Yes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064238" y="5097024"/>
            <a:ext cx="457200" cy="338554"/>
            <a:chOff x="-2465596" y="5851230"/>
            <a:chExt cx="457200" cy="338554"/>
          </a:xfrm>
        </p:grpSpPr>
        <p:sp>
          <p:nvSpPr>
            <p:cNvPr id="187" name="Flowchart: Connector 186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3238500" y="5029200"/>
            <a:ext cx="457200" cy="338554"/>
            <a:chOff x="-2465596" y="5851230"/>
            <a:chExt cx="457200" cy="338554"/>
          </a:xfrm>
        </p:grpSpPr>
        <p:sp>
          <p:nvSpPr>
            <p:cNvPr id="118" name="Flowchart: Connector 117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Yes</a:t>
              </a:r>
            </a:p>
          </p:txBody>
        </p:sp>
      </p:grp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Is More Research Worth It?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6379" y="3775295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Existing data sufficient for Proven</a:t>
            </a:r>
            <a:r>
              <a:rPr lang="en-US" sz="1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01516" y="3352800"/>
            <a:ext cx="4498139" cy="296378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Estimate the regional technical savings potential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RTF judgement call as to whether potential is worth “Proving” out the savings</a:t>
            </a:r>
          </a:p>
          <a:p>
            <a:pPr marL="742950" lvl="2" indent="-342900">
              <a:lnSpc>
                <a:spcPct val="120000"/>
              </a:lnSpc>
            </a:pPr>
            <a:r>
              <a:rPr lang="en-US" sz="2600" dirty="0"/>
              <a:t>RTF </a:t>
            </a:r>
            <a:r>
              <a:rPr lang="en-US" sz="2900" dirty="0"/>
              <a:t>does</a:t>
            </a:r>
            <a:r>
              <a:rPr lang="en-US" sz="2600" dirty="0"/>
              <a:t> not have a specific threshold for “small” at this </a:t>
            </a:r>
            <a:r>
              <a:rPr lang="en-US" sz="2600" dirty="0" smtClean="0"/>
              <a:t>time</a:t>
            </a:r>
            <a:endParaRPr lang="en-US" sz="2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1047339" y="5029200"/>
            <a:ext cx="457200" cy="338554"/>
            <a:chOff x="-2465596" y="5851230"/>
            <a:chExt cx="457200" cy="338554"/>
          </a:xfrm>
        </p:grpSpPr>
        <p:sp>
          <p:nvSpPr>
            <p:cNvPr id="54" name="Flowchart: Connector 53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958434" y="3976002"/>
            <a:ext cx="457200" cy="338554"/>
            <a:chOff x="-1921527" y="4946057"/>
            <a:chExt cx="457200" cy="338554"/>
          </a:xfrm>
        </p:grpSpPr>
        <p:sp>
          <p:nvSpPr>
            <p:cNvPr id="57" name="Flowchart: Connector 56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No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468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" name="Straight Arrow Connector 162"/>
          <p:cNvCxnSpPr>
            <a:stCxn id="21" idx="2"/>
            <a:endCxn id="41" idx="0"/>
          </p:cNvCxnSpPr>
          <p:nvPr/>
        </p:nvCxnSpPr>
        <p:spPr>
          <a:xfrm flipH="1">
            <a:off x="5671368" y="4871526"/>
            <a:ext cx="1045662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Flowchart: Connector 183"/>
          <p:cNvSpPr/>
          <p:nvPr/>
        </p:nvSpPr>
        <p:spPr>
          <a:xfrm>
            <a:off x="6037192" y="5113901"/>
            <a:ext cx="457200" cy="3048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037192" y="5097024"/>
            <a:ext cx="457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Yes</a:t>
            </a:r>
          </a:p>
        </p:txBody>
      </p:sp>
      <p:sp>
        <p:nvSpPr>
          <p:cNvPr id="31" name="Flowchart: Alternate Process 30"/>
          <p:cNvSpPr/>
          <p:nvPr/>
        </p:nvSpPr>
        <p:spPr>
          <a:xfrm>
            <a:off x="219227" y="5627181"/>
            <a:ext cx="2113427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</a:t>
            </a:r>
            <a:r>
              <a:rPr lang="en-US" sz="1600" b="1" dirty="0" smtClean="0">
                <a:solidFill>
                  <a:schemeClr val="tx1"/>
                </a:solidFill>
              </a:rPr>
              <a:t>Proven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Flowchart: Decision 21"/>
          <p:cNvSpPr/>
          <p:nvPr/>
        </p:nvSpPr>
        <p:spPr>
          <a:xfrm>
            <a:off x="2644140" y="3413758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1" name="Flowchart: Decision 20"/>
          <p:cNvSpPr/>
          <p:nvPr/>
        </p:nvSpPr>
        <p:spPr>
          <a:xfrm>
            <a:off x="5894070" y="3408486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0" name="Flowchart: Decision 19"/>
          <p:cNvSpPr/>
          <p:nvPr/>
        </p:nvSpPr>
        <p:spPr>
          <a:xfrm>
            <a:off x="3750204" y="1221837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Flowchart: Decision 5"/>
          <p:cNvSpPr/>
          <p:nvPr/>
        </p:nvSpPr>
        <p:spPr>
          <a:xfrm>
            <a:off x="452979" y="3413760"/>
            <a:ext cx="1645920" cy="146304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7364" y="157562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Stakeholder interest </a:t>
            </a:r>
            <a:r>
              <a:rPr lang="en-US" sz="1600" b="1" dirty="0">
                <a:solidFill>
                  <a:schemeClr val="tx2"/>
                </a:solidFill>
              </a:rPr>
              <a:t>in </a:t>
            </a:r>
            <a:r>
              <a:rPr lang="en-US" sz="1600" b="1" dirty="0" smtClean="0">
                <a:solidFill>
                  <a:schemeClr val="tx2"/>
                </a:solidFill>
              </a:rPr>
              <a:t>measure?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6379" y="3775295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Existing data sufficient for Proven</a:t>
            </a:r>
            <a:r>
              <a:rPr lang="en-US" sz="1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1300" y="3847619"/>
            <a:ext cx="1371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Small </a:t>
            </a:r>
            <a:r>
              <a:rPr lang="en-US" sz="1600" b="1" dirty="0" smtClean="0">
                <a:solidFill>
                  <a:schemeClr val="tx2"/>
                </a:solidFill>
              </a:rPr>
              <a:t>Saver appropriate</a:t>
            </a:r>
            <a:r>
              <a:rPr lang="en-US" sz="1600" b="1" dirty="0">
                <a:solidFill>
                  <a:schemeClr val="tx2"/>
                </a:solidFill>
              </a:rPr>
              <a:t>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226" y="1660971"/>
            <a:ext cx="211342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 smtClean="0"/>
              <a:t>Start Review of New or Existing Measure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39790" y="3724508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Appropriate  </a:t>
            </a:r>
            <a:r>
              <a:rPr lang="en-US" sz="1600" b="1" i="1" u="sng" dirty="0" smtClean="0">
                <a:solidFill>
                  <a:schemeClr val="tx2"/>
                </a:solidFill>
              </a:rPr>
              <a:t>funded</a:t>
            </a:r>
            <a:r>
              <a:rPr lang="en-US" sz="1600" b="1" dirty="0" smtClean="0">
                <a:solidFill>
                  <a:schemeClr val="tx2"/>
                </a:solidFill>
              </a:rPr>
              <a:t> research identified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9" name="Flowchart: Alternate Process 38"/>
          <p:cNvSpPr/>
          <p:nvPr/>
        </p:nvSpPr>
        <p:spPr>
          <a:xfrm>
            <a:off x="6827119" y="1485350"/>
            <a:ext cx="2099982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Do not allocate resources or deactivate measure</a:t>
            </a:r>
          </a:p>
        </p:txBody>
      </p:sp>
      <p:sp>
        <p:nvSpPr>
          <p:cNvPr id="40" name="Flowchart: Alternate Process 39"/>
          <p:cNvSpPr/>
          <p:nvPr/>
        </p:nvSpPr>
        <p:spPr>
          <a:xfrm>
            <a:off x="6811932" y="5627181"/>
            <a:ext cx="2113427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Planning</a:t>
            </a:r>
          </a:p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Requires RTF </a:t>
            </a:r>
            <a:br>
              <a:rPr lang="en-US" sz="1600" b="1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Research Strategy</a:t>
            </a:r>
          </a:p>
        </p:txBody>
      </p:sp>
      <p:sp>
        <p:nvSpPr>
          <p:cNvPr id="41" name="Flowchart: Alternate Process 40"/>
          <p:cNvSpPr/>
          <p:nvPr/>
        </p:nvSpPr>
        <p:spPr>
          <a:xfrm>
            <a:off x="4613783" y="5627181"/>
            <a:ext cx="2115170" cy="936016"/>
          </a:xfrm>
          <a:prstGeom prst="flowChartAlternateProcess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Category Provisional; Requires RTF Research Plan</a:t>
            </a:r>
          </a:p>
        </p:txBody>
      </p:sp>
      <p:sp>
        <p:nvSpPr>
          <p:cNvPr id="42" name="Flowchart: Alternate Process 41"/>
          <p:cNvSpPr/>
          <p:nvPr/>
        </p:nvSpPr>
        <p:spPr>
          <a:xfrm>
            <a:off x="2415634" y="5627181"/>
            <a:ext cx="2115169" cy="936016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Category Small Saver</a:t>
            </a:r>
          </a:p>
        </p:txBody>
      </p:sp>
      <p:cxnSp>
        <p:nvCxnSpPr>
          <p:cNvPr id="132" name="Straight Arrow Connector 131"/>
          <p:cNvCxnSpPr>
            <a:stCxn id="17" idx="3"/>
            <a:endCxn id="20" idx="1"/>
          </p:cNvCxnSpPr>
          <p:nvPr/>
        </p:nvCxnSpPr>
        <p:spPr>
          <a:xfrm flipV="1">
            <a:off x="2332653" y="1953357"/>
            <a:ext cx="141755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20" idx="3"/>
            <a:endCxn id="39" idx="1"/>
          </p:cNvCxnSpPr>
          <p:nvPr/>
        </p:nvCxnSpPr>
        <p:spPr>
          <a:xfrm>
            <a:off x="5396124" y="1953357"/>
            <a:ext cx="1430995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5813655" y="1784080"/>
            <a:ext cx="495300" cy="338554"/>
            <a:chOff x="-2374525" y="3505498"/>
            <a:chExt cx="495300" cy="338554"/>
          </a:xfrm>
        </p:grpSpPr>
        <p:sp>
          <p:nvSpPr>
            <p:cNvPr id="107" name="Flowchart: Connector 106"/>
            <p:cNvSpPr/>
            <p:nvPr/>
          </p:nvSpPr>
          <p:spPr>
            <a:xfrm>
              <a:off x="-2355475" y="3522375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-2374525" y="3505498"/>
              <a:ext cx="4953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>
                      <a:lumMod val="85000"/>
                    </a:schemeClr>
                  </a:solidFill>
                </a:rPr>
                <a:t>No</a:t>
              </a:r>
              <a:endParaRPr lang="en-US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140" name="Straight Arrow Connector 139"/>
          <p:cNvCxnSpPr>
            <a:stCxn id="20" idx="2"/>
            <a:endCxn id="6" idx="0"/>
          </p:cNvCxnSpPr>
          <p:nvPr/>
        </p:nvCxnSpPr>
        <p:spPr>
          <a:xfrm flipH="1">
            <a:off x="1275939" y="2684877"/>
            <a:ext cx="3297225" cy="7288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6" idx="2"/>
            <a:endCxn id="31" idx="0"/>
          </p:cNvCxnSpPr>
          <p:nvPr/>
        </p:nvCxnSpPr>
        <p:spPr>
          <a:xfrm>
            <a:off x="1275939" y="4876800"/>
            <a:ext cx="2" cy="7503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6" idx="3"/>
            <a:endCxn id="22" idx="1"/>
          </p:cNvCxnSpPr>
          <p:nvPr/>
        </p:nvCxnSpPr>
        <p:spPr>
          <a:xfrm flipV="1">
            <a:off x="2098899" y="4145278"/>
            <a:ext cx="54524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1950329" y="3976971"/>
            <a:ext cx="457200" cy="338554"/>
            <a:chOff x="-1921527" y="4946057"/>
            <a:chExt cx="457200" cy="338554"/>
          </a:xfrm>
        </p:grpSpPr>
        <p:sp>
          <p:nvSpPr>
            <p:cNvPr id="122" name="Flowchart: Connector 121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No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4" name="Straight Arrow Connector 153"/>
          <p:cNvCxnSpPr>
            <a:stCxn id="22" idx="2"/>
            <a:endCxn id="42" idx="0"/>
          </p:cNvCxnSpPr>
          <p:nvPr/>
        </p:nvCxnSpPr>
        <p:spPr>
          <a:xfrm>
            <a:off x="3467100" y="4876798"/>
            <a:ext cx="6119" cy="750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22" idx="3"/>
            <a:endCxn id="21" idx="1"/>
          </p:cNvCxnSpPr>
          <p:nvPr/>
        </p:nvCxnSpPr>
        <p:spPr>
          <a:xfrm flipV="1">
            <a:off x="4290060" y="4140006"/>
            <a:ext cx="1604010" cy="52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21" idx="2"/>
            <a:endCxn id="40" idx="0"/>
          </p:cNvCxnSpPr>
          <p:nvPr/>
        </p:nvCxnSpPr>
        <p:spPr>
          <a:xfrm>
            <a:off x="6717030" y="4871526"/>
            <a:ext cx="1151616" cy="755655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3657600" y="2667000"/>
            <a:ext cx="457200" cy="338554"/>
            <a:chOff x="-2277722" y="4576471"/>
            <a:chExt cx="457200" cy="338554"/>
          </a:xfrm>
        </p:grpSpPr>
        <p:sp>
          <p:nvSpPr>
            <p:cNvPr id="171" name="Flowchart: Connector 170"/>
            <p:cNvSpPr/>
            <p:nvPr/>
          </p:nvSpPr>
          <p:spPr>
            <a:xfrm>
              <a:off x="-2277722" y="4593348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-2277722" y="4576471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Yes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812437" y="3976971"/>
            <a:ext cx="457200" cy="338554"/>
            <a:chOff x="-1921527" y="4946057"/>
            <a:chExt cx="457200" cy="338554"/>
          </a:xfrm>
        </p:grpSpPr>
        <p:sp>
          <p:nvSpPr>
            <p:cNvPr id="177" name="Flowchart: Connector 176"/>
            <p:cNvSpPr/>
            <p:nvPr/>
          </p:nvSpPr>
          <p:spPr>
            <a:xfrm>
              <a:off x="-1921527" y="4962934"/>
              <a:ext cx="457200" cy="30480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-1921527" y="494605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No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1047339" y="5029200"/>
            <a:ext cx="457200" cy="338554"/>
            <a:chOff x="-2465596" y="5851230"/>
            <a:chExt cx="457200" cy="338554"/>
          </a:xfrm>
        </p:grpSpPr>
        <p:sp>
          <p:nvSpPr>
            <p:cNvPr id="181" name="Flowchart: Connector 180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064238" y="5097024"/>
            <a:ext cx="457200" cy="338554"/>
            <a:chOff x="-2465596" y="5851230"/>
            <a:chExt cx="457200" cy="338554"/>
          </a:xfrm>
        </p:grpSpPr>
        <p:sp>
          <p:nvSpPr>
            <p:cNvPr id="187" name="Flowchart: Connector 186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600" b="1">
                  <a:solidFill>
                    <a:schemeClr val="bg1">
                      <a:lumMod val="85000"/>
                    </a:schemeClr>
                  </a:solidFill>
                </a:defRPr>
              </a:lvl1pPr>
            </a:lstStyle>
            <a:p>
              <a:r>
                <a:rPr lang="en-US" dirty="0"/>
                <a:t>No</a:t>
              </a: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3238500" y="5029200"/>
            <a:ext cx="457200" cy="338554"/>
            <a:chOff x="-2465596" y="5851230"/>
            <a:chExt cx="457200" cy="338554"/>
          </a:xfrm>
        </p:grpSpPr>
        <p:sp>
          <p:nvSpPr>
            <p:cNvPr id="118" name="Flowchart: Connector 117"/>
            <p:cNvSpPr/>
            <p:nvPr/>
          </p:nvSpPr>
          <p:spPr>
            <a:xfrm>
              <a:off x="-2465596" y="5868107"/>
              <a:ext cx="457200" cy="3048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-2465596" y="5851230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6"/>
                  </a:solidFill>
                </a:rPr>
                <a:t>Yes</a:t>
              </a:r>
              <a:endParaRPr lang="en-US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Filling Significant Research Gaps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Cheat Sheet: Planning vs Provisional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028366"/>
              </p:ext>
            </p:extLst>
          </p:nvPr>
        </p:nvGraphicFramePr>
        <p:xfrm>
          <a:off x="228600" y="1600200"/>
          <a:ext cx="8686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RTF UES Presentation Template-12-4-15</Template>
  <TotalTime>492</TotalTime>
  <Words>960</Words>
  <Application>Microsoft Office PowerPoint</Application>
  <PresentationFormat>On-screen Show (4:3)</PresentationFormat>
  <Paragraphs>180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RTF’s Engagement with Research</vt:lpstr>
      <vt:lpstr>Primary Goal of Presentation</vt:lpstr>
      <vt:lpstr>Background</vt:lpstr>
      <vt:lpstr>How Measures Get Categorized</vt:lpstr>
      <vt:lpstr>Starting on Measure Requires Data</vt:lpstr>
      <vt:lpstr>Three Examples</vt:lpstr>
      <vt:lpstr>Is More Research Worth It?</vt:lpstr>
      <vt:lpstr>Filling Significant Research Gaps</vt:lpstr>
      <vt:lpstr>Cheat Sheet: Planning vs Provisional</vt:lpstr>
      <vt:lpstr>Existing RTF Planning Measures</vt:lpstr>
      <vt:lpstr>Existing RTF Provisional Measures</vt:lpstr>
      <vt:lpstr>How is the RTF Connecting on Research?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RTF’s Engagement with Research</dc:title>
  <dc:creator>Jennifer Light</dc:creator>
  <cp:lastModifiedBy>Jennifer Light</cp:lastModifiedBy>
  <cp:revision>54</cp:revision>
  <dcterms:created xsi:type="dcterms:W3CDTF">2016-02-17T16:28:22Z</dcterms:created>
  <dcterms:modified xsi:type="dcterms:W3CDTF">2016-02-19T04:08:11Z</dcterms:modified>
</cp:coreProperties>
</file>