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91" r:id="rId2"/>
    <p:sldId id="301" r:id="rId3"/>
    <p:sldId id="300" r:id="rId4"/>
    <p:sldId id="302" r:id="rId5"/>
    <p:sldId id="303" r:id="rId6"/>
    <p:sldId id="304"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F7807BB-617A-402B-B2A3-64429D97EAB9}" type="datetimeFigureOut">
              <a:rPr lang="en-US" smtClean="0"/>
              <a:pPr/>
              <a:t>9/17/2014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57B80CB1-F1F2-49ED-B7AE-B5821D43DD78}" type="slidenum">
              <a:rPr lang="en-US" smtClean="0"/>
              <a:pPr/>
              <a:t>‹#›</a:t>
            </a:fld>
            <a:endParaRPr lang="en-US"/>
          </a:p>
        </p:txBody>
      </p:sp>
    </p:spTree>
    <p:extLst>
      <p:ext uri="{BB962C8B-B14F-4D97-AF65-F5344CB8AC3E}">
        <p14:creationId xmlns:p14="http://schemas.microsoft.com/office/powerpoint/2010/main" val="3428054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6F9AD7F-B1B4-4655-97B3-38E0AEB8B0C8}" type="datetime1">
              <a:rPr lang="en-US" smtClean="0"/>
              <a:pPr/>
              <a:t>9/17/2014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17C98F-1AD2-4BD2-BD22-931BB2937D1A}"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0A3C64-7270-496B-AEB2-1DFEC49B157A}" type="datetime1">
              <a:rPr lang="en-US" smtClean="0"/>
              <a:pPr/>
              <a:t>9/17/2014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17C98F-1AD2-4BD2-BD22-931BB2937D1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71A4A5-0A08-41BD-A401-B7AED430A29E}" type="datetime1">
              <a:rPr lang="en-US" smtClean="0"/>
              <a:pPr/>
              <a:t>9/17/2014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17C98F-1AD2-4BD2-BD22-931BB2937D1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1F1294-B098-4A20-9500-AEA4A6ED4084}" type="datetime1">
              <a:rPr lang="en-US" smtClean="0"/>
              <a:pPr/>
              <a:t>9/17/2014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17C98F-1AD2-4BD2-BD22-931BB2937D1A}"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A9D62F-81AD-4733-B188-F31685AE0F70}" type="datetime1">
              <a:rPr lang="en-US" smtClean="0"/>
              <a:pPr/>
              <a:t>9/17/2014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117C98F-1AD2-4BD2-BD22-931BB2937D1A}"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CABE9F0-4D7F-4B0C-AF5B-2B6D14481FFD}" type="datetime1">
              <a:rPr lang="en-US" smtClean="0"/>
              <a:pPr/>
              <a:t>9/17/2014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17C98F-1AD2-4BD2-BD22-931BB2937D1A}"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34447A6-3349-45AE-8F22-C628BC3B2D91}" type="datetime1">
              <a:rPr lang="en-US" smtClean="0"/>
              <a:pPr/>
              <a:t>9/17/2014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117C98F-1AD2-4BD2-BD22-931BB2937D1A}"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0EE683-A4CE-4E0F-989C-BEB716693416}" type="datetime1">
              <a:rPr lang="en-US" smtClean="0"/>
              <a:pPr/>
              <a:t>9/17/2014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117C98F-1AD2-4BD2-BD22-931BB2937D1A}"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597683-0299-46E2-82DA-1EABFBF14162}" type="datetime1">
              <a:rPr lang="en-US" smtClean="0"/>
              <a:pPr/>
              <a:t>9/17/2014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117C98F-1AD2-4BD2-BD22-931BB2937D1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F31451-CB9D-4930-ABC3-6CFCA795FB72}" type="datetime1">
              <a:rPr lang="en-US" smtClean="0"/>
              <a:pPr/>
              <a:t>9/17/2014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17C98F-1AD2-4BD2-BD22-931BB2937D1A}"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E729C9-0028-4DFD-9752-8DA6C9483BD9}" type="datetime1">
              <a:rPr lang="en-US" smtClean="0"/>
              <a:pPr/>
              <a:t>9/17/2014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117C98F-1AD2-4BD2-BD22-931BB2937D1A}"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F2CDF7-228B-4B3B-A254-03AFDC272512}" type="datetime1">
              <a:rPr lang="en-US" smtClean="0"/>
              <a:pPr/>
              <a:t>9/17/2014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17C98F-1AD2-4BD2-BD22-931BB2937D1A}"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p:cNvSpPr>
          <p:nvPr/>
        </p:nvSpPr>
        <p:spPr>
          <a:xfrm>
            <a:off x="651856" y="2837470"/>
            <a:ext cx="7821039" cy="1600200"/>
          </a:xfrm>
          <a:prstGeom prst="rect">
            <a:avLst/>
          </a:prstGeom>
        </p:spPr>
        <p:txBody>
          <a:bodyPr/>
          <a:lstStyle/>
          <a:p>
            <a:pPr marL="273050" lvl="0" indent="-273050" algn="ctr" eaLnBrk="0" hangingPunct="0">
              <a:spcBef>
                <a:spcPts val="575"/>
              </a:spcBef>
              <a:buClr>
                <a:schemeClr val="accent3">
                  <a:lumMod val="50000"/>
                </a:schemeClr>
              </a:buClr>
              <a:buSzPct val="85000"/>
              <a:defRPr/>
            </a:pPr>
            <a:endParaRPr lang="en-US" sz="2800" b="1" dirty="0" smtClean="0"/>
          </a:p>
        </p:txBody>
      </p:sp>
      <p:sp>
        <p:nvSpPr>
          <p:cNvPr id="3" name="Title 1"/>
          <p:cNvSpPr txBox="1">
            <a:spLocks/>
          </p:cNvSpPr>
          <p:nvPr/>
        </p:nvSpPr>
        <p:spPr>
          <a:xfrm>
            <a:off x="447575" y="1828800"/>
            <a:ext cx="8229600" cy="918555"/>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4000" b="1" i="0" u="none" strike="noStrike" kern="1200" cap="none" spc="0" normalizeH="0" baseline="0" noProof="0" dirty="0">
              <a:ln>
                <a:noFill/>
              </a:ln>
              <a:solidFill>
                <a:schemeClr val="accent2"/>
              </a:solidFill>
              <a:effectLst/>
              <a:uLnTx/>
              <a:uFillTx/>
              <a:latin typeface="+mj-lt"/>
              <a:ea typeface="+mj-ea"/>
              <a:cs typeface="+mj-cs"/>
            </a:endParaRPr>
          </a:p>
        </p:txBody>
      </p:sp>
      <p:sp>
        <p:nvSpPr>
          <p:cNvPr id="4" name="TextBox 3"/>
          <p:cNvSpPr txBox="1"/>
          <p:nvPr/>
        </p:nvSpPr>
        <p:spPr>
          <a:xfrm>
            <a:off x="1685466" y="3793599"/>
            <a:ext cx="5753819" cy="923330"/>
          </a:xfrm>
          <a:prstGeom prst="rect">
            <a:avLst/>
          </a:prstGeom>
          <a:noFill/>
        </p:spPr>
        <p:txBody>
          <a:bodyPr wrap="square" rtlCol="0">
            <a:spAutoFit/>
          </a:bodyPr>
          <a:lstStyle/>
          <a:p>
            <a:pPr algn="ctr"/>
            <a:r>
              <a:rPr lang="en-US" dirty="0" smtClean="0">
                <a:solidFill>
                  <a:schemeClr val="bg1">
                    <a:lumMod val="50000"/>
                  </a:schemeClr>
                </a:solidFill>
                <a:latin typeface="Cambria" pitchFamily="18" charset="0"/>
              </a:rPr>
              <a:t>September 18, 2014</a:t>
            </a:r>
            <a:endParaRPr lang="en-US" dirty="0" smtClean="0">
              <a:solidFill>
                <a:schemeClr val="bg1">
                  <a:lumMod val="50000"/>
                </a:schemeClr>
              </a:solidFill>
              <a:latin typeface="Cambria" pitchFamily="18" charset="0"/>
            </a:endParaRPr>
          </a:p>
          <a:p>
            <a:pPr algn="ctr"/>
            <a:endParaRPr lang="en-US" dirty="0" smtClean="0">
              <a:solidFill>
                <a:schemeClr val="bg1">
                  <a:lumMod val="50000"/>
                </a:schemeClr>
              </a:solidFill>
              <a:latin typeface="Cambria" pitchFamily="18" charset="0"/>
            </a:endParaRPr>
          </a:p>
          <a:p>
            <a:pPr algn="ctr"/>
            <a:r>
              <a:rPr lang="en-US" dirty="0" smtClean="0">
                <a:solidFill>
                  <a:schemeClr val="bg1">
                    <a:lumMod val="50000"/>
                  </a:schemeClr>
                </a:solidFill>
                <a:latin typeface="Cambria" pitchFamily="18" charset="0"/>
              </a:rPr>
              <a:t>Jim West  ::  Co-Chair, RTF Policy Advisory Committee</a:t>
            </a:r>
          </a:p>
        </p:txBody>
      </p:sp>
      <p:cxnSp>
        <p:nvCxnSpPr>
          <p:cNvPr id="5" name="Straight Connector 4"/>
          <p:cNvCxnSpPr/>
          <p:nvPr/>
        </p:nvCxnSpPr>
        <p:spPr>
          <a:xfrm>
            <a:off x="1463626" y="2653361"/>
            <a:ext cx="2971800" cy="1588"/>
          </a:xfrm>
          <a:prstGeom prst="line">
            <a:avLst/>
          </a:prstGeom>
          <a:ln w="25400" cap="flat" cmpd="sng" algn="ctr">
            <a:solidFill>
              <a:schemeClr val="accent4"/>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6" name="Oval 5"/>
          <p:cNvSpPr/>
          <p:nvPr/>
        </p:nvSpPr>
        <p:spPr>
          <a:xfrm>
            <a:off x="4540348" y="2629537"/>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dirty="0"/>
          </a:p>
        </p:txBody>
      </p:sp>
      <p:pic>
        <p:nvPicPr>
          <p:cNvPr id="7" name="Picture 2" descr="\\Whatcom\HomeLMMcCra$\My Pictures\Logos\PudClr_300dpi.jpg"/>
          <p:cNvPicPr>
            <a:picLocks noChangeAspect="1" noChangeArrowheads="1"/>
          </p:cNvPicPr>
          <p:nvPr/>
        </p:nvPicPr>
        <p:blipFill>
          <a:blip r:embed="rId2" cstate="print"/>
          <a:srcRect/>
          <a:stretch>
            <a:fillRect/>
          </a:stretch>
        </p:blipFill>
        <p:spPr bwMode="auto">
          <a:xfrm>
            <a:off x="3783241" y="6006164"/>
            <a:ext cx="1577518" cy="596499"/>
          </a:xfrm>
          <a:prstGeom prst="rect">
            <a:avLst/>
          </a:prstGeom>
          <a:noFill/>
        </p:spPr>
      </p:pic>
      <p:cxnSp>
        <p:nvCxnSpPr>
          <p:cNvPr id="8" name="Straight Connector 7"/>
          <p:cNvCxnSpPr/>
          <p:nvPr/>
        </p:nvCxnSpPr>
        <p:spPr>
          <a:xfrm>
            <a:off x="4680274" y="2659846"/>
            <a:ext cx="2971800" cy="1588"/>
          </a:xfrm>
          <a:prstGeom prst="line">
            <a:avLst/>
          </a:prstGeom>
          <a:ln w="25400" cap="flat" cmpd="sng" algn="ctr">
            <a:solidFill>
              <a:schemeClr val="accent4"/>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9" name="Subtitle 2"/>
          <p:cNvSpPr txBox="1">
            <a:spLocks/>
          </p:cNvSpPr>
          <p:nvPr/>
        </p:nvSpPr>
        <p:spPr>
          <a:xfrm>
            <a:off x="647700" y="533400"/>
            <a:ext cx="7848600" cy="1278691"/>
          </a:xfrm>
          <a:prstGeom prst="rect">
            <a:avLst/>
          </a:prstGeom>
        </p:spPr>
        <p:txBody>
          <a:bodyPr/>
          <a:lstStyle/>
          <a:p>
            <a:pPr marL="273050" lvl="0" indent="-273050" algn="ctr" eaLnBrk="0" fontAlgn="base" hangingPunct="0">
              <a:spcBef>
                <a:spcPts val="575"/>
              </a:spcBef>
              <a:spcAft>
                <a:spcPct val="0"/>
              </a:spcAft>
              <a:buClr>
                <a:schemeClr val="accent3">
                  <a:lumMod val="50000"/>
                </a:schemeClr>
              </a:buClr>
              <a:buSzPct val="85000"/>
              <a:defRPr/>
            </a:pPr>
            <a:r>
              <a:rPr lang="en-US" sz="4000" b="1" dirty="0" smtClean="0">
                <a:solidFill>
                  <a:schemeClr val="accent2"/>
                </a:solidFill>
              </a:rPr>
              <a:t>RTF Policy Advisory Committee </a:t>
            </a:r>
            <a:br>
              <a:rPr lang="en-US" sz="4000" b="1" dirty="0" smtClean="0">
                <a:solidFill>
                  <a:schemeClr val="accent2"/>
                </a:solidFill>
              </a:rPr>
            </a:br>
            <a:endParaRPr lang="en-US" sz="4000" b="1" dirty="0" smtClean="0">
              <a:solidFill>
                <a:schemeClr val="accent2"/>
              </a:solidFill>
            </a:endParaRPr>
          </a:p>
          <a:p>
            <a:pPr marL="273050" lvl="0" indent="-273050" algn="ctr" eaLnBrk="0" fontAlgn="base" hangingPunct="0">
              <a:spcBef>
                <a:spcPts val="575"/>
              </a:spcBef>
              <a:spcAft>
                <a:spcPct val="0"/>
              </a:spcAft>
              <a:buClr>
                <a:schemeClr val="accent3">
                  <a:lumMod val="50000"/>
                </a:schemeClr>
              </a:buClr>
              <a:buSzPct val="85000"/>
              <a:defRPr/>
            </a:pPr>
            <a:r>
              <a:rPr lang="en-US" sz="4000" b="1" dirty="0" smtClean="0">
                <a:solidFill>
                  <a:schemeClr val="accent2"/>
                </a:solidFill>
              </a:rPr>
              <a:t>Background</a:t>
            </a:r>
            <a:endParaRPr kumimoji="0" lang="en-US" sz="4000" b="1" i="0" u="none" strike="noStrike" kern="1200" cap="none" spc="0" normalizeH="0" baseline="0" noProof="0" dirty="0">
              <a:ln>
                <a:noFill/>
              </a:ln>
              <a:solidFill>
                <a:schemeClr val="accent2"/>
              </a:solidFill>
              <a:effectLst/>
              <a:uLnTx/>
              <a:uFillTx/>
              <a:latin typeface="+mn-l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NEET Recommendation Action 1</a:t>
            </a:r>
            <a:endParaRPr lang="en-US" dirty="0"/>
          </a:p>
        </p:txBody>
      </p:sp>
      <p:sp>
        <p:nvSpPr>
          <p:cNvPr id="3" name="Content Placeholder 2"/>
          <p:cNvSpPr>
            <a:spLocks noGrp="1"/>
          </p:cNvSpPr>
          <p:nvPr>
            <p:ph idx="1"/>
          </p:nvPr>
        </p:nvSpPr>
        <p:spPr/>
        <p:txBody>
          <a:bodyPr>
            <a:normAutofit/>
          </a:bodyPr>
          <a:lstStyle/>
          <a:p>
            <a:r>
              <a:rPr lang="en-US" dirty="0"/>
              <a:t>Creation of a Regional Technical Forum (RTF) advisory committee was </a:t>
            </a:r>
            <a:r>
              <a:rPr lang="en-US" dirty="0" smtClean="0"/>
              <a:t>a result </a:t>
            </a:r>
            <a:r>
              <a:rPr lang="en-US" dirty="0"/>
              <a:t>of one of 10 action items from the NEET Process in 2009.</a:t>
            </a:r>
          </a:p>
          <a:p>
            <a:r>
              <a:rPr lang="en-US" dirty="0"/>
              <a:t>Specifically, the action was to  "Prepare an independent evaluation of </a:t>
            </a:r>
            <a:r>
              <a:rPr lang="en-US" dirty="0" smtClean="0"/>
              <a:t>the RTF </a:t>
            </a:r>
            <a:r>
              <a:rPr lang="en-US" dirty="0"/>
              <a:t>to determine how it can best meet the region's needs in </a:t>
            </a:r>
            <a:r>
              <a:rPr lang="en-US" dirty="0" smtClean="0"/>
              <a:t>data collection</a:t>
            </a:r>
            <a:r>
              <a:rPr lang="en-US" dirty="0"/>
              <a:t>, analysis, evaluation and dissemination of findings."</a:t>
            </a:r>
          </a:p>
        </p:txBody>
      </p:sp>
      <p:sp>
        <p:nvSpPr>
          <p:cNvPr id="4" name="Slide Number Placeholder 3"/>
          <p:cNvSpPr>
            <a:spLocks noGrp="1"/>
          </p:cNvSpPr>
          <p:nvPr>
            <p:ph type="sldNum" sz="quarter" idx="12"/>
          </p:nvPr>
        </p:nvSpPr>
        <p:spPr/>
        <p:txBody>
          <a:bodyPr/>
          <a:lstStyle/>
          <a:p>
            <a:fld id="{C117C98F-1AD2-4BD2-BD22-931BB2937D1A}" type="slidenum">
              <a:rPr lang="en-US" smtClean="0"/>
              <a:pPr/>
              <a:t>2</a:t>
            </a:fld>
            <a:endParaRPr lang="en-US" dirty="0"/>
          </a:p>
        </p:txBody>
      </p:sp>
    </p:spTree>
    <p:extLst>
      <p:ext uri="{BB962C8B-B14F-4D97-AF65-F5344CB8AC3E}">
        <p14:creationId xmlns:p14="http://schemas.microsoft.com/office/powerpoint/2010/main" val="805425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NEET 2009 Recommendation led to</a:t>
            </a:r>
            <a:endParaRPr lang="en-US" dirty="0"/>
          </a:p>
        </p:txBody>
      </p:sp>
      <p:sp>
        <p:nvSpPr>
          <p:cNvPr id="4" name="Content Placeholder 3"/>
          <p:cNvSpPr>
            <a:spLocks noGrp="1"/>
          </p:cNvSpPr>
          <p:nvPr>
            <p:ph idx="1"/>
          </p:nvPr>
        </p:nvSpPr>
        <p:spPr/>
        <p:txBody>
          <a:bodyPr/>
          <a:lstStyle/>
          <a:p>
            <a:r>
              <a:rPr lang="en-US" dirty="0"/>
              <a:t>I</a:t>
            </a:r>
            <a:r>
              <a:rPr lang="en-US" dirty="0" smtClean="0"/>
              <a:t>ndependent evaluation of the RTF</a:t>
            </a:r>
          </a:p>
          <a:p>
            <a:pPr lvl="1"/>
            <a:r>
              <a:rPr lang="en-US" dirty="0" smtClean="0"/>
              <a:t>Governance, staffing, charter, current activities…</a:t>
            </a:r>
          </a:p>
          <a:p>
            <a:pPr lvl="1"/>
            <a:r>
              <a:rPr lang="en-US" dirty="0" smtClean="0"/>
              <a:t>Regional feedback</a:t>
            </a:r>
          </a:p>
          <a:p>
            <a:r>
              <a:rPr lang="en-US" dirty="0" smtClean="0"/>
              <a:t>RTF Review Committee</a:t>
            </a:r>
          </a:p>
          <a:p>
            <a:r>
              <a:rPr lang="en-US" dirty="0" smtClean="0"/>
              <a:t>Navigant/EMI Report</a:t>
            </a:r>
          </a:p>
          <a:p>
            <a:r>
              <a:rPr lang="en-US" dirty="0" smtClean="0"/>
              <a:t>RTF Portfolio Advisory Committee recommendation to Council</a:t>
            </a:r>
            <a:endParaRPr lang="en-US" dirty="0"/>
          </a:p>
        </p:txBody>
      </p:sp>
      <p:sp>
        <p:nvSpPr>
          <p:cNvPr id="2" name="Slide Number Placeholder 1"/>
          <p:cNvSpPr>
            <a:spLocks noGrp="1"/>
          </p:cNvSpPr>
          <p:nvPr>
            <p:ph type="sldNum" sz="quarter" idx="12"/>
          </p:nvPr>
        </p:nvSpPr>
        <p:spPr/>
        <p:txBody>
          <a:bodyPr/>
          <a:lstStyle/>
          <a:p>
            <a:fld id="{C117C98F-1AD2-4BD2-BD22-931BB2937D1A}" type="slidenum">
              <a:rPr lang="en-US" smtClean="0"/>
              <a:pPr/>
              <a:t>3</a:t>
            </a:fld>
            <a:endParaRPr lang="en-US" dirty="0"/>
          </a:p>
        </p:txBody>
      </p:sp>
    </p:spTree>
    <p:extLst>
      <p:ext uri="{BB962C8B-B14F-4D97-AF65-F5344CB8AC3E}">
        <p14:creationId xmlns:p14="http://schemas.microsoft.com/office/powerpoint/2010/main" val="241504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RTF PAC Was Chartered April 2011</a:t>
            </a:r>
            <a:endParaRPr lang="en-US" dirty="0"/>
          </a:p>
        </p:txBody>
      </p:sp>
      <p:sp>
        <p:nvSpPr>
          <p:cNvPr id="3" name="Content Placeholder 2"/>
          <p:cNvSpPr>
            <a:spLocks noGrp="1"/>
          </p:cNvSpPr>
          <p:nvPr>
            <p:ph idx="1"/>
          </p:nvPr>
        </p:nvSpPr>
        <p:spPr/>
        <p:txBody>
          <a:bodyPr>
            <a:normAutofit fontScale="92500"/>
          </a:bodyPr>
          <a:lstStyle/>
          <a:p>
            <a:pPr marL="0" indent="0">
              <a:buNone/>
            </a:pPr>
            <a:endParaRPr lang="en-US" dirty="0" smtClean="0"/>
          </a:p>
          <a:p>
            <a:r>
              <a:rPr lang="en-US" dirty="0" smtClean="0"/>
              <a:t>Objectives </a:t>
            </a:r>
            <a:r>
              <a:rPr lang="en-US" dirty="0"/>
              <a:t>and Scope of Activity:  The RTF Policy Advisory Committee will provide policy recommendations to the Council on how best to meet the mutual needs of the RTF’s stakeholders, while ensuring that the RTF maintains its role as the pre-eminent independent technical body on energy efficiency in the region (i.e., maintain its independence and credibility) by</a:t>
            </a:r>
            <a:r>
              <a:rPr lang="en-US" dirty="0" smtClean="0"/>
              <a:t>:</a:t>
            </a:r>
            <a:endParaRPr lang="en-US" dirty="0"/>
          </a:p>
        </p:txBody>
      </p:sp>
      <p:sp>
        <p:nvSpPr>
          <p:cNvPr id="4" name="Slide Number Placeholder 3"/>
          <p:cNvSpPr>
            <a:spLocks noGrp="1"/>
          </p:cNvSpPr>
          <p:nvPr>
            <p:ph type="sldNum" sz="quarter" idx="12"/>
          </p:nvPr>
        </p:nvSpPr>
        <p:spPr/>
        <p:txBody>
          <a:bodyPr/>
          <a:lstStyle/>
          <a:p>
            <a:fld id="{C117C98F-1AD2-4BD2-BD22-931BB2937D1A}" type="slidenum">
              <a:rPr lang="en-US" smtClean="0"/>
              <a:pPr/>
              <a:t>4</a:t>
            </a:fld>
            <a:endParaRPr lang="en-US" dirty="0"/>
          </a:p>
        </p:txBody>
      </p:sp>
    </p:spTree>
    <p:extLst>
      <p:ext uri="{BB962C8B-B14F-4D97-AF65-F5344CB8AC3E}">
        <p14:creationId xmlns:p14="http://schemas.microsoft.com/office/powerpoint/2010/main" val="1079419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RTF PAC Charter</a:t>
            </a:r>
            <a:endParaRPr lang="en-US" dirty="0"/>
          </a:p>
        </p:txBody>
      </p:sp>
      <p:sp>
        <p:nvSpPr>
          <p:cNvPr id="3" name="Content Placeholder 2"/>
          <p:cNvSpPr>
            <a:spLocks noGrp="1"/>
          </p:cNvSpPr>
          <p:nvPr>
            <p:ph idx="1"/>
          </p:nvPr>
        </p:nvSpPr>
        <p:spPr/>
        <p:txBody>
          <a:bodyPr>
            <a:normAutofit fontScale="77500" lnSpcReduction="20000"/>
          </a:bodyPr>
          <a:lstStyle/>
          <a:p>
            <a:endParaRPr lang="en-US" dirty="0"/>
          </a:p>
          <a:p>
            <a:r>
              <a:rPr lang="en-US" dirty="0" smtClean="0"/>
              <a:t>Engaging </a:t>
            </a:r>
            <a:r>
              <a:rPr lang="en-US" dirty="0"/>
              <a:t>stakeholders to </a:t>
            </a:r>
            <a:r>
              <a:rPr lang="en-US" b="1" dirty="0"/>
              <a:t>identify regional priorities</a:t>
            </a:r>
            <a:r>
              <a:rPr lang="en-US" dirty="0"/>
              <a:t> to recommend to the Council and foster the appropriate use and acceptance of data and outputs from the RTF;</a:t>
            </a:r>
          </a:p>
          <a:p>
            <a:r>
              <a:rPr lang="en-US" b="1" dirty="0" smtClean="0"/>
              <a:t>Securing </a:t>
            </a:r>
            <a:r>
              <a:rPr lang="en-US" b="1" dirty="0"/>
              <a:t>the resources</a:t>
            </a:r>
            <a:r>
              <a:rPr lang="en-US" dirty="0"/>
              <a:t> necessary to perform the technical work required by the region;</a:t>
            </a:r>
          </a:p>
          <a:p>
            <a:r>
              <a:rPr lang="en-US" b="1" dirty="0" smtClean="0"/>
              <a:t>Reviewing </a:t>
            </a:r>
            <a:r>
              <a:rPr lang="en-US" b="1" dirty="0"/>
              <a:t>the progress of the RTF</a:t>
            </a:r>
            <a:r>
              <a:rPr lang="en-US" dirty="0"/>
              <a:t> toward fulfilling those priorities recommended by stakeholders and the RTF Advisory Committee that have been established by the Council; and</a:t>
            </a:r>
          </a:p>
          <a:p>
            <a:r>
              <a:rPr lang="en-US" b="1" dirty="0" smtClean="0"/>
              <a:t>Providing </a:t>
            </a:r>
            <a:r>
              <a:rPr lang="en-US" b="1" dirty="0"/>
              <a:t>consensus recommendations to the Council</a:t>
            </a:r>
            <a:r>
              <a:rPr lang="en-US" dirty="0"/>
              <a:t> on policy-related matters on how best to meet the mutual needs of the RTF’s stakeholders.</a:t>
            </a:r>
          </a:p>
        </p:txBody>
      </p:sp>
      <p:sp>
        <p:nvSpPr>
          <p:cNvPr id="4" name="Slide Number Placeholder 3"/>
          <p:cNvSpPr>
            <a:spLocks noGrp="1"/>
          </p:cNvSpPr>
          <p:nvPr>
            <p:ph type="sldNum" sz="quarter" idx="12"/>
          </p:nvPr>
        </p:nvSpPr>
        <p:spPr/>
        <p:txBody>
          <a:bodyPr/>
          <a:lstStyle/>
          <a:p>
            <a:fld id="{C117C98F-1AD2-4BD2-BD22-931BB2937D1A}" type="slidenum">
              <a:rPr lang="en-US" smtClean="0"/>
              <a:pPr/>
              <a:t>5</a:t>
            </a:fld>
            <a:endParaRPr lang="en-US" dirty="0"/>
          </a:p>
        </p:txBody>
      </p:sp>
    </p:spTree>
    <p:extLst>
      <p:ext uri="{BB962C8B-B14F-4D97-AF65-F5344CB8AC3E}">
        <p14:creationId xmlns:p14="http://schemas.microsoft.com/office/powerpoint/2010/main" val="4050596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dirty="0"/>
              <a:t>Specifically the tasks of the RTF Policy Advisory Committee include providing comments and advice to the Council in the following areas:</a:t>
            </a:r>
          </a:p>
          <a:p>
            <a:pPr lvl="1"/>
            <a:r>
              <a:rPr lang="en-US" dirty="0" smtClean="0"/>
              <a:t>The </a:t>
            </a:r>
            <a:r>
              <a:rPr lang="en-US" dirty="0"/>
              <a:t>organization and operating procedures of the RTF;</a:t>
            </a:r>
          </a:p>
          <a:p>
            <a:pPr lvl="1"/>
            <a:r>
              <a:rPr lang="en-US" dirty="0" smtClean="0"/>
              <a:t>RTF </a:t>
            </a:r>
            <a:r>
              <a:rPr lang="en-US" dirty="0"/>
              <a:t>work plan priorities and the policy implications of RTF technical recommendations and their implementation;</a:t>
            </a:r>
          </a:p>
          <a:p>
            <a:pPr lvl="1"/>
            <a:r>
              <a:rPr lang="en-US" dirty="0" smtClean="0"/>
              <a:t>The </a:t>
            </a:r>
            <a:r>
              <a:rPr lang="en-US" dirty="0"/>
              <a:t>funding structure for the RTF, and long-term (5-year) funding commitments from the funding utilities and agencies; and</a:t>
            </a:r>
          </a:p>
          <a:p>
            <a:pPr lvl="1"/>
            <a:r>
              <a:rPr lang="en-US" dirty="0" smtClean="0"/>
              <a:t>RTF </a:t>
            </a:r>
            <a:r>
              <a:rPr lang="en-US" dirty="0"/>
              <a:t>progress in accomplishing its objectives and completing its work plan consistent with the work plan priorities.</a:t>
            </a:r>
          </a:p>
        </p:txBody>
      </p:sp>
      <p:sp>
        <p:nvSpPr>
          <p:cNvPr id="4" name="Slide Number Placeholder 3"/>
          <p:cNvSpPr>
            <a:spLocks noGrp="1"/>
          </p:cNvSpPr>
          <p:nvPr>
            <p:ph type="sldNum" sz="quarter" idx="12"/>
          </p:nvPr>
        </p:nvSpPr>
        <p:spPr/>
        <p:txBody>
          <a:bodyPr/>
          <a:lstStyle/>
          <a:p>
            <a:fld id="{C117C98F-1AD2-4BD2-BD22-931BB2937D1A}" type="slidenum">
              <a:rPr lang="en-US" smtClean="0"/>
              <a:pPr/>
              <a:t>6</a:t>
            </a:fld>
            <a:endParaRPr lang="en-US" dirty="0"/>
          </a:p>
        </p:txBody>
      </p:sp>
      <p:sp>
        <p:nvSpPr>
          <p:cNvPr id="5" name="Title 1"/>
          <p:cNvSpPr>
            <a:spLocks noGrp="1"/>
          </p:cNvSpPr>
          <p:nvPr>
            <p:ph type="title"/>
          </p:nvPr>
        </p:nvSpPr>
        <p:spPr/>
        <p:txBody>
          <a:bodyPr/>
          <a:lstStyle/>
          <a:p>
            <a:r>
              <a:rPr lang="en-US" dirty="0" smtClean="0"/>
              <a:t>RTF PAC Charter</a:t>
            </a:r>
            <a:endParaRPr lang="en-US" dirty="0"/>
          </a:p>
        </p:txBody>
      </p:sp>
    </p:spTree>
    <p:extLst>
      <p:ext uri="{BB962C8B-B14F-4D97-AF65-F5344CB8AC3E}">
        <p14:creationId xmlns:p14="http://schemas.microsoft.com/office/powerpoint/2010/main" val="23860698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1116</TotalTime>
  <Words>286</Words>
  <Application>Microsoft Office PowerPoint</Application>
  <PresentationFormat>On-screen Show (4:3)</PresentationFormat>
  <Paragraphs>35</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NEET Recommendation Action 1</vt:lpstr>
      <vt:lpstr>NEET 2009 Recommendation led to</vt:lpstr>
      <vt:lpstr>RTF PAC Was Chartered April 2011</vt:lpstr>
      <vt:lpstr>RTF PAC Charter</vt:lpstr>
      <vt:lpstr>RTF PAC Charter</vt:lpstr>
    </vt:vector>
  </TitlesOfParts>
  <Company>Snohomish County PUD #1</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DKH</dc:creator>
  <cp:lastModifiedBy>West, James</cp:lastModifiedBy>
  <cp:revision>174</cp:revision>
  <cp:lastPrinted>2014-09-17T16:47:25Z</cp:lastPrinted>
  <dcterms:created xsi:type="dcterms:W3CDTF">2011-05-06T16:11:47Z</dcterms:created>
  <dcterms:modified xsi:type="dcterms:W3CDTF">2014-09-17T16:47:31Z</dcterms:modified>
</cp:coreProperties>
</file>