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23"/>
  </p:notesMasterIdLst>
  <p:sldIdLst>
    <p:sldId id="256" r:id="rId2"/>
    <p:sldId id="257" r:id="rId3"/>
    <p:sldId id="275" r:id="rId4"/>
    <p:sldId id="276" r:id="rId5"/>
    <p:sldId id="277" r:id="rId6"/>
    <p:sldId id="278" r:id="rId7"/>
    <p:sldId id="279" r:id="rId8"/>
    <p:sldId id="280" r:id="rId9"/>
    <p:sldId id="272" r:id="rId10"/>
    <p:sldId id="270" r:id="rId11"/>
    <p:sldId id="281" r:id="rId12"/>
    <p:sldId id="273" r:id="rId13"/>
    <p:sldId id="267" r:id="rId14"/>
    <p:sldId id="258" r:id="rId15"/>
    <p:sldId id="259" r:id="rId16"/>
    <p:sldId id="260" r:id="rId17"/>
    <p:sldId id="262" r:id="rId18"/>
    <p:sldId id="263" r:id="rId19"/>
    <p:sldId id="264" r:id="rId20"/>
    <p:sldId id="265" r:id="rId21"/>
    <p:sldId id="26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7681" autoAdjust="0"/>
  </p:normalViewPr>
  <p:slideViewPr>
    <p:cSldViewPr>
      <p:cViewPr varScale="1">
        <p:scale>
          <a:sx n="64" d="100"/>
          <a:sy n="64" d="100"/>
        </p:scale>
        <p:origin x="1248" y="72"/>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93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237494769675518"/>
          <c:y val="4.2328001968503934E-2"/>
          <c:w val="0.75335691734185461"/>
          <c:h val="0.82090132874015753"/>
        </c:manualLayout>
      </c:layout>
      <c:areaChart>
        <c:grouping val="stacked"/>
        <c:varyColors val="0"/>
        <c:ser>
          <c:idx val="0"/>
          <c:order val="0"/>
          <c:tx>
            <c:strRef>
              <c:f>Sheet1!$B$1</c:f>
              <c:strCache>
                <c:ptCount val="1"/>
                <c:pt idx="0">
                  <c:v>Energy Efficiency</c:v>
                </c:pt>
              </c:strCache>
            </c:strRef>
          </c:tx>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Sheet1!$B$2:$B$22</c:f>
              <c:numCache>
                <c:formatCode>_(* #,##0_);_(* \(#,##0\);_(* "-"??_);_(@_)</c:formatCode>
                <c:ptCount val="21"/>
                <c:pt idx="0">
                  <c:v>0</c:v>
                </c:pt>
                <c:pt idx="1">
                  <c:v>174.06437499999979</c:v>
                </c:pt>
                <c:pt idx="2">
                  <c:v>368.1472499999997</c:v>
                </c:pt>
                <c:pt idx="3">
                  <c:v>587.9241375000006</c:v>
                </c:pt>
                <c:pt idx="4">
                  <c:v>834.84722499999612</c:v>
                </c:pt>
                <c:pt idx="5">
                  <c:v>1111.5486875000001</c:v>
                </c:pt>
                <c:pt idx="6">
                  <c:v>1412.7771250000017</c:v>
                </c:pt>
                <c:pt idx="7">
                  <c:v>1729.8446749999994</c:v>
                </c:pt>
                <c:pt idx="8">
                  <c:v>2058.91615000001</c:v>
                </c:pt>
                <c:pt idx="9">
                  <c:v>2399.7213249999995</c:v>
                </c:pt>
                <c:pt idx="10">
                  <c:v>2745.1096374999997</c:v>
                </c:pt>
                <c:pt idx="11">
                  <c:v>3088.5202250000057</c:v>
                </c:pt>
                <c:pt idx="12">
                  <c:v>3427.0514375000116</c:v>
                </c:pt>
                <c:pt idx="13">
                  <c:v>3756.541837499999</c:v>
                </c:pt>
                <c:pt idx="14">
                  <c:v>3969.4398000000015</c:v>
                </c:pt>
                <c:pt idx="15">
                  <c:v>4088.1393500000072</c:v>
                </c:pt>
                <c:pt idx="16">
                  <c:v>4153.7643375000025</c:v>
                </c:pt>
                <c:pt idx="17">
                  <c:v>4208.7535874999994</c:v>
                </c:pt>
                <c:pt idx="18">
                  <c:v>4259.1598875000036</c:v>
                </c:pt>
                <c:pt idx="19">
                  <c:v>4308.2654750000002</c:v>
                </c:pt>
                <c:pt idx="20">
                  <c:v>4356.9572874999994</c:v>
                </c:pt>
              </c:numCache>
            </c:numRef>
          </c:val>
        </c:ser>
        <c:ser>
          <c:idx val="1"/>
          <c:order val="1"/>
          <c:tx>
            <c:strRef>
              <c:f>Sheet1!$C$1</c:f>
              <c:strCache>
                <c:ptCount val="1"/>
                <c:pt idx="0">
                  <c:v>Natural Gas - New</c:v>
                </c:pt>
              </c:strCache>
            </c:strRef>
          </c:tx>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Sheet1!$C$2:$C$22</c:f>
              <c:numCache>
                <c:formatCode>_(* #,##0_);_(* \(#,##0\);_(* "-"??_);_(@_)</c:formatCode>
                <c:ptCount val="21"/>
                <c:pt idx="0">
                  <c:v>0</c:v>
                </c:pt>
                <c:pt idx="1">
                  <c:v>0</c:v>
                </c:pt>
                <c:pt idx="2">
                  <c:v>0</c:v>
                </c:pt>
                <c:pt idx="3">
                  <c:v>0</c:v>
                </c:pt>
                <c:pt idx="4">
                  <c:v>0</c:v>
                </c:pt>
                <c:pt idx="5">
                  <c:v>0</c:v>
                </c:pt>
                <c:pt idx="6">
                  <c:v>0</c:v>
                </c:pt>
                <c:pt idx="7">
                  <c:v>0</c:v>
                </c:pt>
                <c:pt idx="8">
                  <c:v>0</c:v>
                </c:pt>
                <c:pt idx="9">
                  <c:v>0</c:v>
                </c:pt>
                <c:pt idx="10">
                  <c:v>13.77875</c:v>
                </c:pt>
                <c:pt idx="11">
                  <c:v>55.7575</c:v>
                </c:pt>
                <c:pt idx="12">
                  <c:v>58.182500000000012</c:v>
                </c:pt>
                <c:pt idx="13">
                  <c:v>60.567500000000003</c:v>
                </c:pt>
                <c:pt idx="14">
                  <c:v>107.00624999999999</c:v>
                </c:pt>
                <c:pt idx="15">
                  <c:v>237.24499999999998</c:v>
                </c:pt>
                <c:pt idx="16">
                  <c:v>371.32</c:v>
                </c:pt>
                <c:pt idx="17">
                  <c:v>706.97500000000002</c:v>
                </c:pt>
                <c:pt idx="18">
                  <c:v>824.12624999999946</c:v>
                </c:pt>
                <c:pt idx="19">
                  <c:v>1104.0137500000001</c:v>
                </c:pt>
                <c:pt idx="20">
                  <c:v>1109.3612499999956</c:v>
                </c:pt>
              </c:numCache>
            </c:numRef>
          </c:val>
        </c:ser>
        <c:ser>
          <c:idx val="2"/>
          <c:order val="2"/>
          <c:tx>
            <c:strRef>
              <c:f>Sheet1!$D$1</c:f>
              <c:strCache>
                <c:ptCount val="1"/>
                <c:pt idx="0">
                  <c:v>Geothermal</c:v>
                </c:pt>
              </c:strCache>
            </c:strRef>
          </c:tx>
          <c:spPr>
            <a:ln w="25400">
              <a:noFill/>
            </a:ln>
          </c:spPr>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Sheet1!$D$2:$D$22</c:f>
              <c:numCache>
                <c:formatCode>_(* #,##0_);_(* \(#,##0\);_(* "-"??_);_(@_)</c:formatCode>
                <c:ptCount val="21"/>
                <c:pt idx="0">
                  <c:v>0</c:v>
                </c:pt>
                <c:pt idx="1">
                  <c:v>0</c:v>
                </c:pt>
                <c:pt idx="2">
                  <c:v>0</c:v>
                </c:pt>
                <c:pt idx="3">
                  <c:v>0</c:v>
                </c:pt>
                <c:pt idx="4">
                  <c:v>0</c:v>
                </c:pt>
                <c:pt idx="5">
                  <c:v>0</c:v>
                </c:pt>
                <c:pt idx="6">
                  <c:v>0</c:v>
                </c:pt>
                <c:pt idx="7">
                  <c:v>0</c:v>
                </c:pt>
                <c:pt idx="8">
                  <c:v>0</c:v>
                </c:pt>
                <c:pt idx="9">
                  <c:v>0</c:v>
                </c:pt>
                <c:pt idx="10">
                  <c:v>0</c:v>
                </c:pt>
                <c:pt idx="11">
                  <c:v>0</c:v>
                </c:pt>
                <c:pt idx="12">
                  <c:v>0.10875000000000012</c:v>
                </c:pt>
                <c:pt idx="13">
                  <c:v>0.78</c:v>
                </c:pt>
                <c:pt idx="14">
                  <c:v>2.0724999999999967</c:v>
                </c:pt>
                <c:pt idx="15">
                  <c:v>3.94875</c:v>
                </c:pt>
                <c:pt idx="16">
                  <c:v>6.5</c:v>
                </c:pt>
                <c:pt idx="17">
                  <c:v>8.7912499999999998</c:v>
                </c:pt>
                <c:pt idx="18">
                  <c:v>34.285000000000011</c:v>
                </c:pt>
                <c:pt idx="19">
                  <c:v>44.402500000000003</c:v>
                </c:pt>
                <c:pt idx="20">
                  <c:v>72.959999999999994</c:v>
                </c:pt>
              </c:numCache>
            </c:numRef>
          </c:val>
        </c:ser>
        <c:ser>
          <c:idx val="3"/>
          <c:order val="3"/>
          <c:tx>
            <c:strRef>
              <c:f>Sheet1!$E$1</c:f>
              <c:strCache>
                <c:ptCount val="1"/>
                <c:pt idx="0">
                  <c:v>Solar</c:v>
                </c:pt>
              </c:strCache>
            </c:strRef>
          </c:tx>
          <c:spPr>
            <a:ln w="25400">
              <a:noFill/>
            </a:ln>
          </c:spPr>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Sheet1!$E$2:$E$22</c:f>
              <c:numCache>
                <c:formatCode>_(* #,##0_);_(* \(#,##0\);_(* "-"??_);_(@_)</c:formatCode>
                <c:ptCount val="21"/>
                <c:pt idx="0">
                  <c:v>0</c:v>
                </c:pt>
                <c:pt idx="1">
                  <c:v>0</c:v>
                </c:pt>
                <c:pt idx="2">
                  <c:v>0</c:v>
                </c:pt>
                <c:pt idx="3">
                  <c:v>0</c:v>
                </c:pt>
                <c:pt idx="4">
                  <c:v>6.0000000000002322E-2</c:v>
                </c:pt>
                <c:pt idx="5">
                  <c:v>9.0000000000003508E-2</c:v>
                </c:pt>
                <c:pt idx="6">
                  <c:v>9.0000000000003508E-2</c:v>
                </c:pt>
                <c:pt idx="7">
                  <c:v>0.14249999999999899</c:v>
                </c:pt>
                <c:pt idx="8">
                  <c:v>0.24375000000000571</c:v>
                </c:pt>
                <c:pt idx="9">
                  <c:v>0.33374999999999644</c:v>
                </c:pt>
                <c:pt idx="10">
                  <c:v>0.37749999999999972</c:v>
                </c:pt>
                <c:pt idx="11">
                  <c:v>0.42250000000000032</c:v>
                </c:pt>
                <c:pt idx="12">
                  <c:v>0.53000000000000114</c:v>
                </c:pt>
                <c:pt idx="13">
                  <c:v>1.3474999999999926</c:v>
                </c:pt>
                <c:pt idx="14">
                  <c:v>3.3149999999999977</c:v>
                </c:pt>
                <c:pt idx="15">
                  <c:v>6.4962500000000034</c:v>
                </c:pt>
                <c:pt idx="16">
                  <c:v>11.653750000000002</c:v>
                </c:pt>
                <c:pt idx="17">
                  <c:v>17.941249999999904</c:v>
                </c:pt>
                <c:pt idx="18">
                  <c:v>25.33000000000003</c:v>
                </c:pt>
                <c:pt idx="19">
                  <c:v>33.349999999999994</c:v>
                </c:pt>
                <c:pt idx="20">
                  <c:v>41.436250000000001</c:v>
                </c:pt>
              </c:numCache>
            </c:numRef>
          </c:val>
        </c:ser>
        <c:ser>
          <c:idx val="4"/>
          <c:order val="4"/>
          <c:tx>
            <c:strRef>
              <c:f>Sheet1!$F$1</c:f>
              <c:strCache>
                <c:ptCount val="1"/>
                <c:pt idx="0">
                  <c:v>Wind</c:v>
                </c:pt>
              </c:strCache>
            </c:strRef>
          </c:tx>
          <c:spPr>
            <a:ln w="25400">
              <a:noFill/>
            </a:ln>
          </c:spPr>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Sheet1!$F$2:$F$22</c:f>
              <c:numCache>
                <c:formatCode>_(* #,##0_);_(* \(#,##0\);_(* "-"??_);_(@_)</c:formatCode>
                <c:ptCount val="21"/>
                <c:pt idx="0">
                  <c:v>0</c:v>
                </c:pt>
                <c:pt idx="1">
                  <c:v>0</c:v>
                </c:pt>
                <c:pt idx="2">
                  <c:v>0</c:v>
                </c:pt>
                <c:pt idx="3">
                  <c:v>0</c:v>
                </c:pt>
                <c:pt idx="4">
                  <c:v>2.2399999999997777</c:v>
                </c:pt>
                <c:pt idx="5">
                  <c:v>3.119999999999882</c:v>
                </c:pt>
                <c:pt idx="6">
                  <c:v>3.119999999999882</c:v>
                </c:pt>
                <c:pt idx="7">
                  <c:v>3.119999999999882</c:v>
                </c:pt>
                <c:pt idx="8">
                  <c:v>3.119999999999882</c:v>
                </c:pt>
                <c:pt idx="9">
                  <c:v>3.119999999999882</c:v>
                </c:pt>
                <c:pt idx="10">
                  <c:v>3.119999999999882</c:v>
                </c:pt>
                <c:pt idx="11">
                  <c:v>3.119999999999882</c:v>
                </c:pt>
                <c:pt idx="12">
                  <c:v>3.119999999999882</c:v>
                </c:pt>
                <c:pt idx="13">
                  <c:v>3.119999999999882</c:v>
                </c:pt>
                <c:pt idx="14">
                  <c:v>3.119999999999882</c:v>
                </c:pt>
                <c:pt idx="15">
                  <c:v>3.119999999999882</c:v>
                </c:pt>
                <c:pt idx="16">
                  <c:v>3.1437500000001819</c:v>
                </c:pt>
                <c:pt idx="17">
                  <c:v>3.2800000000002001</c:v>
                </c:pt>
                <c:pt idx="18">
                  <c:v>3.3287500000001273</c:v>
                </c:pt>
                <c:pt idx="19">
                  <c:v>3.4487500000000182</c:v>
                </c:pt>
                <c:pt idx="20">
                  <c:v>4.1249999999999796</c:v>
                </c:pt>
              </c:numCache>
            </c:numRef>
          </c:val>
        </c:ser>
        <c:dLbls>
          <c:showLegendKey val="0"/>
          <c:showVal val="0"/>
          <c:showCatName val="0"/>
          <c:showSerName val="0"/>
          <c:showPercent val="0"/>
          <c:showBubbleSize val="0"/>
        </c:dLbls>
        <c:axId val="586882032"/>
        <c:axId val="445494704"/>
      </c:areaChart>
      <c:catAx>
        <c:axId val="586882032"/>
        <c:scaling>
          <c:orientation val="minMax"/>
        </c:scaling>
        <c:delete val="0"/>
        <c:axPos val="b"/>
        <c:numFmt formatCode="General" sourceLinked="1"/>
        <c:majorTickMark val="out"/>
        <c:minorTickMark val="none"/>
        <c:tickLblPos val="nextTo"/>
        <c:txPr>
          <a:bodyPr/>
          <a:lstStyle/>
          <a:p>
            <a:pPr>
              <a:defRPr sz="1200"/>
            </a:pPr>
            <a:endParaRPr lang="en-US"/>
          </a:p>
        </c:txPr>
        <c:crossAx val="445494704"/>
        <c:crosses val="autoZero"/>
        <c:auto val="1"/>
        <c:lblAlgn val="ctr"/>
        <c:lblOffset val="100"/>
        <c:noMultiLvlLbl val="0"/>
      </c:catAx>
      <c:valAx>
        <c:axId val="445494704"/>
        <c:scaling>
          <c:orientation val="minMax"/>
        </c:scaling>
        <c:delete val="0"/>
        <c:axPos val="l"/>
        <c:majorGridlines/>
        <c:title>
          <c:tx>
            <c:rich>
              <a:bodyPr rot="-5400000" vert="horz"/>
              <a:lstStyle/>
              <a:p>
                <a:pPr>
                  <a:defRPr/>
                </a:pPr>
                <a:r>
                  <a:rPr lang="en-US" sz="1400" dirty="0" smtClean="0"/>
                  <a:t>Cumulative Resource Development (aMW)</a:t>
                </a:r>
                <a:endParaRPr lang="en-US" sz="1400" dirty="0"/>
              </a:p>
            </c:rich>
          </c:tx>
          <c:layout/>
          <c:overlay val="0"/>
        </c:title>
        <c:numFmt formatCode="_(* #,##0_);_(* \(#,##0\);_(* &quot;-&quot;??_);_(@_)" sourceLinked="1"/>
        <c:majorTickMark val="out"/>
        <c:minorTickMark val="none"/>
        <c:tickLblPos val="nextTo"/>
        <c:txPr>
          <a:bodyPr/>
          <a:lstStyle/>
          <a:p>
            <a:pPr>
              <a:defRPr sz="1200"/>
            </a:pPr>
            <a:endParaRPr lang="en-US"/>
          </a:p>
        </c:txPr>
        <c:crossAx val="586882032"/>
        <c:crosses val="autoZero"/>
        <c:crossBetween val="midCat"/>
      </c:valAx>
    </c:plotArea>
    <c:legend>
      <c:legendPos val="r"/>
      <c:layout>
        <c:manualLayout>
          <c:xMode val="edge"/>
          <c:yMode val="edge"/>
          <c:x val="0.21992053076698798"/>
          <c:y val="7.7377460629921541E-2"/>
          <c:w val="0.29558860697968542"/>
          <c:h val="0.29836983267716538"/>
        </c:manualLayout>
      </c:layout>
      <c:overlay val="0"/>
      <c:spPr>
        <a:solidFill>
          <a:schemeClr val="bg1"/>
        </a:solidFill>
        <a:ln>
          <a:solidFill>
            <a:schemeClr val="tx1"/>
          </a:solidFill>
        </a:ln>
      </c:spPr>
      <c:txPr>
        <a:bodyPr/>
        <a:lstStyle/>
        <a:p>
          <a:pPr>
            <a:defRPr sz="1100"/>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3679198188461781"/>
          <c:y val="3.8515501968503944E-2"/>
          <c:w val="0.70974705367711743"/>
          <c:h val="0.83070816619620669"/>
        </c:manualLayout>
      </c:layout>
      <c:areaChart>
        <c:grouping val="stacked"/>
        <c:varyColors val="0"/>
        <c:ser>
          <c:idx val="0"/>
          <c:order val="0"/>
          <c:tx>
            <c:strRef>
              <c:f>Sheet1!$B$1</c:f>
              <c:strCache>
                <c:ptCount val="1"/>
                <c:pt idx="0">
                  <c:v>Energy Efficiency</c:v>
                </c:pt>
              </c:strCache>
            </c:strRef>
          </c:tx>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Sheet1!$B$2:$B$22</c:f>
              <c:numCache>
                <c:formatCode>_(* #,##0_);_(* \(#,##0\);_(* "-"??_);_(@_)</c:formatCode>
                <c:ptCount val="21"/>
                <c:pt idx="0">
                  <c:v>0</c:v>
                </c:pt>
                <c:pt idx="1">
                  <c:v>172.76125000000002</c:v>
                </c:pt>
                <c:pt idx="2">
                  <c:v>533.07749999999999</c:v>
                </c:pt>
                <c:pt idx="3">
                  <c:v>951.70749999999998</c:v>
                </c:pt>
                <c:pt idx="4">
                  <c:v>1426.6312499999954</c:v>
                </c:pt>
                <c:pt idx="5">
                  <c:v>1961.6675</c:v>
                </c:pt>
                <c:pt idx="6">
                  <c:v>2556.9987500000002</c:v>
                </c:pt>
                <c:pt idx="7">
                  <c:v>3197.0462499999912</c:v>
                </c:pt>
                <c:pt idx="8">
                  <c:v>3867.0025000000001</c:v>
                </c:pt>
                <c:pt idx="9">
                  <c:v>4564.6887499999993</c:v>
                </c:pt>
                <c:pt idx="10">
                  <c:v>5286.4187499999998</c:v>
                </c:pt>
                <c:pt idx="11">
                  <c:v>6014.4049999999997</c:v>
                </c:pt>
                <c:pt idx="12">
                  <c:v>6740.4362500000007</c:v>
                </c:pt>
                <c:pt idx="13">
                  <c:v>7456.7275</c:v>
                </c:pt>
                <c:pt idx="14">
                  <c:v>8070.5825000000004</c:v>
                </c:pt>
                <c:pt idx="15">
                  <c:v>8445.3362500000003</c:v>
                </c:pt>
                <c:pt idx="16">
                  <c:v>8590.65</c:v>
                </c:pt>
                <c:pt idx="17">
                  <c:v>8724.1237500000188</c:v>
                </c:pt>
                <c:pt idx="18">
                  <c:v>8839.8699999999444</c:v>
                </c:pt>
                <c:pt idx="19">
                  <c:v>8952.6812499999996</c:v>
                </c:pt>
                <c:pt idx="20">
                  <c:v>9064.0987499999992</c:v>
                </c:pt>
              </c:numCache>
            </c:numRef>
          </c:val>
        </c:ser>
        <c:ser>
          <c:idx val="1"/>
          <c:order val="1"/>
          <c:tx>
            <c:strRef>
              <c:f>Sheet1!$C$1</c:f>
              <c:strCache>
                <c:ptCount val="1"/>
                <c:pt idx="0">
                  <c:v>Natural Gas - New</c:v>
                </c:pt>
              </c:strCache>
            </c:strRef>
          </c:tx>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Sheet1!$C$2:$C$22</c:f>
              <c:numCache>
                <c:formatCode>_(* #,##0_);_(* \(#,##0\);_(* "-"??_);_(@_)</c:formatCode>
                <c:ptCount val="21"/>
                <c:pt idx="0">
                  <c:v>0</c:v>
                </c:pt>
                <c:pt idx="1">
                  <c:v>0</c:v>
                </c:pt>
                <c:pt idx="2">
                  <c:v>0</c:v>
                </c:pt>
                <c:pt idx="3">
                  <c:v>0</c:v>
                </c:pt>
                <c:pt idx="4">
                  <c:v>0</c:v>
                </c:pt>
                <c:pt idx="5">
                  <c:v>0</c:v>
                </c:pt>
                <c:pt idx="6">
                  <c:v>0</c:v>
                </c:pt>
                <c:pt idx="7">
                  <c:v>0</c:v>
                </c:pt>
                <c:pt idx="8">
                  <c:v>96.965000000000003</c:v>
                </c:pt>
                <c:pt idx="9">
                  <c:v>96.965000000000003</c:v>
                </c:pt>
                <c:pt idx="10">
                  <c:v>106.69750000000002</c:v>
                </c:pt>
                <c:pt idx="11">
                  <c:v>106.69750000000002</c:v>
                </c:pt>
                <c:pt idx="12">
                  <c:v>473.57374999999911</c:v>
                </c:pt>
                <c:pt idx="13">
                  <c:v>473.57374999999911</c:v>
                </c:pt>
                <c:pt idx="14">
                  <c:v>1443.67875</c:v>
                </c:pt>
                <c:pt idx="15">
                  <c:v>1443.67875</c:v>
                </c:pt>
                <c:pt idx="16">
                  <c:v>2541.0075000000002</c:v>
                </c:pt>
                <c:pt idx="17">
                  <c:v>2541.0075000000002</c:v>
                </c:pt>
                <c:pt idx="18">
                  <c:v>2541.0075000000002</c:v>
                </c:pt>
                <c:pt idx="19">
                  <c:v>2541.0075000000002</c:v>
                </c:pt>
                <c:pt idx="20">
                  <c:v>2541.0075000000002</c:v>
                </c:pt>
              </c:numCache>
            </c:numRef>
          </c:val>
        </c:ser>
        <c:ser>
          <c:idx val="2"/>
          <c:order val="2"/>
          <c:tx>
            <c:strRef>
              <c:f>Sheet1!$D$1</c:f>
              <c:strCache>
                <c:ptCount val="1"/>
                <c:pt idx="0">
                  <c:v>DR</c:v>
                </c:pt>
              </c:strCache>
            </c:strRef>
          </c:tx>
          <c:spPr>
            <a:ln w="25400">
              <a:noFill/>
            </a:ln>
          </c:spPr>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Sheet1!$D$2:$D$22</c:f>
              <c:numCache>
                <c:formatCode>_(* #,##0_);_(* \(#,##0\);_(* "-"??_);_(@_)</c:formatCode>
                <c:ptCount val="21"/>
                <c:pt idx="0">
                  <c:v>0</c:v>
                </c:pt>
                <c:pt idx="1">
                  <c:v>501</c:v>
                </c:pt>
                <c:pt idx="2">
                  <c:v>968.81624999999758</c:v>
                </c:pt>
                <c:pt idx="3">
                  <c:v>1151.4662499999999</c:v>
                </c:pt>
                <c:pt idx="4">
                  <c:v>1182.6937499999954</c:v>
                </c:pt>
                <c:pt idx="5">
                  <c:v>1257.2362499999999</c:v>
                </c:pt>
                <c:pt idx="6">
                  <c:v>1258.7437500000001</c:v>
                </c:pt>
                <c:pt idx="7">
                  <c:v>1258.7437500000001</c:v>
                </c:pt>
                <c:pt idx="8">
                  <c:v>1275.3924999999956</c:v>
                </c:pt>
                <c:pt idx="9">
                  <c:v>1275.3924999999956</c:v>
                </c:pt>
                <c:pt idx="10">
                  <c:v>1288.7574999999999</c:v>
                </c:pt>
                <c:pt idx="11">
                  <c:v>1288.7574999999999</c:v>
                </c:pt>
                <c:pt idx="12">
                  <c:v>1372.135</c:v>
                </c:pt>
                <c:pt idx="13">
                  <c:v>1372.135</c:v>
                </c:pt>
                <c:pt idx="14">
                  <c:v>1418.5074999999999</c:v>
                </c:pt>
                <c:pt idx="15">
                  <c:v>1418.5074999999999</c:v>
                </c:pt>
                <c:pt idx="16">
                  <c:v>1478.55</c:v>
                </c:pt>
                <c:pt idx="17">
                  <c:v>1478.55</c:v>
                </c:pt>
                <c:pt idx="18">
                  <c:v>1691.9425000000001</c:v>
                </c:pt>
                <c:pt idx="19">
                  <c:v>1691.9425000000001</c:v>
                </c:pt>
                <c:pt idx="20">
                  <c:v>2096.7125000000001</c:v>
                </c:pt>
              </c:numCache>
            </c:numRef>
          </c:val>
        </c:ser>
        <c:ser>
          <c:idx val="3"/>
          <c:order val="3"/>
          <c:tx>
            <c:strRef>
              <c:f>Sheet1!$E$1</c:f>
              <c:strCache>
                <c:ptCount val="1"/>
                <c:pt idx="0">
                  <c:v>Renewable</c:v>
                </c:pt>
              </c:strCache>
            </c:strRef>
          </c:tx>
          <c:spPr>
            <a:ln w="25400">
              <a:noFill/>
            </a:ln>
          </c:spPr>
          <c:cat>
            <c:numRef>
              <c:f>Sheet1!$A$2:$A$22</c:f>
              <c:numCache>
                <c:formatCode>General</c:formatCode>
                <c:ptCount val="21"/>
                <c:pt idx="0">
                  <c:v>2015</c:v>
                </c:pt>
                <c:pt idx="1">
                  <c:v>2016</c:v>
                </c:pt>
                <c:pt idx="2">
                  <c:v>2017</c:v>
                </c:pt>
                <c:pt idx="3">
                  <c:v>2018</c:v>
                </c:pt>
                <c:pt idx="4">
                  <c:v>2019</c:v>
                </c:pt>
                <c:pt idx="5">
                  <c:v>2020</c:v>
                </c:pt>
                <c:pt idx="6">
                  <c:v>2021</c:v>
                </c:pt>
                <c:pt idx="7">
                  <c:v>2022</c:v>
                </c:pt>
                <c:pt idx="8">
                  <c:v>2023</c:v>
                </c:pt>
                <c:pt idx="9">
                  <c:v>2024</c:v>
                </c:pt>
                <c:pt idx="10">
                  <c:v>2025</c:v>
                </c:pt>
                <c:pt idx="11">
                  <c:v>2026</c:v>
                </c:pt>
                <c:pt idx="12">
                  <c:v>2027</c:v>
                </c:pt>
                <c:pt idx="13">
                  <c:v>2028</c:v>
                </c:pt>
                <c:pt idx="14">
                  <c:v>2029</c:v>
                </c:pt>
                <c:pt idx="15">
                  <c:v>2030</c:v>
                </c:pt>
                <c:pt idx="16">
                  <c:v>2031</c:v>
                </c:pt>
                <c:pt idx="17">
                  <c:v>2032</c:v>
                </c:pt>
                <c:pt idx="18">
                  <c:v>2033</c:v>
                </c:pt>
                <c:pt idx="19">
                  <c:v>2034</c:v>
                </c:pt>
                <c:pt idx="20">
                  <c:v>2035</c:v>
                </c:pt>
              </c:numCache>
            </c:numRef>
          </c:cat>
          <c:val>
            <c:numRef>
              <c:f>Sheet1!$E$2:$E$22</c:f>
              <c:numCache>
                <c:formatCode>_(* #,##0_);_(* \(#,##0\);_(* "-"??_);_(@_)</c:formatCode>
                <c:ptCount val="21"/>
                <c:pt idx="0">
                  <c:v>0</c:v>
                </c:pt>
                <c:pt idx="1">
                  <c:v>0</c:v>
                </c:pt>
                <c:pt idx="2">
                  <c:v>0.24000000000000021</c:v>
                </c:pt>
                <c:pt idx="3">
                  <c:v>0.29750000000000032</c:v>
                </c:pt>
                <c:pt idx="4">
                  <c:v>0.29750000000000032</c:v>
                </c:pt>
                <c:pt idx="5">
                  <c:v>0.29750000000000032</c:v>
                </c:pt>
                <c:pt idx="6">
                  <c:v>0.29750000000000032</c:v>
                </c:pt>
                <c:pt idx="7">
                  <c:v>0.34250000000000008</c:v>
                </c:pt>
                <c:pt idx="8">
                  <c:v>0.40500000000000008</c:v>
                </c:pt>
                <c:pt idx="9">
                  <c:v>0.45124999999999998</c:v>
                </c:pt>
                <c:pt idx="10">
                  <c:v>0.47000000000000008</c:v>
                </c:pt>
                <c:pt idx="11">
                  <c:v>0.49750000000000089</c:v>
                </c:pt>
                <c:pt idx="12">
                  <c:v>0.75249999999999995</c:v>
                </c:pt>
                <c:pt idx="13">
                  <c:v>2.5775000000000001</c:v>
                </c:pt>
                <c:pt idx="14">
                  <c:v>5.9112500000000034</c:v>
                </c:pt>
                <c:pt idx="15">
                  <c:v>11.02125</c:v>
                </c:pt>
                <c:pt idx="16">
                  <c:v>62.021250000000002</c:v>
                </c:pt>
                <c:pt idx="17">
                  <c:v>69.010000000000005</c:v>
                </c:pt>
                <c:pt idx="18">
                  <c:v>126.65374999999995</c:v>
                </c:pt>
                <c:pt idx="19">
                  <c:v>134.19</c:v>
                </c:pt>
                <c:pt idx="20">
                  <c:v>193.14750000000001</c:v>
                </c:pt>
              </c:numCache>
            </c:numRef>
          </c:val>
        </c:ser>
        <c:dLbls>
          <c:showLegendKey val="0"/>
          <c:showVal val="0"/>
          <c:showCatName val="0"/>
          <c:showSerName val="0"/>
          <c:showPercent val="0"/>
          <c:showBubbleSize val="0"/>
        </c:dLbls>
        <c:axId val="445495488"/>
        <c:axId val="445495880"/>
      </c:areaChart>
      <c:catAx>
        <c:axId val="445495488"/>
        <c:scaling>
          <c:orientation val="minMax"/>
        </c:scaling>
        <c:delete val="0"/>
        <c:axPos val="b"/>
        <c:numFmt formatCode="General" sourceLinked="1"/>
        <c:majorTickMark val="out"/>
        <c:minorTickMark val="none"/>
        <c:tickLblPos val="nextTo"/>
        <c:crossAx val="445495880"/>
        <c:crosses val="autoZero"/>
        <c:auto val="1"/>
        <c:lblAlgn val="ctr"/>
        <c:lblOffset val="100"/>
        <c:noMultiLvlLbl val="0"/>
      </c:catAx>
      <c:valAx>
        <c:axId val="445495880"/>
        <c:scaling>
          <c:orientation val="minMax"/>
        </c:scaling>
        <c:delete val="0"/>
        <c:axPos val="l"/>
        <c:majorGridlines/>
        <c:title>
          <c:tx>
            <c:rich>
              <a:bodyPr rot="-5400000" vert="horz"/>
              <a:lstStyle/>
              <a:p>
                <a:pPr>
                  <a:defRPr sz="1400"/>
                </a:pPr>
                <a:r>
                  <a:rPr lang="en-US" sz="1400" dirty="0" smtClean="0"/>
                  <a:t>Cumulative Resource Development (MW)</a:t>
                </a:r>
                <a:endParaRPr lang="en-US" sz="1400" dirty="0"/>
              </a:p>
            </c:rich>
          </c:tx>
          <c:layout/>
          <c:overlay val="0"/>
        </c:title>
        <c:numFmt formatCode="_(* #,##0_);_(* \(#,##0\);_(* &quot;-&quot;??_);_(@_)" sourceLinked="1"/>
        <c:majorTickMark val="out"/>
        <c:minorTickMark val="none"/>
        <c:tickLblPos val="nextTo"/>
        <c:crossAx val="445495488"/>
        <c:crosses val="autoZero"/>
        <c:crossBetween val="midCat"/>
      </c:valAx>
    </c:plotArea>
    <c:legend>
      <c:legendPos val="r"/>
      <c:layout>
        <c:manualLayout>
          <c:xMode val="edge"/>
          <c:yMode val="edge"/>
          <c:x val="0.3525860737996005"/>
          <c:y val="9.6532404603270741E-2"/>
          <c:w val="0.32548508709138746"/>
          <c:h val="0.25790620512058632"/>
        </c:manualLayout>
      </c:layout>
      <c:overlay val="0"/>
      <c:spPr>
        <a:solidFill>
          <a:prstClr val="white"/>
        </a:solidFill>
        <a:ln>
          <a:solidFill>
            <a:schemeClr val="tx1"/>
          </a:solidFill>
        </a:ln>
      </c:spPr>
    </c:legend>
    <c:plotVisOnly val="1"/>
    <c:dispBlanksAs val="zero"/>
    <c:showDLblsOverMax val="0"/>
  </c:chart>
  <c:txPr>
    <a:bodyPr/>
    <a:lstStyle/>
    <a:p>
      <a:pPr>
        <a:defRPr sz="12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4F4CC1-DD0F-4BF0-BBC1-C4A5AFC30405}"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01B8E164-72EC-4749-B3D3-967CBC61CA52}">
      <dgm:prSet phldrT="[Text]" custT="1"/>
      <dgm:spPr/>
      <dgm:t>
        <a:bodyPr/>
        <a:lstStyle/>
        <a:p>
          <a:r>
            <a:rPr lang="en-US" sz="2000" b="1" dirty="0" smtClean="0"/>
            <a:t>Update</a:t>
          </a:r>
          <a:endParaRPr lang="en-US" sz="2000" b="1" dirty="0"/>
        </a:p>
      </dgm:t>
    </dgm:pt>
    <dgm:pt modelId="{87D0AD42-2FAA-4216-B3C0-E778837C8EDA}" type="parTrans" cxnId="{1D278064-7DC7-417B-A528-62B0C3B050EC}">
      <dgm:prSet/>
      <dgm:spPr/>
      <dgm:t>
        <a:bodyPr/>
        <a:lstStyle/>
        <a:p>
          <a:endParaRPr lang="en-US" sz="1500"/>
        </a:p>
      </dgm:t>
    </dgm:pt>
    <dgm:pt modelId="{7EEB315E-9316-4CD0-9685-5EA7CD75EB30}" type="sibTrans" cxnId="{1D278064-7DC7-417B-A528-62B0C3B050EC}">
      <dgm:prSet/>
      <dgm:spPr/>
      <dgm:t>
        <a:bodyPr/>
        <a:lstStyle/>
        <a:p>
          <a:endParaRPr lang="en-US" sz="1500"/>
        </a:p>
      </dgm:t>
    </dgm:pt>
    <dgm:pt modelId="{4BEA173C-5A37-4AF3-A5AB-B66717BBEC4F}">
      <dgm:prSet phldrT="[Text]" custT="1"/>
      <dgm:spPr/>
      <dgm:t>
        <a:bodyPr/>
        <a:lstStyle/>
        <a:p>
          <a:r>
            <a:rPr lang="en-US" sz="1400" dirty="0" smtClean="0"/>
            <a:t>Implementation of 7P cost-effectiveness methodology</a:t>
          </a:r>
          <a:endParaRPr lang="en-US" sz="1400" dirty="0"/>
        </a:p>
      </dgm:t>
    </dgm:pt>
    <dgm:pt modelId="{31FB5F5A-E405-40D4-A0B1-00864C952F6A}" type="parTrans" cxnId="{ED70FDAD-0136-4A19-AD19-A9C7C813C3FA}">
      <dgm:prSet/>
      <dgm:spPr/>
      <dgm:t>
        <a:bodyPr/>
        <a:lstStyle/>
        <a:p>
          <a:endParaRPr lang="en-US" sz="1500"/>
        </a:p>
      </dgm:t>
    </dgm:pt>
    <dgm:pt modelId="{E11425A1-A2DD-4378-BF8A-FD1673C30648}" type="sibTrans" cxnId="{ED70FDAD-0136-4A19-AD19-A9C7C813C3FA}">
      <dgm:prSet/>
      <dgm:spPr/>
      <dgm:t>
        <a:bodyPr/>
        <a:lstStyle/>
        <a:p>
          <a:endParaRPr lang="en-US" sz="1500"/>
        </a:p>
      </dgm:t>
    </dgm:pt>
    <dgm:pt modelId="{793E14EC-1F8E-4F4A-A2DD-FA8582DB8FBD}">
      <dgm:prSet phldrT="[Text]" custT="1"/>
      <dgm:spPr/>
      <dgm:t>
        <a:bodyPr/>
        <a:lstStyle/>
        <a:p>
          <a:r>
            <a:rPr lang="en-US" sz="2000" b="1" dirty="0" smtClean="0"/>
            <a:t>Small Change</a:t>
          </a:r>
          <a:endParaRPr lang="en-US" sz="2000" b="1" dirty="0"/>
        </a:p>
      </dgm:t>
    </dgm:pt>
    <dgm:pt modelId="{216871AB-2734-4A74-A996-767265A32E51}" type="parTrans" cxnId="{D8D6D0AC-0F58-4ECD-8C85-123B499AF6E8}">
      <dgm:prSet/>
      <dgm:spPr/>
      <dgm:t>
        <a:bodyPr/>
        <a:lstStyle/>
        <a:p>
          <a:endParaRPr lang="en-US" sz="1500"/>
        </a:p>
      </dgm:t>
    </dgm:pt>
    <dgm:pt modelId="{96FDC7F0-295C-46BA-9F38-B2F966E39440}" type="sibTrans" cxnId="{D8D6D0AC-0F58-4ECD-8C85-123B499AF6E8}">
      <dgm:prSet/>
      <dgm:spPr/>
      <dgm:t>
        <a:bodyPr/>
        <a:lstStyle/>
        <a:p>
          <a:endParaRPr lang="en-US" sz="1500"/>
        </a:p>
      </dgm:t>
    </dgm:pt>
    <dgm:pt modelId="{DA165318-0779-4FE1-89DD-948A8184FF01}">
      <dgm:prSet phldrT="[Text]" custT="1"/>
      <dgm:spPr/>
      <dgm:t>
        <a:bodyPr/>
        <a:lstStyle/>
        <a:p>
          <a:r>
            <a:rPr lang="en-US" sz="1400" dirty="0" smtClean="0"/>
            <a:t>Capturing in the RCP the contribution of conservation to system peak capacity needs</a:t>
          </a:r>
          <a:endParaRPr lang="en-US" sz="1400" dirty="0"/>
        </a:p>
      </dgm:t>
    </dgm:pt>
    <dgm:pt modelId="{0D2B4FA6-3FD0-455C-8EB3-E824BCAC712E}" type="parTrans" cxnId="{49C7CCFE-69E3-4CA2-ACAA-8756FC62E832}">
      <dgm:prSet/>
      <dgm:spPr/>
      <dgm:t>
        <a:bodyPr/>
        <a:lstStyle/>
        <a:p>
          <a:endParaRPr lang="en-US" sz="1500"/>
        </a:p>
      </dgm:t>
    </dgm:pt>
    <dgm:pt modelId="{E41DFFAF-02E3-4B1D-A221-0008557F4032}" type="sibTrans" cxnId="{49C7CCFE-69E3-4CA2-ACAA-8756FC62E832}">
      <dgm:prSet/>
      <dgm:spPr/>
      <dgm:t>
        <a:bodyPr/>
        <a:lstStyle/>
        <a:p>
          <a:endParaRPr lang="en-US" sz="1500"/>
        </a:p>
      </dgm:t>
    </dgm:pt>
    <dgm:pt modelId="{9C8B81CE-10FA-412D-97AC-298DE25A90D7}">
      <dgm:prSet phldrT="[Text]" custT="1"/>
      <dgm:spPr/>
      <dgm:t>
        <a:bodyPr/>
        <a:lstStyle/>
        <a:p>
          <a:r>
            <a:rPr lang="en-US" sz="1400" dirty="0" smtClean="0"/>
            <a:t>Maintaining and updating evaluation guidelines and standards to inform programs going forward</a:t>
          </a:r>
          <a:endParaRPr lang="en-US" sz="1400" dirty="0"/>
        </a:p>
      </dgm:t>
    </dgm:pt>
    <dgm:pt modelId="{B5BB5446-9C40-4A87-A6E9-B02029A8AACB}" type="parTrans" cxnId="{FEB029C4-0329-40B8-8E64-6BFB389E7B97}">
      <dgm:prSet/>
      <dgm:spPr/>
      <dgm:t>
        <a:bodyPr/>
        <a:lstStyle/>
        <a:p>
          <a:endParaRPr lang="en-US" sz="1500"/>
        </a:p>
      </dgm:t>
    </dgm:pt>
    <dgm:pt modelId="{68B7A8D1-866E-4431-A849-101BABD3D5C8}" type="sibTrans" cxnId="{FEB029C4-0329-40B8-8E64-6BFB389E7B97}">
      <dgm:prSet/>
      <dgm:spPr/>
      <dgm:t>
        <a:bodyPr/>
        <a:lstStyle/>
        <a:p>
          <a:endParaRPr lang="en-US" sz="1500"/>
        </a:p>
      </dgm:t>
    </dgm:pt>
    <dgm:pt modelId="{570F4BF6-3801-4657-B348-5EEBED298AE4}">
      <dgm:prSet phldrT="[Text]" custT="1"/>
      <dgm:spPr/>
      <dgm:t>
        <a:bodyPr/>
        <a:lstStyle/>
        <a:p>
          <a:r>
            <a:rPr lang="en-US" sz="2000" b="1" dirty="0" smtClean="0"/>
            <a:t>Big Change</a:t>
          </a:r>
          <a:endParaRPr lang="en-US" sz="2000" b="1" dirty="0"/>
        </a:p>
      </dgm:t>
    </dgm:pt>
    <dgm:pt modelId="{7617A7CB-82E2-4CB3-B814-65BFB67A408E}" type="parTrans" cxnId="{27C4D602-188B-4896-AFCB-83A2ED6D4E35}">
      <dgm:prSet/>
      <dgm:spPr/>
      <dgm:t>
        <a:bodyPr/>
        <a:lstStyle/>
        <a:p>
          <a:endParaRPr lang="en-US" sz="1500"/>
        </a:p>
      </dgm:t>
    </dgm:pt>
    <dgm:pt modelId="{99A80515-3024-4A31-BAEF-31A9535CCF8E}" type="sibTrans" cxnId="{27C4D602-188B-4896-AFCB-83A2ED6D4E35}">
      <dgm:prSet/>
      <dgm:spPr/>
      <dgm:t>
        <a:bodyPr/>
        <a:lstStyle/>
        <a:p>
          <a:endParaRPr lang="en-US" sz="1500"/>
        </a:p>
      </dgm:t>
    </dgm:pt>
    <dgm:pt modelId="{501ACBF0-F4E8-4E15-B39A-53869EC38183}">
      <dgm:prSet phldrT="[Text]" custT="1"/>
      <dgm:spPr/>
      <dgm:t>
        <a:bodyPr/>
        <a:lstStyle/>
        <a:p>
          <a:r>
            <a:rPr lang="en-US" sz="1400" dirty="0" smtClean="0"/>
            <a:t>Addressing non-energy impacts, through the development of guidelines to identify, quantify (where appropriate), and inform research</a:t>
          </a:r>
          <a:endParaRPr lang="en-US" sz="1400" dirty="0"/>
        </a:p>
      </dgm:t>
    </dgm:pt>
    <dgm:pt modelId="{8C48F004-5ACC-4637-86DD-1AB04D16AB51}" type="parTrans" cxnId="{7F7C2941-F48A-4B99-AAF7-510B64A2BD69}">
      <dgm:prSet/>
      <dgm:spPr/>
      <dgm:t>
        <a:bodyPr/>
        <a:lstStyle/>
        <a:p>
          <a:endParaRPr lang="en-US" sz="1500"/>
        </a:p>
      </dgm:t>
    </dgm:pt>
    <dgm:pt modelId="{09AD58CC-3FA1-413F-8CD7-7EC53F2A7BCE}" type="sibTrans" cxnId="{7F7C2941-F48A-4B99-AAF7-510B64A2BD69}">
      <dgm:prSet/>
      <dgm:spPr/>
      <dgm:t>
        <a:bodyPr/>
        <a:lstStyle/>
        <a:p>
          <a:endParaRPr lang="en-US" sz="1500"/>
        </a:p>
      </dgm:t>
    </dgm:pt>
    <dgm:pt modelId="{89F367A2-9F12-4641-83AC-3494E9BC1701}">
      <dgm:prSet phldrT="[Text]" custT="1"/>
      <dgm:spPr/>
      <dgm:t>
        <a:bodyPr/>
        <a:lstStyle/>
        <a:p>
          <a:r>
            <a:rPr lang="en-US" sz="1400" dirty="0" smtClean="0"/>
            <a:t>Participate in Council forum to identify research needs/gaps in the region</a:t>
          </a:r>
          <a:endParaRPr lang="en-US" sz="1400" dirty="0"/>
        </a:p>
      </dgm:t>
    </dgm:pt>
    <dgm:pt modelId="{30E208F9-3BC5-4A28-8647-3032F839F677}" type="parTrans" cxnId="{7355ABDE-5019-43A0-96AC-54FBC58CF4B2}">
      <dgm:prSet/>
      <dgm:spPr/>
      <dgm:t>
        <a:bodyPr/>
        <a:lstStyle/>
        <a:p>
          <a:endParaRPr lang="en-US" sz="1500"/>
        </a:p>
      </dgm:t>
    </dgm:pt>
    <dgm:pt modelId="{62E21E3C-2F4D-48D3-A279-DB8FBB1618AF}" type="sibTrans" cxnId="{7355ABDE-5019-43A0-96AC-54FBC58CF4B2}">
      <dgm:prSet/>
      <dgm:spPr/>
      <dgm:t>
        <a:bodyPr/>
        <a:lstStyle/>
        <a:p>
          <a:endParaRPr lang="en-US" sz="1500"/>
        </a:p>
      </dgm:t>
    </dgm:pt>
    <dgm:pt modelId="{1A98AA18-1881-488B-A38E-9CE0A1FFF19C}">
      <dgm:prSet phldrT="[Text]" custT="1"/>
      <dgm:spPr/>
      <dgm:t>
        <a:bodyPr/>
        <a:lstStyle/>
        <a:p>
          <a:r>
            <a:rPr lang="en-US" sz="1400" dirty="0" smtClean="0"/>
            <a:t>Monitor Council’s water/ wastewater study on energy savings potential</a:t>
          </a:r>
          <a:endParaRPr lang="en-US" sz="1400" dirty="0"/>
        </a:p>
      </dgm:t>
    </dgm:pt>
    <dgm:pt modelId="{BE94403F-156F-48FF-9AA7-78A7AF9FC557}" type="parTrans" cxnId="{248F53E1-B879-441E-889D-CB520BE4898F}">
      <dgm:prSet/>
      <dgm:spPr/>
      <dgm:t>
        <a:bodyPr/>
        <a:lstStyle/>
        <a:p>
          <a:endParaRPr lang="en-US" sz="1500"/>
        </a:p>
      </dgm:t>
    </dgm:pt>
    <dgm:pt modelId="{9C89D650-0022-4447-B353-2C89025BD56A}" type="sibTrans" cxnId="{248F53E1-B879-441E-889D-CB520BE4898F}">
      <dgm:prSet/>
      <dgm:spPr/>
      <dgm:t>
        <a:bodyPr/>
        <a:lstStyle/>
        <a:p>
          <a:endParaRPr lang="en-US" sz="1500"/>
        </a:p>
      </dgm:t>
    </dgm:pt>
    <dgm:pt modelId="{93DD3A06-8FF6-46A1-AD6E-362BCD1CAF7A}">
      <dgm:prSet phldrT="[Text]" custT="1"/>
      <dgm:spPr/>
      <dgm:t>
        <a:bodyPr/>
        <a:lstStyle/>
        <a:p>
          <a:r>
            <a:rPr lang="en-US" sz="1400" dirty="0" smtClean="0"/>
            <a:t>Capturing in the RCP reporting utility baseline assumptions</a:t>
          </a:r>
          <a:endParaRPr lang="en-US" sz="1400" dirty="0"/>
        </a:p>
      </dgm:t>
    </dgm:pt>
    <dgm:pt modelId="{303BE0C2-B0B3-4BB0-BEE9-C27AF5D4EEB4}" type="parTrans" cxnId="{07B69758-C033-484F-AD22-D219A8BA2521}">
      <dgm:prSet/>
      <dgm:spPr/>
      <dgm:t>
        <a:bodyPr/>
        <a:lstStyle/>
        <a:p>
          <a:endParaRPr lang="en-US" sz="1500"/>
        </a:p>
      </dgm:t>
    </dgm:pt>
    <dgm:pt modelId="{57660E3B-23F2-45A9-93CF-91BE27B62EF3}" type="sibTrans" cxnId="{07B69758-C033-484F-AD22-D219A8BA2521}">
      <dgm:prSet/>
      <dgm:spPr/>
      <dgm:t>
        <a:bodyPr/>
        <a:lstStyle/>
        <a:p>
          <a:endParaRPr lang="en-US" sz="1500"/>
        </a:p>
      </dgm:t>
    </dgm:pt>
    <dgm:pt modelId="{054DE345-E68C-49F1-8DAA-FD67E94554FC}">
      <dgm:prSet phldrT="[Text]" custT="1"/>
      <dgm:spPr/>
      <dgm:t>
        <a:bodyPr/>
        <a:lstStyle/>
        <a:p>
          <a:r>
            <a:rPr lang="en-US" sz="1400" smtClean="0"/>
            <a:t>Adding reliability requirements for capacity estimates in Guidelines</a:t>
          </a:r>
          <a:endParaRPr lang="en-US" sz="1400" dirty="0"/>
        </a:p>
      </dgm:t>
    </dgm:pt>
    <dgm:pt modelId="{98FC40E2-A917-4F33-AE45-E4D4C32C62FA}" type="parTrans" cxnId="{C2653532-39B3-456B-AAB8-207367EEF4AE}">
      <dgm:prSet/>
      <dgm:spPr/>
      <dgm:t>
        <a:bodyPr/>
        <a:lstStyle/>
        <a:p>
          <a:endParaRPr lang="en-US" sz="1500"/>
        </a:p>
      </dgm:t>
    </dgm:pt>
    <dgm:pt modelId="{073A6DE3-5AFA-4893-B101-A50DF5BEECE3}" type="sibTrans" cxnId="{C2653532-39B3-456B-AAB8-207367EEF4AE}">
      <dgm:prSet/>
      <dgm:spPr/>
      <dgm:t>
        <a:bodyPr/>
        <a:lstStyle/>
        <a:p>
          <a:endParaRPr lang="en-US" sz="1500"/>
        </a:p>
      </dgm:t>
    </dgm:pt>
    <dgm:pt modelId="{6CA37A04-68D3-4CE1-833D-64ED69E27F0D}">
      <dgm:prSet phldrT="[Text]" custT="1"/>
      <dgm:spPr/>
      <dgm:t>
        <a:bodyPr/>
        <a:lstStyle/>
        <a:p>
          <a:r>
            <a:rPr lang="en-US" sz="2000" b="1" dirty="0" smtClean="0"/>
            <a:t>Monitor</a:t>
          </a:r>
          <a:endParaRPr lang="en-US" sz="2000" b="1" dirty="0"/>
        </a:p>
      </dgm:t>
    </dgm:pt>
    <dgm:pt modelId="{9092C322-7E8A-4055-A71B-5CA9272E0D08}" type="parTrans" cxnId="{02533035-56A1-4828-AD6C-A5517BAC5CF5}">
      <dgm:prSet/>
      <dgm:spPr/>
      <dgm:t>
        <a:bodyPr/>
        <a:lstStyle/>
        <a:p>
          <a:endParaRPr lang="en-US"/>
        </a:p>
      </dgm:t>
    </dgm:pt>
    <dgm:pt modelId="{AEC00640-447F-49A8-8D19-939FC04073D9}" type="sibTrans" cxnId="{02533035-56A1-4828-AD6C-A5517BAC5CF5}">
      <dgm:prSet/>
      <dgm:spPr/>
      <dgm:t>
        <a:bodyPr/>
        <a:lstStyle/>
        <a:p>
          <a:endParaRPr lang="en-US"/>
        </a:p>
      </dgm:t>
    </dgm:pt>
    <dgm:pt modelId="{DCB66756-BA89-48E0-B561-4EA08A2CC7FD}" type="pres">
      <dgm:prSet presAssocID="{154F4CC1-DD0F-4BF0-BBC1-C4A5AFC30405}" presName="Name0" presStyleCnt="0">
        <dgm:presLayoutVars>
          <dgm:dir/>
          <dgm:animLvl val="lvl"/>
          <dgm:resizeHandles val="exact"/>
        </dgm:presLayoutVars>
      </dgm:prSet>
      <dgm:spPr/>
      <dgm:t>
        <a:bodyPr/>
        <a:lstStyle/>
        <a:p>
          <a:endParaRPr lang="en-US"/>
        </a:p>
      </dgm:t>
    </dgm:pt>
    <dgm:pt modelId="{F4C572B9-D80C-4C9D-BE4F-E9C8C5B5D80B}" type="pres">
      <dgm:prSet presAssocID="{6CA37A04-68D3-4CE1-833D-64ED69E27F0D}" presName="composite" presStyleCnt="0"/>
      <dgm:spPr/>
    </dgm:pt>
    <dgm:pt modelId="{42E94A0C-DFDD-4C5C-A543-C5BD27014827}" type="pres">
      <dgm:prSet presAssocID="{6CA37A04-68D3-4CE1-833D-64ED69E27F0D}" presName="parTx" presStyleLbl="alignNode1" presStyleIdx="0" presStyleCnt="4">
        <dgm:presLayoutVars>
          <dgm:chMax val="0"/>
          <dgm:chPref val="0"/>
          <dgm:bulletEnabled val="1"/>
        </dgm:presLayoutVars>
      </dgm:prSet>
      <dgm:spPr/>
      <dgm:t>
        <a:bodyPr/>
        <a:lstStyle/>
        <a:p>
          <a:endParaRPr lang="en-US"/>
        </a:p>
      </dgm:t>
    </dgm:pt>
    <dgm:pt modelId="{8C41C259-B017-4614-884A-FE27C0416A1B}" type="pres">
      <dgm:prSet presAssocID="{6CA37A04-68D3-4CE1-833D-64ED69E27F0D}" presName="desTx" presStyleLbl="alignAccFollowNode1" presStyleIdx="0" presStyleCnt="4">
        <dgm:presLayoutVars>
          <dgm:bulletEnabled val="1"/>
        </dgm:presLayoutVars>
      </dgm:prSet>
      <dgm:spPr/>
      <dgm:t>
        <a:bodyPr/>
        <a:lstStyle/>
        <a:p>
          <a:endParaRPr lang="en-US"/>
        </a:p>
      </dgm:t>
    </dgm:pt>
    <dgm:pt modelId="{9939E985-B569-4B5A-9CB5-6A6E5FD0B59C}" type="pres">
      <dgm:prSet presAssocID="{AEC00640-447F-49A8-8D19-939FC04073D9}" presName="space" presStyleCnt="0"/>
      <dgm:spPr/>
    </dgm:pt>
    <dgm:pt modelId="{41F4DC15-CE83-44C6-99F6-AA7D881F0717}" type="pres">
      <dgm:prSet presAssocID="{01B8E164-72EC-4749-B3D3-967CBC61CA52}" presName="composite" presStyleCnt="0"/>
      <dgm:spPr/>
    </dgm:pt>
    <dgm:pt modelId="{BFCF6026-A464-4F07-8560-4000FDBE1702}" type="pres">
      <dgm:prSet presAssocID="{01B8E164-72EC-4749-B3D3-967CBC61CA52}" presName="parTx" presStyleLbl="alignNode1" presStyleIdx="1" presStyleCnt="4">
        <dgm:presLayoutVars>
          <dgm:chMax val="0"/>
          <dgm:chPref val="0"/>
          <dgm:bulletEnabled val="1"/>
        </dgm:presLayoutVars>
      </dgm:prSet>
      <dgm:spPr/>
      <dgm:t>
        <a:bodyPr/>
        <a:lstStyle/>
        <a:p>
          <a:endParaRPr lang="en-US"/>
        </a:p>
      </dgm:t>
    </dgm:pt>
    <dgm:pt modelId="{0FF0FDDD-24D0-4AA4-8C99-EA19A5F6EEAA}" type="pres">
      <dgm:prSet presAssocID="{01B8E164-72EC-4749-B3D3-967CBC61CA52}" presName="desTx" presStyleLbl="alignAccFollowNode1" presStyleIdx="1" presStyleCnt="4">
        <dgm:presLayoutVars>
          <dgm:bulletEnabled val="1"/>
        </dgm:presLayoutVars>
      </dgm:prSet>
      <dgm:spPr/>
      <dgm:t>
        <a:bodyPr/>
        <a:lstStyle/>
        <a:p>
          <a:endParaRPr lang="en-US"/>
        </a:p>
      </dgm:t>
    </dgm:pt>
    <dgm:pt modelId="{4DA659E0-1BBD-4B8D-B4AD-F58C7B913CA6}" type="pres">
      <dgm:prSet presAssocID="{7EEB315E-9316-4CD0-9685-5EA7CD75EB30}" presName="space" presStyleCnt="0"/>
      <dgm:spPr/>
    </dgm:pt>
    <dgm:pt modelId="{844BCEAF-3C97-472C-8856-C180457131C4}" type="pres">
      <dgm:prSet presAssocID="{793E14EC-1F8E-4F4A-A2DD-FA8582DB8FBD}" presName="composite" presStyleCnt="0"/>
      <dgm:spPr/>
    </dgm:pt>
    <dgm:pt modelId="{8ED1B0EC-7410-4228-B455-C179660B81EE}" type="pres">
      <dgm:prSet presAssocID="{793E14EC-1F8E-4F4A-A2DD-FA8582DB8FBD}" presName="parTx" presStyleLbl="alignNode1" presStyleIdx="2" presStyleCnt="4">
        <dgm:presLayoutVars>
          <dgm:chMax val="0"/>
          <dgm:chPref val="0"/>
          <dgm:bulletEnabled val="1"/>
        </dgm:presLayoutVars>
      </dgm:prSet>
      <dgm:spPr/>
      <dgm:t>
        <a:bodyPr/>
        <a:lstStyle/>
        <a:p>
          <a:endParaRPr lang="en-US"/>
        </a:p>
      </dgm:t>
    </dgm:pt>
    <dgm:pt modelId="{F5F0A13D-44A2-4858-8B75-1A05F9CF012E}" type="pres">
      <dgm:prSet presAssocID="{793E14EC-1F8E-4F4A-A2DD-FA8582DB8FBD}" presName="desTx" presStyleLbl="alignAccFollowNode1" presStyleIdx="2" presStyleCnt="4">
        <dgm:presLayoutVars>
          <dgm:bulletEnabled val="1"/>
        </dgm:presLayoutVars>
      </dgm:prSet>
      <dgm:spPr/>
      <dgm:t>
        <a:bodyPr/>
        <a:lstStyle/>
        <a:p>
          <a:endParaRPr lang="en-US"/>
        </a:p>
      </dgm:t>
    </dgm:pt>
    <dgm:pt modelId="{54722F13-9381-460F-BF50-53464AC43691}" type="pres">
      <dgm:prSet presAssocID="{96FDC7F0-295C-46BA-9F38-B2F966E39440}" presName="space" presStyleCnt="0"/>
      <dgm:spPr/>
    </dgm:pt>
    <dgm:pt modelId="{328C13F5-C7D4-4C26-971F-4E1831079156}" type="pres">
      <dgm:prSet presAssocID="{570F4BF6-3801-4657-B348-5EEBED298AE4}" presName="composite" presStyleCnt="0"/>
      <dgm:spPr/>
    </dgm:pt>
    <dgm:pt modelId="{F0C15EAD-EA50-4B0E-8DA4-5035F508E391}" type="pres">
      <dgm:prSet presAssocID="{570F4BF6-3801-4657-B348-5EEBED298AE4}" presName="parTx" presStyleLbl="alignNode1" presStyleIdx="3" presStyleCnt="4">
        <dgm:presLayoutVars>
          <dgm:chMax val="0"/>
          <dgm:chPref val="0"/>
          <dgm:bulletEnabled val="1"/>
        </dgm:presLayoutVars>
      </dgm:prSet>
      <dgm:spPr/>
      <dgm:t>
        <a:bodyPr/>
        <a:lstStyle/>
        <a:p>
          <a:endParaRPr lang="en-US"/>
        </a:p>
      </dgm:t>
    </dgm:pt>
    <dgm:pt modelId="{116E6180-C02D-40DD-AEB5-BBB38679B101}" type="pres">
      <dgm:prSet presAssocID="{570F4BF6-3801-4657-B348-5EEBED298AE4}" presName="desTx" presStyleLbl="alignAccFollowNode1" presStyleIdx="3" presStyleCnt="4">
        <dgm:presLayoutVars>
          <dgm:bulletEnabled val="1"/>
        </dgm:presLayoutVars>
      </dgm:prSet>
      <dgm:spPr/>
      <dgm:t>
        <a:bodyPr/>
        <a:lstStyle/>
        <a:p>
          <a:endParaRPr lang="en-US"/>
        </a:p>
      </dgm:t>
    </dgm:pt>
  </dgm:ptLst>
  <dgm:cxnLst>
    <dgm:cxn modelId="{C2653532-39B3-456B-AAB8-207367EEF4AE}" srcId="{570F4BF6-3801-4657-B348-5EEBED298AE4}" destId="{054DE345-E68C-49F1-8DAA-FD67E94554FC}" srcOrd="1" destOrd="0" parTransId="{98FC40E2-A917-4F33-AE45-E4D4C32C62FA}" sibTransId="{073A6DE3-5AFA-4893-B101-A50DF5BEECE3}"/>
    <dgm:cxn modelId="{510014AD-C83D-46FB-A594-678C98A6E56C}" type="presOf" srcId="{9C8B81CE-10FA-412D-97AC-298DE25A90D7}" destId="{F5F0A13D-44A2-4858-8B75-1A05F9CF012E}" srcOrd="0" destOrd="2" presId="urn:microsoft.com/office/officeart/2005/8/layout/hList1"/>
    <dgm:cxn modelId="{D8D6D0AC-0F58-4ECD-8C85-123B499AF6E8}" srcId="{154F4CC1-DD0F-4BF0-BBC1-C4A5AFC30405}" destId="{793E14EC-1F8E-4F4A-A2DD-FA8582DB8FBD}" srcOrd="2" destOrd="0" parTransId="{216871AB-2734-4A74-A996-767265A32E51}" sibTransId="{96FDC7F0-295C-46BA-9F38-B2F966E39440}"/>
    <dgm:cxn modelId="{27C4D602-188B-4896-AFCB-83A2ED6D4E35}" srcId="{154F4CC1-DD0F-4BF0-BBC1-C4A5AFC30405}" destId="{570F4BF6-3801-4657-B348-5EEBED298AE4}" srcOrd="3" destOrd="0" parTransId="{7617A7CB-82E2-4CB3-B814-65BFB67A408E}" sibTransId="{99A80515-3024-4A31-BAEF-31A9535CCF8E}"/>
    <dgm:cxn modelId="{DD32EA68-5BA7-4B15-9D27-13EF847BC3AF}" type="presOf" srcId="{054DE345-E68C-49F1-8DAA-FD67E94554FC}" destId="{116E6180-C02D-40DD-AEB5-BBB38679B101}" srcOrd="0" destOrd="1" presId="urn:microsoft.com/office/officeart/2005/8/layout/hList1"/>
    <dgm:cxn modelId="{55DC6386-D4E0-451E-9A20-EFF151A04693}" type="presOf" srcId="{DA165318-0779-4FE1-89DD-948A8184FF01}" destId="{F5F0A13D-44A2-4858-8B75-1A05F9CF012E}" srcOrd="0" destOrd="0" presId="urn:microsoft.com/office/officeart/2005/8/layout/hList1"/>
    <dgm:cxn modelId="{911FEB09-193F-4C00-9CD6-2ECA4C05AAA7}" type="presOf" srcId="{93DD3A06-8FF6-46A1-AD6E-362BCD1CAF7A}" destId="{F5F0A13D-44A2-4858-8B75-1A05F9CF012E}" srcOrd="0" destOrd="1" presId="urn:microsoft.com/office/officeart/2005/8/layout/hList1"/>
    <dgm:cxn modelId="{A6D26306-C391-4E4A-A98C-A94E3CAE9870}" type="presOf" srcId="{570F4BF6-3801-4657-B348-5EEBED298AE4}" destId="{F0C15EAD-EA50-4B0E-8DA4-5035F508E391}" srcOrd="0" destOrd="0" presId="urn:microsoft.com/office/officeart/2005/8/layout/hList1"/>
    <dgm:cxn modelId="{5F88BCD7-4A6A-46B5-9B19-82C025AEAF1B}" type="presOf" srcId="{01B8E164-72EC-4749-B3D3-967CBC61CA52}" destId="{BFCF6026-A464-4F07-8560-4000FDBE1702}" srcOrd="0" destOrd="0" presId="urn:microsoft.com/office/officeart/2005/8/layout/hList1"/>
    <dgm:cxn modelId="{68A5C7C4-02C0-4D8A-98E8-BA2A8DE70BC5}" type="presOf" srcId="{793E14EC-1F8E-4F4A-A2DD-FA8582DB8FBD}" destId="{8ED1B0EC-7410-4228-B455-C179660B81EE}" srcOrd="0" destOrd="0" presId="urn:microsoft.com/office/officeart/2005/8/layout/hList1"/>
    <dgm:cxn modelId="{49C7CCFE-69E3-4CA2-ACAA-8756FC62E832}" srcId="{793E14EC-1F8E-4F4A-A2DD-FA8582DB8FBD}" destId="{DA165318-0779-4FE1-89DD-948A8184FF01}" srcOrd="0" destOrd="0" parTransId="{0D2B4FA6-3FD0-455C-8EB3-E824BCAC712E}" sibTransId="{E41DFFAF-02E3-4B1D-A221-0008557F4032}"/>
    <dgm:cxn modelId="{02533035-56A1-4828-AD6C-A5517BAC5CF5}" srcId="{154F4CC1-DD0F-4BF0-BBC1-C4A5AFC30405}" destId="{6CA37A04-68D3-4CE1-833D-64ED69E27F0D}" srcOrd="0" destOrd="0" parTransId="{9092C322-7E8A-4055-A71B-5CA9272E0D08}" sibTransId="{AEC00640-447F-49A8-8D19-939FC04073D9}"/>
    <dgm:cxn modelId="{29A17CA3-141C-48B9-A875-BAADC5F0FE09}" type="presOf" srcId="{6CA37A04-68D3-4CE1-833D-64ED69E27F0D}" destId="{42E94A0C-DFDD-4C5C-A543-C5BD27014827}" srcOrd="0" destOrd="0" presId="urn:microsoft.com/office/officeart/2005/8/layout/hList1"/>
    <dgm:cxn modelId="{020CF1FF-A47E-4F14-B3FA-1E794E54E054}" type="presOf" srcId="{4BEA173C-5A37-4AF3-A5AB-B66717BBEC4F}" destId="{0FF0FDDD-24D0-4AA4-8C99-EA19A5F6EEAA}" srcOrd="0" destOrd="0" presId="urn:microsoft.com/office/officeart/2005/8/layout/hList1"/>
    <dgm:cxn modelId="{97A5CF4F-4361-4156-9522-6414E9568926}" type="presOf" srcId="{501ACBF0-F4E8-4E15-B39A-53869EC38183}" destId="{116E6180-C02D-40DD-AEB5-BBB38679B101}" srcOrd="0" destOrd="0" presId="urn:microsoft.com/office/officeart/2005/8/layout/hList1"/>
    <dgm:cxn modelId="{7F7C2941-F48A-4B99-AAF7-510B64A2BD69}" srcId="{570F4BF6-3801-4657-B348-5EEBED298AE4}" destId="{501ACBF0-F4E8-4E15-B39A-53869EC38183}" srcOrd="0" destOrd="0" parTransId="{8C48F004-5ACC-4637-86DD-1AB04D16AB51}" sibTransId="{09AD58CC-3FA1-413F-8CD7-7EC53F2A7BCE}"/>
    <dgm:cxn modelId="{74C9930C-0E61-4D57-BCAC-6431FD138F4B}" type="presOf" srcId="{1A98AA18-1881-488B-A38E-9CE0A1FFF19C}" destId="{8C41C259-B017-4614-884A-FE27C0416A1B}" srcOrd="0" destOrd="1" presId="urn:microsoft.com/office/officeart/2005/8/layout/hList1"/>
    <dgm:cxn modelId="{0EDEEE44-BA91-45BA-9F14-958C4168EC02}" type="presOf" srcId="{154F4CC1-DD0F-4BF0-BBC1-C4A5AFC30405}" destId="{DCB66756-BA89-48E0-B561-4EA08A2CC7FD}" srcOrd="0" destOrd="0" presId="urn:microsoft.com/office/officeart/2005/8/layout/hList1"/>
    <dgm:cxn modelId="{99659293-657E-48C3-BA20-BE502FC251F4}" type="presOf" srcId="{89F367A2-9F12-4641-83AC-3494E9BC1701}" destId="{8C41C259-B017-4614-884A-FE27C0416A1B}" srcOrd="0" destOrd="0" presId="urn:microsoft.com/office/officeart/2005/8/layout/hList1"/>
    <dgm:cxn modelId="{ED70FDAD-0136-4A19-AD19-A9C7C813C3FA}" srcId="{01B8E164-72EC-4749-B3D3-967CBC61CA52}" destId="{4BEA173C-5A37-4AF3-A5AB-B66717BBEC4F}" srcOrd="0" destOrd="0" parTransId="{31FB5F5A-E405-40D4-A0B1-00864C952F6A}" sibTransId="{E11425A1-A2DD-4378-BF8A-FD1673C30648}"/>
    <dgm:cxn modelId="{1D278064-7DC7-417B-A528-62B0C3B050EC}" srcId="{154F4CC1-DD0F-4BF0-BBC1-C4A5AFC30405}" destId="{01B8E164-72EC-4749-B3D3-967CBC61CA52}" srcOrd="1" destOrd="0" parTransId="{87D0AD42-2FAA-4216-B3C0-E778837C8EDA}" sibTransId="{7EEB315E-9316-4CD0-9685-5EA7CD75EB30}"/>
    <dgm:cxn modelId="{07B69758-C033-484F-AD22-D219A8BA2521}" srcId="{793E14EC-1F8E-4F4A-A2DD-FA8582DB8FBD}" destId="{93DD3A06-8FF6-46A1-AD6E-362BCD1CAF7A}" srcOrd="1" destOrd="0" parTransId="{303BE0C2-B0B3-4BB0-BEE9-C27AF5D4EEB4}" sibTransId="{57660E3B-23F2-45A9-93CF-91BE27B62EF3}"/>
    <dgm:cxn modelId="{7355ABDE-5019-43A0-96AC-54FBC58CF4B2}" srcId="{6CA37A04-68D3-4CE1-833D-64ED69E27F0D}" destId="{89F367A2-9F12-4641-83AC-3494E9BC1701}" srcOrd="0" destOrd="0" parTransId="{30E208F9-3BC5-4A28-8647-3032F839F677}" sibTransId="{62E21E3C-2F4D-48D3-A279-DB8FBB1618AF}"/>
    <dgm:cxn modelId="{FEB029C4-0329-40B8-8E64-6BFB389E7B97}" srcId="{793E14EC-1F8E-4F4A-A2DD-FA8582DB8FBD}" destId="{9C8B81CE-10FA-412D-97AC-298DE25A90D7}" srcOrd="2" destOrd="0" parTransId="{B5BB5446-9C40-4A87-A6E9-B02029A8AACB}" sibTransId="{68B7A8D1-866E-4431-A849-101BABD3D5C8}"/>
    <dgm:cxn modelId="{248F53E1-B879-441E-889D-CB520BE4898F}" srcId="{6CA37A04-68D3-4CE1-833D-64ED69E27F0D}" destId="{1A98AA18-1881-488B-A38E-9CE0A1FFF19C}" srcOrd="1" destOrd="0" parTransId="{BE94403F-156F-48FF-9AA7-78A7AF9FC557}" sibTransId="{9C89D650-0022-4447-B353-2C89025BD56A}"/>
    <dgm:cxn modelId="{674D3177-B9DB-4903-A019-315A7B0178B5}" type="presParOf" srcId="{DCB66756-BA89-48E0-B561-4EA08A2CC7FD}" destId="{F4C572B9-D80C-4C9D-BE4F-E9C8C5B5D80B}" srcOrd="0" destOrd="0" presId="urn:microsoft.com/office/officeart/2005/8/layout/hList1"/>
    <dgm:cxn modelId="{7D33C6A5-3EA3-414D-86E0-35D73AD74A1C}" type="presParOf" srcId="{F4C572B9-D80C-4C9D-BE4F-E9C8C5B5D80B}" destId="{42E94A0C-DFDD-4C5C-A543-C5BD27014827}" srcOrd="0" destOrd="0" presId="urn:microsoft.com/office/officeart/2005/8/layout/hList1"/>
    <dgm:cxn modelId="{0D2BCF37-38A9-4710-A185-F7E2B9A53341}" type="presParOf" srcId="{F4C572B9-D80C-4C9D-BE4F-E9C8C5B5D80B}" destId="{8C41C259-B017-4614-884A-FE27C0416A1B}" srcOrd="1" destOrd="0" presId="urn:microsoft.com/office/officeart/2005/8/layout/hList1"/>
    <dgm:cxn modelId="{CE13FE35-C0F7-499B-BEF7-762B0B6CB54E}" type="presParOf" srcId="{DCB66756-BA89-48E0-B561-4EA08A2CC7FD}" destId="{9939E985-B569-4B5A-9CB5-6A6E5FD0B59C}" srcOrd="1" destOrd="0" presId="urn:microsoft.com/office/officeart/2005/8/layout/hList1"/>
    <dgm:cxn modelId="{316DEFAB-9961-462E-9088-4C4338E9C732}" type="presParOf" srcId="{DCB66756-BA89-48E0-B561-4EA08A2CC7FD}" destId="{41F4DC15-CE83-44C6-99F6-AA7D881F0717}" srcOrd="2" destOrd="0" presId="urn:microsoft.com/office/officeart/2005/8/layout/hList1"/>
    <dgm:cxn modelId="{0E533A43-269E-469C-BE2B-63AE52E36ACD}" type="presParOf" srcId="{41F4DC15-CE83-44C6-99F6-AA7D881F0717}" destId="{BFCF6026-A464-4F07-8560-4000FDBE1702}" srcOrd="0" destOrd="0" presId="urn:microsoft.com/office/officeart/2005/8/layout/hList1"/>
    <dgm:cxn modelId="{3F468EFA-6EDD-4670-AE91-34D0FDBEA204}" type="presParOf" srcId="{41F4DC15-CE83-44C6-99F6-AA7D881F0717}" destId="{0FF0FDDD-24D0-4AA4-8C99-EA19A5F6EEAA}" srcOrd="1" destOrd="0" presId="urn:microsoft.com/office/officeart/2005/8/layout/hList1"/>
    <dgm:cxn modelId="{23332AE4-97B1-4C11-94D7-5BD22CC8CDE9}" type="presParOf" srcId="{DCB66756-BA89-48E0-B561-4EA08A2CC7FD}" destId="{4DA659E0-1BBD-4B8D-B4AD-F58C7B913CA6}" srcOrd="3" destOrd="0" presId="urn:microsoft.com/office/officeart/2005/8/layout/hList1"/>
    <dgm:cxn modelId="{14D851AA-19D6-42B0-A7D3-4FA92B890DEF}" type="presParOf" srcId="{DCB66756-BA89-48E0-B561-4EA08A2CC7FD}" destId="{844BCEAF-3C97-472C-8856-C180457131C4}" srcOrd="4" destOrd="0" presId="urn:microsoft.com/office/officeart/2005/8/layout/hList1"/>
    <dgm:cxn modelId="{F6FB7FEF-83D9-4B02-A997-A21F80719A77}" type="presParOf" srcId="{844BCEAF-3C97-472C-8856-C180457131C4}" destId="{8ED1B0EC-7410-4228-B455-C179660B81EE}" srcOrd="0" destOrd="0" presId="urn:microsoft.com/office/officeart/2005/8/layout/hList1"/>
    <dgm:cxn modelId="{6855D85F-47A0-4D63-8673-35516AB27D54}" type="presParOf" srcId="{844BCEAF-3C97-472C-8856-C180457131C4}" destId="{F5F0A13D-44A2-4858-8B75-1A05F9CF012E}" srcOrd="1" destOrd="0" presId="urn:microsoft.com/office/officeart/2005/8/layout/hList1"/>
    <dgm:cxn modelId="{5FA3515E-CD67-416A-B8B2-EBE27B2C8573}" type="presParOf" srcId="{DCB66756-BA89-48E0-B561-4EA08A2CC7FD}" destId="{54722F13-9381-460F-BF50-53464AC43691}" srcOrd="5" destOrd="0" presId="urn:microsoft.com/office/officeart/2005/8/layout/hList1"/>
    <dgm:cxn modelId="{F7F6C8CA-5937-456A-A32E-523748B56881}" type="presParOf" srcId="{DCB66756-BA89-48E0-B561-4EA08A2CC7FD}" destId="{328C13F5-C7D4-4C26-971F-4E1831079156}" srcOrd="6" destOrd="0" presId="urn:microsoft.com/office/officeart/2005/8/layout/hList1"/>
    <dgm:cxn modelId="{70BB4E7F-19D6-4435-82B1-123929BAC2FA}" type="presParOf" srcId="{328C13F5-C7D4-4C26-971F-4E1831079156}" destId="{F0C15EAD-EA50-4B0E-8DA4-5035F508E391}" srcOrd="0" destOrd="0" presId="urn:microsoft.com/office/officeart/2005/8/layout/hList1"/>
    <dgm:cxn modelId="{94F68DAA-A257-4F2D-905D-E94A361CD2D4}" type="presParOf" srcId="{328C13F5-C7D4-4C26-971F-4E1831079156}" destId="{116E6180-C02D-40DD-AEB5-BBB38679B10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E94A0C-DFDD-4C5C-A543-C5BD27014827}">
      <dsp:nvSpPr>
        <dsp:cNvPr id="0" name=""/>
        <dsp:cNvSpPr/>
      </dsp:nvSpPr>
      <dsp:spPr>
        <a:xfrm>
          <a:off x="3094" y="359187"/>
          <a:ext cx="1860500" cy="7442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t>Monitor</a:t>
          </a:r>
          <a:endParaRPr lang="en-US" sz="2000" b="1" kern="1200" dirty="0"/>
        </a:p>
      </dsp:txBody>
      <dsp:txXfrm>
        <a:off x="3094" y="359187"/>
        <a:ext cx="1860500" cy="744200"/>
      </dsp:txXfrm>
    </dsp:sp>
    <dsp:sp modelId="{8C41C259-B017-4614-884A-FE27C0416A1B}">
      <dsp:nvSpPr>
        <dsp:cNvPr id="0" name=""/>
        <dsp:cNvSpPr/>
      </dsp:nvSpPr>
      <dsp:spPr>
        <a:xfrm>
          <a:off x="3094" y="1103387"/>
          <a:ext cx="1860500" cy="3033224"/>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Participate in Council forum to identify research needs/gaps in the region</a:t>
          </a:r>
          <a:endParaRPr lang="en-US" sz="1400" kern="1200" dirty="0"/>
        </a:p>
        <a:p>
          <a:pPr marL="114300" lvl="1" indent="-114300" algn="l" defTabSz="622300">
            <a:lnSpc>
              <a:spcPct val="90000"/>
            </a:lnSpc>
            <a:spcBef>
              <a:spcPct val="0"/>
            </a:spcBef>
            <a:spcAft>
              <a:spcPct val="15000"/>
            </a:spcAft>
            <a:buChar char="••"/>
          </a:pPr>
          <a:r>
            <a:rPr lang="en-US" sz="1400" kern="1200" dirty="0" smtClean="0"/>
            <a:t>Monitor Council’s water/ wastewater study on energy savings potential</a:t>
          </a:r>
          <a:endParaRPr lang="en-US" sz="1400" kern="1200" dirty="0"/>
        </a:p>
      </dsp:txBody>
      <dsp:txXfrm>
        <a:off x="3094" y="1103387"/>
        <a:ext cx="1860500" cy="3033224"/>
      </dsp:txXfrm>
    </dsp:sp>
    <dsp:sp modelId="{BFCF6026-A464-4F07-8560-4000FDBE1702}">
      <dsp:nvSpPr>
        <dsp:cNvPr id="0" name=""/>
        <dsp:cNvSpPr/>
      </dsp:nvSpPr>
      <dsp:spPr>
        <a:xfrm>
          <a:off x="2124064" y="359187"/>
          <a:ext cx="1860500" cy="744200"/>
        </a:xfrm>
        <a:prstGeom prst="rect">
          <a:avLst/>
        </a:prstGeom>
        <a:solidFill>
          <a:schemeClr val="accent3">
            <a:hueOff val="3750088"/>
            <a:satOff val="-5627"/>
            <a:lumOff val="-915"/>
            <a:alphaOff val="0"/>
          </a:schemeClr>
        </a:solidFill>
        <a:ln w="25400" cap="flat" cmpd="sng" algn="ctr">
          <a:solidFill>
            <a:schemeClr val="accent3">
              <a:hueOff val="3750088"/>
              <a:satOff val="-562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t>Update</a:t>
          </a:r>
          <a:endParaRPr lang="en-US" sz="2000" b="1" kern="1200" dirty="0"/>
        </a:p>
      </dsp:txBody>
      <dsp:txXfrm>
        <a:off x="2124064" y="359187"/>
        <a:ext cx="1860500" cy="744200"/>
      </dsp:txXfrm>
    </dsp:sp>
    <dsp:sp modelId="{0FF0FDDD-24D0-4AA4-8C99-EA19A5F6EEAA}">
      <dsp:nvSpPr>
        <dsp:cNvPr id="0" name=""/>
        <dsp:cNvSpPr/>
      </dsp:nvSpPr>
      <dsp:spPr>
        <a:xfrm>
          <a:off x="2124064" y="1103387"/>
          <a:ext cx="1860500" cy="3033224"/>
        </a:xfrm>
        <a:prstGeom prst="rect">
          <a:avLst/>
        </a:prstGeom>
        <a:solidFill>
          <a:schemeClr val="accent3">
            <a:tint val="40000"/>
            <a:alpha val="90000"/>
            <a:hueOff val="3572285"/>
            <a:satOff val="-4598"/>
            <a:lumOff val="-358"/>
            <a:alphaOff val="0"/>
          </a:schemeClr>
        </a:solidFill>
        <a:ln w="25400" cap="flat" cmpd="sng" algn="ctr">
          <a:solidFill>
            <a:schemeClr val="accent3">
              <a:tint val="40000"/>
              <a:alpha val="90000"/>
              <a:hueOff val="3572285"/>
              <a:satOff val="-4598"/>
              <a:lumOff val="-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Implementation of 7P cost-effectiveness methodology</a:t>
          </a:r>
          <a:endParaRPr lang="en-US" sz="1400" kern="1200" dirty="0"/>
        </a:p>
      </dsp:txBody>
      <dsp:txXfrm>
        <a:off x="2124064" y="1103387"/>
        <a:ext cx="1860500" cy="3033224"/>
      </dsp:txXfrm>
    </dsp:sp>
    <dsp:sp modelId="{8ED1B0EC-7410-4228-B455-C179660B81EE}">
      <dsp:nvSpPr>
        <dsp:cNvPr id="0" name=""/>
        <dsp:cNvSpPr/>
      </dsp:nvSpPr>
      <dsp:spPr>
        <a:xfrm>
          <a:off x="4245035" y="359187"/>
          <a:ext cx="1860500" cy="744200"/>
        </a:xfrm>
        <a:prstGeom prst="rect">
          <a:avLst/>
        </a:prstGeom>
        <a:solidFill>
          <a:schemeClr val="accent3">
            <a:hueOff val="7500176"/>
            <a:satOff val="-11253"/>
            <a:lumOff val="-1830"/>
            <a:alphaOff val="0"/>
          </a:schemeClr>
        </a:solidFill>
        <a:ln w="25400" cap="flat" cmpd="sng" algn="ctr">
          <a:solidFill>
            <a:schemeClr val="accent3">
              <a:hueOff val="7500176"/>
              <a:satOff val="-11253"/>
              <a:lumOff val="-183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t>Small Change</a:t>
          </a:r>
          <a:endParaRPr lang="en-US" sz="2000" b="1" kern="1200" dirty="0"/>
        </a:p>
      </dsp:txBody>
      <dsp:txXfrm>
        <a:off x="4245035" y="359187"/>
        <a:ext cx="1860500" cy="744200"/>
      </dsp:txXfrm>
    </dsp:sp>
    <dsp:sp modelId="{F5F0A13D-44A2-4858-8B75-1A05F9CF012E}">
      <dsp:nvSpPr>
        <dsp:cNvPr id="0" name=""/>
        <dsp:cNvSpPr/>
      </dsp:nvSpPr>
      <dsp:spPr>
        <a:xfrm>
          <a:off x="4245035" y="1103387"/>
          <a:ext cx="1860500" cy="3033224"/>
        </a:xfrm>
        <a:prstGeom prst="rect">
          <a:avLst/>
        </a:prstGeom>
        <a:solidFill>
          <a:schemeClr val="accent3">
            <a:tint val="40000"/>
            <a:alpha val="90000"/>
            <a:hueOff val="7144569"/>
            <a:satOff val="-9195"/>
            <a:lumOff val="-717"/>
            <a:alphaOff val="0"/>
          </a:schemeClr>
        </a:solidFill>
        <a:ln w="25400" cap="flat" cmpd="sng" algn="ctr">
          <a:solidFill>
            <a:schemeClr val="accent3">
              <a:tint val="40000"/>
              <a:alpha val="90000"/>
              <a:hueOff val="7144569"/>
              <a:satOff val="-9195"/>
              <a:lumOff val="-7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Capturing in the RCP the contribution of conservation to system peak capacity needs</a:t>
          </a:r>
          <a:endParaRPr lang="en-US" sz="1400" kern="1200" dirty="0"/>
        </a:p>
        <a:p>
          <a:pPr marL="114300" lvl="1" indent="-114300" algn="l" defTabSz="622300">
            <a:lnSpc>
              <a:spcPct val="90000"/>
            </a:lnSpc>
            <a:spcBef>
              <a:spcPct val="0"/>
            </a:spcBef>
            <a:spcAft>
              <a:spcPct val="15000"/>
            </a:spcAft>
            <a:buChar char="••"/>
          </a:pPr>
          <a:r>
            <a:rPr lang="en-US" sz="1400" kern="1200" dirty="0" smtClean="0"/>
            <a:t>Capturing in the RCP reporting utility baseline assumptions</a:t>
          </a:r>
          <a:endParaRPr lang="en-US" sz="1400" kern="1200" dirty="0"/>
        </a:p>
        <a:p>
          <a:pPr marL="114300" lvl="1" indent="-114300" algn="l" defTabSz="622300">
            <a:lnSpc>
              <a:spcPct val="90000"/>
            </a:lnSpc>
            <a:spcBef>
              <a:spcPct val="0"/>
            </a:spcBef>
            <a:spcAft>
              <a:spcPct val="15000"/>
            </a:spcAft>
            <a:buChar char="••"/>
          </a:pPr>
          <a:r>
            <a:rPr lang="en-US" sz="1400" kern="1200" dirty="0" smtClean="0"/>
            <a:t>Maintaining and updating evaluation guidelines and standards to inform programs going forward</a:t>
          </a:r>
          <a:endParaRPr lang="en-US" sz="1400" kern="1200" dirty="0"/>
        </a:p>
      </dsp:txBody>
      <dsp:txXfrm>
        <a:off x="4245035" y="1103387"/>
        <a:ext cx="1860500" cy="3033224"/>
      </dsp:txXfrm>
    </dsp:sp>
    <dsp:sp modelId="{F0C15EAD-EA50-4B0E-8DA4-5035F508E391}">
      <dsp:nvSpPr>
        <dsp:cNvPr id="0" name=""/>
        <dsp:cNvSpPr/>
      </dsp:nvSpPr>
      <dsp:spPr>
        <a:xfrm>
          <a:off x="6366005" y="359187"/>
          <a:ext cx="1860500" cy="744200"/>
        </a:xfrm>
        <a:prstGeom prst="rect">
          <a:avLst/>
        </a:prstGeom>
        <a:solidFill>
          <a:schemeClr val="accent3">
            <a:hueOff val="11250264"/>
            <a:satOff val="-16880"/>
            <a:lumOff val="-2745"/>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1" kern="1200" dirty="0" smtClean="0"/>
            <a:t>Big Change</a:t>
          </a:r>
          <a:endParaRPr lang="en-US" sz="2000" b="1" kern="1200" dirty="0"/>
        </a:p>
      </dsp:txBody>
      <dsp:txXfrm>
        <a:off x="6366005" y="359187"/>
        <a:ext cx="1860500" cy="744200"/>
      </dsp:txXfrm>
    </dsp:sp>
    <dsp:sp modelId="{116E6180-C02D-40DD-AEB5-BBB38679B101}">
      <dsp:nvSpPr>
        <dsp:cNvPr id="0" name=""/>
        <dsp:cNvSpPr/>
      </dsp:nvSpPr>
      <dsp:spPr>
        <a:xfrm>
          <a:off x="6366005" y="1103387"/>
          <a:ext cx="1860500" cy="3033224"/>
        </a:xfrm>
        <a:prstGeom prst="rect">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kern="1200" dirty="0" smtClean="0"/>
            <a:t>Addressing non-energy impacts, through the development of guidelines to identify, quantify (where appropriate), and inform research</a:t>
          </a:r>
          <a:endParaRPr lang="en-US" sz="1400" kern="1200" dirty="0"/>
        </a:p>
        <a:p>
          <a:pPr marL="114300" lvl="1" indent="-114300" algn="l" defTabSz="622300">
            <a:lnSpc>
              <a:spcPct val="90000"/>
            </a:lnSpc>
            <a:spcBef>
              <a:spcPct val="0"/>
            </a:spcBef>
            <a:spcAft>
              <a:spcPct val="15000"/>
            </a:spcAft>
            <a:buChar char="••"/>
          </a:pPr>
          <a:r>
            <a:rPr lang="en-US" sz="1400" kern="1200" smtClean="0"/>
            <a:t>Adding reliability requirements for capacity estimates in Guidelines</a:t>
          </a:r>
          <a:endParaRPr lang="en-US" sz="1400" kern="1200" dirty="0"/>
        </a:p>
      </dsp:txBody>
      <dsp:txXfrm>
        <a:off x="6366005" y="1103387"/>
        <a:ext cx="1860500" cy="303322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60D632-2C03-4B61-96D1-E84600B3301D}" type="datetimeFigureOut">
              <a:rPr lang="en-US" smtClean="0"/>
              <a:pPr/>
              <a:t>2/16/2016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C82A0-0474-403B-A77E-2A31EE68200C}" type="slidenum">
              <a:rPr lang="en-US" smtClean="0"/>
              <a:pPr/>
              <a:t>‹#›</a:t>
            </a:fld>
            <a:endParaRPr lang="en-US"/>
          </a:p>
        </p:txBody>
      </p:sp>
    </p:spTree>
    <p:extLst>
      <p:ext uri="{BB962C8B-B14F-4D97-AF65-F5344CB8AC3E}">
        <p14:creationId xmlns:p14="http://schemas.microsoft.com/office/powerpoint/2010/main" val="1813410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DR average about 700 MW – but ranges zero to 3400 MW</a:t>
            </a:r>
          </a:p>
          <a:p>
            <a:r>
              <a:rPr lang="en-US" dirty="0" smtClean="0"/>
              <a:t>EE </a:t>
            </a:r>
            <a:r>
              <a:rPr lang="en-US" dirty="0" err="1" smtClean="0"/>
              <a:t>buildout</a:t>
            </a:r>
            <a:r>
              <a:rPr lang="en-US" baseline="0" dirty="0" smtClean="0"/>
              <a:t> on a very narrow range</a:t>
            </a:r>
          </a:p>
          <a:p>
            <a:endParaRPr lang="en-US" dirty="0"/>
          </a:p>
        </p:txBody>
      </p:sp>
      <p:sp>
        <p:nvSpPr>
          <p:cNvPr id="4" name="Slide Number Placeholder 3"/>
          <p:cNvSpPr>
            <a:spLocks noGrp="1"/>
          </p:cNvSpPr>
          <p:nvPr>
            <p:ph type="sldNum" sz="quarter" idx="10"/>
          </p:nvPr>
        </p:nvSpPr>
        <p:spPr/>
        <p:txBody>
          <a:bodyPr/>
          <a:lstStyle/>
          <a:p>
            <a:fld id="{C2CE6B0A-3256-46AC-B314-9D2A77D2D251}" type="slidenum">
              <a:rPr lang="en-US" smtClean="0"/>
              <a:pPr/>
              <a:t>4</a:t>
            </a:fld>
            <a:endParaRPr lang="en-US" dirty="0"/>
          </a:p>
        </p:txBody>
      </p:sp>
    </p:spTree>
    <p:extLst>
      <p:ext uri="{BB962C8B-B14F-4D97-AF65-F5344CB8AC3E}">
        <p14:creationId xmlns:p14="http://schemas.microsoft.com/office/powerpoint/2010/main" val="22181372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82534E-511B-430B-971F-15B550A6B38A}" type="datetime1">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52400" y="0"/>
            <a:ext cx="2133600" cy="365125"/>
          </a:xfrm>
        </p:spPr>
        <p:txBody>
          <a:bodyPr/>
          <a:lstStyle>
            <a:lvl1pPr algn="l">
              <a:defRPr/>
            </a:lvl1pPr>
          </a:lstStyle>
          <a:p>
            <a:fld id="{B96DA725-3A7D-40DE-B546-32CA9FE7E7EC}" type="slidenum">
              <a:rPr lang="en-US" smtClean="0"/>
              <a:pPr/>
              <a:t>‹#›</a:t>
            </a:fld>
            <a:endParaRPr lang="en-US"/>
          </a:p>
        </p:txBody>
      </p:sp>
      <p:pic>
        <p:nvPicPr>
          <p:cNvPr id="7" name="Picture 6" descr="rtfLogo.png"/>
          <p:cNvPicPr>
            <a:picLocks noChangeAspect="1"/>
          </p:cNvPicPr>
          <p:nvPr userDrawn="1"/>
        </p:nvPicPr>
        <p:blipFill>
          <a:blip r:embed="rId2" cstate="print"/>
          <a:stretch>
            <a:fillRect/>
          </a:stretch>
        </p:blipFill>
        <p:spPr>
          <a:xfrm>
            <a:off x="2802184" y="457200"/>
            <a:ext cx="3522416" cy="14478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94D425-371E-4562-B941-EA0383908587}" type="datetime1">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B4328E-E78A-4C43-8DE2-5CCC23EA4C06}" type="datetime1">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F162F1-046B-4E3F-9235-D782FF8726F1}" type="datetime1">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52400" y="92075"/>
            <a:ext cx="2133600" cy="365125"/>
          </a:xfrm>
        </p:spPr>
        <p:txBody>
          <a:bodyPr/>
          <a:lstStyle/>
          <a:p>
            <a:fld id="{B96DA725-3A7D-40DE-B546-32CA9FE7E7EC}" type="slidenum">
              <a:rPr lang="en-US" smtClean="0"/>
              <a:pPr/>
              <a:t>‹#›</a:t>
            </a:fld>
            <a:endParaRPr lang="en-US"/>
          </a:p>
        </p:txBody>
      </p:sp>
      <p:pic>
        <p:nvPicPr>
          <p:cNvPr id="7" name="Picture 6" descr="rtfLogo.png"/>
          <p:cNvPicPr>
            <a:picLocks noChangeAspect="1"/>
          </p:cNvPicPr>
          <p:nvPr userDrawn="1"/>
        </p:nvPicPr>
        <p:blipFill>
          <a:blip r:embed="rId2" cstate="print"/>
          <a:stretch>
            <a:fillRect/>
          </a:stretch>
        </p:blipFill>
        <p:spPr>
          <a:xfrm>
            <a:off x="8001000" y="6324600"/>
            <a:ext cx="982712" cy="40391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779A46-466D-4DF8-AEAA-81AEA700C68C}" type="datetime1">
              <a:rPr lang="en-US" smtClean="0"/>
              <a:pPr/>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E13E71-260C-4655-ACCC-80D403424104}" type="datetime1">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08193D-9789-494C-B353-B1457B417196}" type="datetime1">
              <a:rPr lang="en-US" smtClean="0"/>
              <a:pPr/>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65D804-EFD8-4338-A506-2F442E852732}" type="datetime1">
              <a:rPr lang="en-US" smtClean="0"/>
              <a:pPr/>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110BD7-E3D8-4631-B1EA-58E19A95E962}" type="datetime1">
              <a:rPr lang="en-US" smtClean="0"/>
              <a:pPr/>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F5171F-8818-44F9-ACA3-23B7CE5932FA}" type="datetime1">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977D1F-7FCA-47E4-BC61-A588B6C74E46}" type="datetime1">
              <a:rPr lang="en-US" smtClean="0"/>
              <a:pPr/>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DA725-3A7D-40DE-B546-32CA9FE7E7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A8B09-90C9-4A70-BDEF-3242491B36CD}" type="datetime1">
              <a:rPr lang="en-US" smtClean="0"/>
              <a:pPr/>
              <a:t>2/16/2016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2400" y="920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DA725-3A7D-40DE-B546-32CA9FE7E7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RTF Implementation of the Seventh Plan</a:t>
            </a:r>
            <a:endParaRPr lang="en-US" dirty="0"/>
          </a:p>
        </p:txBody>
      </p:sp>
      <p:sp>
        <p:nvSpPr>
          <p:cNvPr id="3" name="Subtitle 2"/>
          <p:cNvSpPr>
            <a:spLocks noGrp="1"/>
          </p:cNvSpPr>
          <p:nvPr>
            <p:ph type="subTitle" idx="1"/>
          </p:nvPr>
        </p:nvSpPr>
        <p:spPr/>
        <p:txBody>
          <a:bodyPr/>
          <a:lstStyle/>
          <a:p>
            <a:r>
              <a:rPr lang="en-US" dirty="0" smtClean="0"/>
              <a:t>Jennifer Light and Charlies Grist</a:t>
            </a:r>
          </a:p>
          <a:p>
            <a:r>
              <a:rPr lang="en-US" dirty="0" smtClean="0"/>
              <a:t>RTF Policy Advisory Committee</a:t>
            </a:r>
          </a:p>
          <a:p>
            <a:r>
              <a:rPr lang="en-US" dirty="0" smtClean="0"/>
              <a:t>February 19,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pPr marL="0" lvl="0" indent="0">
              <a:buNone/>
            </a:pPr>
            <a:r>
              <a:rPr lang="en-US" sz="2200" i="1" dirty="0" smtClean="0">
                <a:solidFill>
                  <a:schemeClr val="accent1"/>
                </a:solidFill>
              </a:rPr>
              <a:t>These items are a continuation of the ongoing RTF work, requiring minimal interruption to the work flow</a:t>
            </a:r>
            <a:endParaRPr lang="en-US" sz="2200" i="1" dirty="0">
              <a:solidFill>
                <a:schemeClr val="accent1"/>
              </a:solidFill>
            </a:endParaRPr>
          </a:p>
          <a:p>
            <a:r>
              <a:rPr lang="en-US" sz="2200" dirty="0" smtClean="0"/>
              <a:t>Cost-Effectiveness: The RTF should adopt cost-effectiveness methodology</a:t>
            </a:r>
          </a:p>
          <a:p>
            <a:pPr lvl="1"/>
            <a:r>
              <a:rPr lang="en-US" sz="2000" dirty="0" smtClean="0"/>
              <a:t>Review at February 17</a:t>
            </a:r>
            <a:r>
              <a:rPr lang="en-US" sz="2000" baseline="30000" dirty="0" smtClean="0"/>
              <a:t>th</a:t>
            </a:r>
            <a:r>
              <a:rPr lang="en-US" sz="2000" dirty="0" smtClean="0"/>
              <a:t> meeting with plans to adopt methodology</a:t>
            </a:r>
          </a:p>
          <a:p>
            <a:pPr lvl="1"/>
            <a:r>
              <a:rPr lang="en-US" sz="2000" dirty="0" smtClean="0"/>
              <a:t>Undergoing a workbook conversion process that will update all workbooks to Seventh Plan assumptions</a:t>
            </a:r>
          </a:p>
          <a:p>
            <a:pPr lvl="1"/>
            <a:r>
              <a:rPr lang="en-US" sz="2000" dirty="0" smtClean="0"/>
              <a:t>Plan to complete this work by March 15, 2016</a:t>
            </a:r>
            <a:endParaRPr lang="en-US" sz="2000"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10</a:t>
            </a:fld>
            <a:endParaRPr lang="en-US"/>
          </a:p>
        </p:txBody>
      </p:sp>
    </p:spTree>
    <p:extLst>
      <p:ext uri="{BB962C8B-B14F-4D97-AF65-F5344CB8AC3E}">
        <p14:creationId xmlns:p14="http://schemas.microsoft.com/office/powerpoint/2010/main" val="1853542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Change</a:t>
            </a:r>
            <a:endParaRPr lang="en-US" dirty="0"/>
          </a:p>
        </p:txBody>
      </p:sp>
      <p:sp>
        <p:nvSpPr>
          <p:cNvPr id="3" name="Content Placeholder 2"/>
          <p:cNvSpPr>
            <a:spLocks noGrp="1"/>
          </p:cNvSpPr>
          <p:nvPr>
            <p:ph idx="1"/>
          </p:nvPr>
        </p:nvSpPr>
        <p:spPr>
          <a:xfrm>
            <a:off x="457200" y="1417638"/>
            <a:ext cx="8229600" cy="5211762"/>
          </a:xfrm>
        </p:spPr>
        <p:txBody>
          <a:bodyPr>
            <a:noAutofit/>
          </a:bodyPr>
          <a:lstStyle/>
          <a:p>
            <a:pPr marL="0" indent="0">
              <a:buNone/>
            </a:pPr>
            <a:r>
              <a:rPr lang="en-US" sz="2200" i="1" dirty="0" smtClean="0">
                <a:solidFill>
                  <a:schemeClr val="accent1"/>
                </a:solidFill>
              </a:rPr>
              <a:t>These are enhancements to our existing work that were anticipated and accounted for in the existing work plan</a:t>
            </a:r>
          </a:p>
          <a:p>
            <a:r>
              <a:rPr lang="en-US" sz="2200" dirty="0" smtClean="0"/>
              <a:t>Regional </a:t>
            </a:r>
            <a:r>
              <a:rPr lang="en-US" sz="2200" dirty="0" smtClean="0"/>
              <a:t>Conservation Progress: Two action items aimed at improved reporting on baseline assumptions and capacity savings</a:t>
            </a:r>
          </a:p>
          <a:p>
            <a:pPr lvl="1"/>
            <a:r>
              <a:rPr lang="en-US" sz="2000" dirty="0" smtClean="0"/>
              <a:t>RTF will contract with Cadmus again to conduct the 2015 RCP</a:t>
            </a:r>
          </a:p>
          <a:p>
            <a:pPr lvl="1"/>
            <a:r>
              <a:rPr lang="en-US" sz="2000" dirty="0" smtClean="0"/>
              <a:t>Starting work in March to rethink the data collection template and explore other areas for enhancement in line with this action item</a:t>
            </a:r>
          </a:p>
          <a:p>
            <a:r>
              <a:rPr lang="en-US" sz="2200" dirty="0" smtClean="0"/>
              <a:t>Maintaining RTF Library: Continuing to update guidelines and standards to support programs going forward</a:t>
            </a:r>
          </a:p>
          <a:p>
            <a:pPr lvl="1"/>
            <a:r>
              <a:rPr lang="en-US" sz="2000" dirty="0" smtClean="0"/>
              <a:t>Continue to maintain existing measure suite</a:t>
            </a:r>
          </a:p>
          <a:p>
            <a:pPr lvl="1"/>
            <a:r>
              <a:rPr lang="en-US" sz="2000" dirty="0" smtClean="0"/>
              <a:t>Exploring new resources (ex: Impact Evaluation Guidance) to improve our value to the region as program needs change into the future</a:t>
            </a:r>
          </a:p>
        </p:txBody>
      </p:sp>
      <p:sp>
        <p:nvSpPr>
          <p:cNvPr id="4" name="Slide Number Placeholder 3"/>
          <p:cNvSpPr>
            <a:spLocks noGrp="1"/>
          </p:cNvSpPr>
          <p:nvPr>
            <p:ph type="sldNum" sz="quarter" idx="12"/>
          </p:nvPr>
        </p:nvSpPr>
        <p:spPr/>
        <p:txBody>
          <a:bodyPr/>
          <a:lstStyle/>
          <a:p>
            <a:fld id="{B96DA725-3A7D-40DE-B546-32CA9FE7E7EC}" type="slidenum">
              <a:rPr lang="en-US" smtClean="0"/>
              <a:pPr/>
              <a:t>11</a:t>
            </a:fld>
            <a:endParaRPr lang="en-US"/>
          </a:p>
        </p:txBody>
      </p:sp>
    </p:spTree>
    <p:extLst>
      <p:ext uri="{BB962C8B-B14F-4D97-AF65-F5344CB8AC3E}">
        <p14:creationId xmlns:p14="http://schemas.microsoft.com/office/powerpoint/2010/main" val="24699307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Change</a:t>
            </a:r>
            <a:endParaRPr lang="en-US" dirty="0"/>
          </a:p>
        </p:txBody>
      </p:sp>
      <p:sp>
        <p:nvSpPr>
          <p:cNvPr id="3" name="Content Placeholder 2"/>
          <p:cNvSpPr>
            <a:spLocks noGrp="1"/>
          </p:cNvSpPr>
          <p:nvPr>
            <p:ph idx="1"/>
          </p:nvPr>
        </p:nvSpPr>
        <p:spPr>
          <a:xfrm>
            <a:off x="457200" y="1417638"/>
            <a:ext cx="8229600" cy="5135562"/>
          </a:xfrm>
        </p:spPr>
        <p:txBody>
          <a:bodyPr>
            <a:noAutofit/>
          </a:bodyPr>
          <a:lstStyle/>
          <a:p>
            <a:pPr marL="0" lvl="0" indent="0">
              <a:buNone/>
            </a:pPr>
            <a:r>
              <a:rPr lang="en-US" sz="2200" i="1" dirty="0" smtClean="0">
                <a:solidFill>
                  <a:schemeClr val="accent1"/>
                </a:solidFill>
              </a:rPr>
              <a:t>These are enhancements to the RTF work that were not fully accounted for in the existing work plan and will require a bigger resource lift</a:t>
            </a:r>
          </a:p>
          <a:p>
            <a:r>
              <a:rPr lang="en-US" sz="2200" dirty="0" smtClean="0"/>
              <a:t>Non-Energy Impacts: Develop guidelines for consistent identification and quantification and to inform research</a:t>
            </a:r>
          </a:p>
          <a:p>
            <a:pPr lvl="1"/>
            <a:r>
              <a:rPr lang="en-US" sz="2000" dirty="0" smtClean="0"/>
              <a:t>How do we define “significant”? What is the threshold for when the RTF pays attention? How do we productively inform where research dollars are spent?</a:t>
            </a:r>
          </a:p>
          <a:p>
            <a:pPr lvl="1"/>
            <a:r>
              <a:rPr lang="en-US" sz="2000" dirty="0" smtClean="0"/>
              <a:t>What is the threshold (or line) between what is good enough for quantification verses the development of “model language”?</a:t>
            </a:r>
          </a:p>
          <a:p>
            <a:r>
              <a:rPr lang="en-US" sz="2200" dirty="0" smtClean="0"/>
              <a:t>Capacity Estimates: Develop guidelines to include savings reliability requirements for capacity and identify which measures meet (or don’t) those requirements</a:t>
            </a:r>
          </a:p>
          <a:p>
            <a:pPr lvl="1"/>
            <a:r>
              <a:rPr lang="en-US" sz="1800" dirty="0" smtClean="0"/>
              <a:t>We need to do more scoping of this item before having a clear proposal</a:t>
            </a:r>
          </a:p>
          <a:p>
            <a:pPr lvl="1"/>
            <a:r>
              <a:rPr lang="en-US" sz="1800" dirty="0" smtClean="0"/>
              <a:t>Will need PAC input on prioritizing this work</a:t>
            </a:r>
          </a:p>
        </p:txBody>
      </p:sp>
      <p:sp>
        <p:nvSpPr>
          <p:cNvPr id="4" name="Slide Number Placeholder 3"/>
          <p:cNvSpPr>
            <a:spLocks noGrp="1"/>
          </p:cNvSpPr>
          <p:nvPr>
            <p:ph type="sldNum" sz="quarter" idx="12"/>
          </p:nvPr>
        </p:nvSpPr>
        <p:spPr/>
        <p:txBody>
          <a:bodyPr/>
          <a:lstStyle/>
          <a:p>
            <a:fld id="{B96DA725-3A7D-40DE-B546-32CA9FE7E7EC}" type="slidenum">
              <a:rPr lang="en-US" smtClean="0"/>
              <a:pPr/>
              <a:t>12</a:t>
            </a:fld>
            <a:endParaRPr lang="en-US"/>
          </a:p>
        </p:txBody>
      </p:sp>
    </p:spTree>
    <p:extLst>
      <p:ext uri="{BB962C8B-B14F-4D97-AF65-F5344CB8AC3E}">
        <p14:creationId xmlns:p14="http://schemas.microsoft.com/office/powerpoint/2010/main" val="13496530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noAutofit/>
          </a:bodyPr>
          <a:lstStyle/>
          <a:p>
            <a:r>
              <a:rPr lang="en-US" sz="6000" dirty="0" smtClean="0"/>
              <a:t>Additional Slides</a:t>
            </a:r>
            <a:br>
              <a:rPr lang="en-US" sz="6000" dirty="0" smtClean="0"/>
            </a:br>
            <a:r>
              <a:rPr lang="en-US" sz="4800" i="1" dirty="0" smtClean="0">
                <a:solidFill>
                  <a:schemeClr val="bg1">
                    <a:lumMod val="50000"/>
                  </a:schemeClr>
                </a:solidFill>
              </a:rPr>
              <a:t>Full Text Versions of Action Plan</a:t>
            </a:r>
            <a:endParaRPr lang="en-US" sz="4800" i="1" dirty="0">
              <a:solidFill>
                <a:schemeClr val="bg1">
                  <a:lumMod val="50000"/>
                </a:schemeClr>
              </a:solidFill>
            </a:endParaRPr>
          </a:p>
        </p:txBody>
      </p:sp>
      <p:sp>
        <p:nvSpPr>
          <p:cNvPr id="4" name="Slide Number Placeholder 3"/>
          <p:cNvSpPr>
            <a:spLocks noGrp="1"/>
          </p:cNvSpPr>
          <p:nvPr>
            <p:ph type="sldNum" sz="quarter" idx="12"/>
          </p:nvPr>
        </p:nvSpPr>
        <p:spPr/>
        <p:txBody>
          <a:bodyPr/>
          <a:lstStyle/>
          <a:p>
            <a:fld id="{B96DA725-3A7D-40DE-B546-32CA9FE7E7EC}" type="slidenum">
              <a:rPr lang="en-US" smtClean="0"/>
              <a:pPr/>
              <a:t>13</a:t>
            </a:fld>
            <a:endParaRPr lang="en-US"/>
          </a:p>
        </p:txBody>
      </p:sp>
    </p:spTree>
    <p:extLst>
      <p:ext uri="{BB962C8B-B14F-4D97-AF65-F5344CB8AC3E}">
        <p14:creationId xmlns:p14="http://schemas.microsoft.com/office/powerpoint/2010/main" val="1659365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RES-2</a:t>
            </a:r>
            <a:endParaRPr lang="en-US" dirty="0"/>
          </a:p>
        </p:txBody>
      </p:sp>
      <p:sp>
        <p:nvSpPr>
          <p:cNvPr id="3" name="Content Placeholder 2"/>
          <p:cNvSpPr>
            <a:spLocks noGrp="1"/>
          </p:cNvSpPr>
          <p:nvPr>
            <p:ph idx="1"/>
          </p:nvPr>
        </p:nvSpPr>
        <p:spPr>
          <a:xfrm>
            <a:off x="457200" y="1417638"/>
            <a:ext cx="8229600" cy="5181600"/>
          </a:xfrm>
        </p:spPr>
        <p:txBody>
          <a:bodyPr>
            <a:normAutofit fontScale="62500" lnSpcReduction="20000"/>
          </a:bodyPr>
          <a:lstStyle/>
          <a:p>
            <a:pPr marL="0" lvl="0" indent="0">
              <a:lnSpc>
                <a:spcPct val="120000"/>
              </a:lnSpc>
              <a:buNone/>
            </a:pPr>
            <a:r>
              <a:rPr lang="en-US" b="1" dirty="0"/>
              <a:t>Evaluate cost-effectiveness of measures using methodology outlined. </a:t>
            </a:r>
            <a:r>
              <a:rPr lang="en-US" dirty="0"/>
              <a:t>[</a:t>
            </a:r>
            <a:r>
              <a:rPr lang="en-US" u="sng" dirty="0"/>
              <a:t>RTF</a:t>
            </a:r>
            <a:r>
              <a:rPr lang="en-US" dirty="0"/>
              <a:t>, Bonneville, </a:t>
            </a:r>
            <a:r>
              <a:rPr lang="en-US" u="sng" dirty="0"/>
              <a:t>Utility Regulators</a:t>
            </a:r>
            <a:r>
              <a:rPr lang="en-US" dirty="0"/>
              <a:t>, NEEA, Utilities, Energy Trust of Oregon] To determine if a measure is cost-effective, from a total resource cost basis, and in order to ensure that the cost-effectiveness formulation incorporates the full capacity contribution of measures and risk avoidance, regional utilities should use the methodology described in Appendix G:  Conservation Resources and Direct Application Renewables. This method assures that all the costs and benefits are captured, that the time-dependent shape of the savings are accounted for, and that the capacity contribution of the measures are fully taken into account. Based on the findings of the Seventh Power Plan, the Council recommends the RTF adopt this method and associated input values. Individual entities may have different input values than those provided in Appendix G. However, the Council recommends that their methodology should be consistent with Appendix G</a:t>
            </a:r>
            <a:r>
              <a:rPr lang="en-US" dirty="0" smtClean="0"/>
              <a:t>.</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14</a:t>
            </a:fld>
            <a:endParaRPr lang="en-US"/>
          </a:p>
        </p:txBody>
      </p:sp>
    </p:spTree>
    <p:extLst>
      <p:ext uri="{BB962C8B-B14F-4D97-AF65-F5344CB8AC3E}">
        <p14:creationId xmlns:p14="http://schemas.microsoft.com/office/powerpoint/2010/main" val="3357451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 -5 </a:t>
            </a:r>
            <a:endParaRPr lang="en-US" dirty="0"/>
          </a:p>
        </p:txBody>
      </p:sp>
      <p:sp>
        <p:nvSpPr>
          <p:cNvPr id="3" name="Content Placeholder 2"/>
          <p:cNvSpPr>
            <a:spLocks noGrp="1"/>
          </p:cNvSpPr>
          <p:nvPr>
            <p:ph idx="1"/>
          </p:nvPr>
        </p:nvSpPr>
        <p:spPr>
          <a:xfrm>
            <a:off x="457200" y="1417638"/>
            <a:ext cx="8229600" cy="5135562"/>
          </a:xfrm>
        </p:spPr>
        <p:txBody>
          <a:bodyPr>
            <a:normAutofit fontScale="62500" lnSpcReduction="20000"/>
          </a:bodyPr>
          <a:lstStyle/>
          <a:p>
            <a:pPr marL="0" lvl="0" indent="0">
              <a:lnSpc>
                <a:spcPct val="120000"/>
              </a:lnSpc>
              <a:buNone/>
            </a:pPr>
            <a:r>
              <a:rPr lang="en-US" b="1" dirty="0"/>
              <a:t>Conduct regular conservation program impact evaluations to ensure that reported energy and capacity savings are reliable. </a:t>
            </a:r>
            <a:r>
              <a:rPr lang="en-US" dirty="0"/>
              <a:t>[Bonneville, RTF, Energy Trust of Oregon, Utilities, Utility Regulators] Implementation of cost-effective energy efficiency is a key element of all least-cost resources strategies where energy efficiency is the single largest system investment in new resources. As such, the region needs to assure the implementation of efficiency programs produces reliable, cost-effective energy and capacity savings. The Regional Technical Forum should maintain and update its program impact evaluation guidelines and standards to ensure the reliability of energy and capacity savings reported and to inform the adaptive management of energy savings programs going forward, leveraging national efforts in developing best practices. Bonneville, utilities, Energy Trust of Oregon, and regulators should assure effective evaluations of the energy and capacity impacts of programs occur on a regular basis. The Regional Technical Forum should track these evaluated savings in its regional conservation progress report.</a:t>
            </a:r>
          </a:p>
          <a:p>
            <a:pPr>
              <a:lnSpc>
                <a:spcPct val="120000"/>
              </a:lnSpc>
            </a:pP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15</a:t>
            </a:fld>
            <a:endParaRPr lang="en-US"/>
          </a:p>
        </p:txBody>
      </p:sp>
    </p:spTree>
    <p:extLst>
      <p:ext uri="{BB962C8B-B14F-4D97-AF65-F5344CB8AC3E}">
        <p14:creationId xmlns:p14="http://schemas.microsoft.com/office/powerpoint/2010/main" val="262083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REG-9</a:t>
            </a:r>
            <a:endParaRPr lang="en-US" dirty="0"/>
          </a:p>
        </p:txBody>
      </p:sp>
      <p:sp>
        <p:nvSpPr>
          <p:cNvPr id="3" name="Content Placeholder 2"/>
          <p:cNvSpPr>
            <a:spLocks noGrp="1"/>
          </p:cNvSpPr>
          <p:nvPr>
            <p:ph idx="1"/>
          </p:nvPr>
        </p:nvSpPr>
        <p:spPr>
          <a:xfrm>
            <a:off x="457200" y="1417638"/>
            <a:ext cx="8229600" cy="5135562"/>
          </a:xfrm>
        </p:spPr>
        <p:txBody>
          <a:bodyPr>
            <a:normAutofit fontScale="62500" lnSpcReduction="20000"/>
          </a:bodyPr>
          <a:lstStyle/>
          <a:p>
            <a:pPr marL="0" lvl="0" indent="0">
              <a:lnSpc>
                <a:spcPct val="120000"/>
              </a:lnSpc>
              <a:buNone/>
            </a:pPr>
            <a:r>
              <a:rPr lang="en-US" b="1" dirty="0"/>
              <a:t>Report on progress toward meeting Seventh Plan conservation objectives including the contribution of conservation to system peak capacity needs. </a:t>
            </a:r>
            <a:r>
              <a:rPr lang="en-US" dirty="0"/>
              <a:t>[</a:t>
            </a:r>
            <a:r>
              <a:rPr lang="en-US" u="sng" dirty="0"/>
              <a:t>RTF</a:t>
            </a:r>
            <a:r>
              <a:rPr lang="en-US" dirty="0"/>
              <a:t>, Council, Bonneville, Utilities, Energy Trust of Oregon, and NEEA] As part of the Council’s review of Seventh Plan implementation, the Regional Technical Forum should collect data annually from Bonneville, Utilities, Energy Trust of Oregon, and NEEA to report on progress towards meeting the plan’s conservation goals and objectives. This Regional Conservation Progress Report should address whether and how the conservation technologies and practices identified in the plan are being developed for acquisition through local utility programs, coordinated regional programs, market transformation, adoption of codes and standards, code compliance efforts, and other mechanisms. The report should incorporate results of program impact evaluation and identify any acquisition gaps that need to be addressed. Given the importance of the capacity contribution of conservation identified in the Seventh Plan analysis, the report should also include estimates of the contribution of conservation to system peak capacity needs.</a:t>
            </a:r>
          </a:p>
          <a:p>
            <a:pPr>
              <a:lnSpc>
                <a:spcPct val="120000"/>
              </a:lnSpc>
            </a:pP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16</a:t>
            </a:fld>
            <a:endParaRPr lang="en-US"/>
          </a:p>
        </p:txBody>
      </p:sp>
    </p:spTree>
    <p:extLst>
      <p:ext uri="{BB962C8B-B14F-4D97-AF65-F5344CB8AC3E}">
        <p14:creationId xmlns:p14="http://schemas.microsoft.com/office/powerpoint/2010/main" val="3445121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ANLYS-6</a:t>
            </a:r>
            <a:endParaRPr lang="en-US" dirty="0"/>
          </a:p>
        </p:txBody>
      </p:sp>
      <p:sp>
        <p:nvSpPr>
          <p:cNvPr id="3" name="Content Placeholder 2"/>
          <p:cNvSpPr>
            <a:spLocks noGrp="1"/>
          </p:cNvSpPr>
          <p:nvPr>
            <p:ph idx="1"/>
          </p:nvPr>
        </p:nvSpPr>
        <p:spPr>
          <a:xfrm>
            <a:off x="457200" y="1417638"/>
            <a:ext cx="8229600" cy="5135562"/>
          </a:xfrm>
        </p:spPr>
        <p:txBody>
          <a:bodyPr>
            <a:normAutofit fontScale="62500" lnSpcReduction="20000"/>
          </a:bodyPr>
          <a:lstStyle/>
          <a:p>
            <a:pPr marL="0" lvl="0" indent="0">
              <a:lnSpc>
                <a:spcPct val="120000"/>
              </a:lnSpc>
              <a:buNone/>
            </a:pPr>
            <a:r>
              <a:rPr lang="en-US" b="1" dirty="0"/>
              <a:t>Establish a forum to share research activities and identify and fill research gaps.</a:t>
            </a:r>
            <a:r>
              <a:rPr lang="en-US" dirty="0"/>
              <a:t> [Council, RTF, NEEA, Utilities, Energy Trust of Oregon, Bonneville, National Labs, States, Research Institutions] There is a variety of ad hoc conservation-related research initiatives ongoing in the region. Among these activities are research on reliability of energy and capacity savings, emerging technologies, end-use load shapes, regional stock assessments, product and equipment sales data, and non-energy impacts of efficiency measures. However, these activities lack the coordination that could improve usefulness, reduce duplication, provide better access to existing data, and identify significant research gaps. The Council should facilitate a research coordination forum to define research needs and differing objectives, identify key players and a coordinating body, identify gaps, and develop plans to prioritize gap filling. The forum should develop a roadmap and a work plan to identify tasks and implementers considering the existing research initiatives currently underway. The roadmap and work plan should be completed by mid-2018.</a:t>
            </a:r>
          </a:p>
          <a:p>
            <a:pPr>
              <a:lnSpc>
                <a:spcPct val="120000"/>
              </a:lnSpc>
            </a:pP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17</a:t>
            </a:fld>
            <a:endParaRPr lang="en-US"/>
          </a:p>
        </p:txBody>
      </p:sp>
    </p:spTree>
    <p:extLst>
      <p:ext uri="{BB962C8B-B14F-4D97-AF65-F5344CB8AC3E}">
        <p14:creationId xmlns:p14="http://schemas.microsoft.com/office/powerpoint/2010/main" val="4106275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ANLYS-7</a:t>
            </a:r>
            <a:endParaRPr lang="en-US" dirty="0"/>
          </a:p>
        </p:txBody>
      </p:sp>
      <p:sp>
        <p:nvSpPr>
          <p:cNvPr id="3" name="Content Placeholder 2"/>
          <p:cNvSpPr>
            <a:spLocks noGrp="1"/>
          </p:cNvSpPr>
          <p:nvPr>
            <p:ph idx="1"/>
          </p:nvPr>
        </p:nvSpPr>
        <p:spPr>
          <a:xfrm>
            <a:off x="457200" y="1417638"/>
            <a:ext cx="8229600" cy="5135562"/>
          </a:xfrm>
        </p:spPr>
        <p:txBody>
          <a:bodyPr>
            <a:normAutofit fontScale="62500" lnSpcReduction="20000"/>
          </a:bodyPr>
          <a:lstStyle/>
          <a:p>
            <a:pPr marL="0" indent="0">
              <a:lnSpc>
                <a:spcPct val="120000"/>
              </a:lnSpc>
              <a:buNone/>
            </a:pPr>
            <a:r>
              <a:rPr lang="en-US" b="1" dirty="0"/>
              <a:t>Reporting should include explicit information on what baseline is assumed. </a:t>
            </a:r>
            <a:r>
              <a:rPr lang="en-US" dirty="0"/>
              <a:t>[Bonneville, Utilities, Energy Trust of Oregon, NEEA, RTF]  As part of its annual Regional Conservation Progress (RCP) report, the RTF provides the Council an estimate of energy savings toward the current plan’s conservation goals. To accurately determine this, the RTF and Council need to understand what baseline was assumed for the energy-efficiency measures. The progress against the plan’s goals should be measured against the plan’s baselines. If the baseline is not aligned with the plan, the RTF can (generally) adjust the savings accordingly as long as measure and baseline information are included in the utility’s tracking system. Bonneville currently endeavors to make these adjustments through its momentum savings analysis. The RTF should provide a progress report by the end of 2018 with the goal that all savings provided for the RCP report include baseline information by 2020.</a:t>
            </a:r>
            <a:br>
              <a:rPr lang="en-US" dirty="0"/>
            </a:b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18</a:t>
            </a:fld>
            <a:endParaRPr lang="en-US"/>
          </a:p>
        </p:txBody>
      </p:sp>
    </p:spTree>
    <p:extLst>
      <p:ext uri="{BB962C8B-B14F-4D97-AF65-F5344CB8AC3E}">
        <p14:creationId xmlns:p14="http://schemas.microsoft.com/office/powerpoint/2010/main" val="1816520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ANLYS-8</a:t>
            </a:r>
            <a:endParaRPr lang="en-US" dirty="0"/>
          </a:p>
        </p:txBody>
      </p:sp>
      <p:sp>
        <p:nvSpPr>
          <p:cNvPr id="3" name="Content Placeholder 2"/>
          <p:cNvSpPr>
            <a:spLocks noGrp="1"/>
          </p:cNvSpPr>
          <p:nvPr>
            <p:ph idx="1"/>
          </p:nvPr>
        </p:nvSpPr>
        <p:spPr>
          <a:xfrm>
            <a:off x="457200" y="1417638"/>
            <a:ext cx="8229600" cy="5364162"/>
          </a:xfrm>
        </p:spPr>
        <p:txBody>
          <a:bodyPr>
            <a:normAutofit fontScale="55000" lnSpcReduction="20000"/>
          </a:bodyPr>
          <a:lstStyle/>
          <a:p>
            <a:pPr marL="0" lvl="0" indent="0">
              <a:lnSpc>
                <a:spcPct val="120000"/>
              </a:lnSpc>
              <a:buNone/>
            </a:pPr>
            <a:r>
              <a:rPr lang="en-US" b="1" dirty="0"/>
              <a:t>Develop guidelines on quantifying non-energy impacts. </a:t>
            </a:r>
            <a:r>
              <a:rPr lang="en-US" dirty="0"/>
              <a:t>[RTF, States] Although difficult to quantify, non-energy impacts (both benefits and costs) due to efficiency improvements (such as water savings and health benefits due to reduction in wood smoke emissions) may be significant and thus justify societal investment, regardless of whether the measures are cost-effective on energy benefits and costs alone. The Regional Technical Forum in cooperation with the RTF Policy Advisory Committee should develop guidelines consistent with the Regional Power Act to consistently identify and quantify (where appropriate) significant impacts. These guidelines should inform prioritization of research on non-energy impacts, taking into consideration the resources needed to sufficiently quantify impacts. Where impacts are expected to be significant but cannot be reliably and consistently quantified, the RTF should work to develop model language to note their impact for consideration by decision makers. Specifically related to health benefits from wood smoke reduction, the RTF should include model language on residential space heating measures for which significant secondary health benefits exist, as these measures are updated. States should consider such impacts, whether quantified or described in model language, when setting cost-effectiveness limits for measures and programs, recognizing that it may not be appropriate for the utility system to pay for non-energy benefits that do not accrue to the power system</a:t>
            </a:r>
            <a:r>
              <a:rPr lang="en-US" dirty="0" smtClean="0"/>
              <a:t>.</a:t>
            </a: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19</a:t>
            </a:fld>
            <a:endParaRPr lang="en-US"/>
          </a:p>
        </p:txBody>
      </p:sp>
    </p:spTree>
    <p:extLst>
      <p:ext uri="{BB962C8B-B14F-4D97-AF65-F5344CB8AC3E}">
        <p14:creationId xmlns:p14="http://schemas.microsoft.com/office/powerpoint/2010/main" val="3670653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p:txBody>
          <a:bodyPr>
            <a:normAutofit/>
          </a:bodyPr>
          <a:lstStyle/>
          <a:p>
            <a:pPr>
              <a:buNone/>
            </a:pPr>
            <a:r>
              <a:rPr lang="en-US" dirty="0" smtClean="0"/>
              <a:t>Objectives for todays discussion:</a:t>
            </a:r>
          </a:p>
          <a:p>
            <a:r>
              <a:rPr lang="en-US" dirty="0" smtClean="0"/>
              <a:t>Develop a common understanding of the Seventh Plan Action Items directed at the RTF</a:t>
            </a:r>
          </a:p>
          <a:p>
            <a:r>
              <a:rPr lang="en-US" dirty="0" smtClean="0"/>
              <a:t>For those with potential resource implications, begin to frame out the work and questions to work through with staff and the PAC</a:t>
            </a:r>
          </a:p>
        </p:txBody>
      </p:sp>
      <p:sp>
        <p:nvSpPr>
          <p:cNvPr id="4" name="Slide Number Placeholder 3"/>
          <p:cNvSpPr>
            <a:spLocks noGrp="1"/>
          </p:cNvSpPr>
          <p:nvPr>
            <p:ph type="sldNum" sz="quarter" idx="12"/>
          </p:nvPr>
        </p:nvSpPr>
        <p:spPr/>
        <p:txBody>
          <a:bodyPr/>
          <a:lstStyle/>
          <a:p>
            <a:fld id="{B96DA725-3A7D-40DE-B546-32CA9FE7E7EC}"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ANLYS-9</a:t>
            </a:r>
            <a:endParaRPr lang="en-US" dirty="0"/>
          </a:p>
        </p:txBody>
      </p:sp>
      <p:sp>
        <p:nvSpPr>
          <p:cNvPr id="3" name="Content Placeholder 2"/>
          <p:cNvSpPr>
            <a:spLocks noGrp="1"/>
          </p:cNvSpPr>
          <p:nvPr>
            <p:ph idx="1"/>
          </p:nvPr>
        </p:nvSpPr>
        <p:spPr>
          <a:xfrm>
            <a:off x="457200" y="1417638"/>
            <a:ext cx="8229600" cy="5211762"/>
          </a:xfrm>
        </p:spPr>
        <p:txBody>
          <a:bodyPr>
            <a:normAutofit fontScale="70000" lnSpcReduction="20000"/>
          </a:bodyPr>
          <a:lstStyle/>
          <a:p>
            <a:pPr marL="0" indent="0">
              <a:lnSpc>
                <a:spcPct val="120000"/>
              </a:lnSpc>
              <a:buNone/>
            </a:pPr>
            <a:r>
              <a:rPr lang="en-US" b="1" dirty="0" smtClean="0"/>
              <a:t>Conduct </a:t>
            </a:r>
            <a:r>
              <a:rPr lang="en-US" b="1" dirty="0"/>
              <a:t>research to improve understanding of electric savings in water and wastewater facilities from reduction in water use. </a:t>
            </a:r>
            <a:r>
              <a:rPr lang="en-US" dirty="0"/>
              <a:t>[Council, RTF, Bonneville, Utilities, Energy Trust of Oregon, NEEA] As described in ANLYS-8, non-energy impacts can be significant and should be considered in prioritizing energy-efficiency measure deployment. Water conservation can save energy through reducing the embedded energy requirements for transporting and treating water as well as the non-energy benefit of using less water. However, the last comprehensive study of energy use for water/wastewater treatment was completed over ten years ago. This study should be updated to more accurately estimate potential energy savings from these systems. This action item calls for: conducting research to better understand savings opportunities for water-processing industries (water supply and wastewater). A new or updated analysis of water/wastewater baseline should be completed by 2018.</a:t>
            </a:r>
          </a:p>
        </p:txBody>
      </p:sp>
      <p:sp>
        <p:nvSpPr>
          <p:cNvPr id="4" name="Slide Number Placeholder 3"/>
          <p:cNvSpPr>
            <a:spLocks noGrp="1"/>
          </p:cNvSpPr>
          <p:nvPr>
            <p:ph type="sldNum" sz="quarter" idx="12"/>
          </p:nvPr>
        </p:nvSpPr>
        <p:spPr/>
        <p:txBody>
          <a:bodyPr/>
          <a:lstStyle/>
          <a:p>
            <a:fld id="{B96DA725-3A7D-40DE-B546-32CA9FE7E7EC}" type="slidenum">
              <a:rPr lang="en-US" smtClean="0"/>
              <a:pPr/>
              <a:t>20</a:t>
            </a:fld>
            <a:endParaRPr lang="en-US"/>
          </a:p>
        </p:txBody>
      </p:sp>
    </p:spTree>
    <p:extLst>
      <p:ext uri="{BB962C8B-B14F-4D97-AF65-F5344CB8AC3E}">
        <p14:creationId xmlns:p14="http://schemas.microsoft.com/office/powerpoint/2010/main" val="419756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ANLYS-10</a:t>
            </a:r>
            <a:endParaRPr lang="en-US" dirty="0"/>
          </a:p>
        </p:txBody>
      </p:sp>
      <p:sp>
        <p:nvSpPr>
          <p:cNvPr id="3" name="Content Placeholder 2"/>
          <p:cNvSpPr>
            <a:spLocks noGrp="1"/>
          </p:cNvSpPr>
          <p:nvPr>
            <p:ph idx="1"/>
          </p:nvPr>
        </p:nvSpPr>
        <p:spPr>
          <a:xfrm>
            <a:off x="457200" y="1417638"/>
            <a:ext cx="8229600" cy="5135562"/>
          </a:xfrm>
        </p:spPr>
        <p:txBody>
          <a:bodyPr>
            <a:normAutofit fontScale="70000" lnSpcReduction="20000"/>
          </a:bodyPr>
          <a:lstStyle/>
          <a:p>
            <a:pPr marL="0" lvl="0" indent="0">
              <a:lnSpc>
                <a:spcPct val="120000"/>
              </a:lnSpc>
              <a:buNone/>
            </a:pPr>
            <a:r>
              <a:rPr lang="en-US" b="1" dirty="0" smtClean="0"/>
              <a:t>Include </a:t>
            </a:r>
            <a:r>
              <a:rPr lang="en-US" b="1" dirty="0"/>
              <a:t>reliability of capacity savings estimates in RTF guidelines. </a:t>
            </a:r>
            <a:r>
              <a:rPr lang="en-US" dirty="0"/>
              <a:t>[</a:t>
            </a:r>
            <a:r>
              <a:rPr lang="en-US" u="sng" dirty="0"/>
              <a:t>RTF</a:t>
            </a:r>
            <a:r>
              <a:rPr lang="en-US" dirty="0"/>
              <a:t>]</a:t>
            </a:r>
            <a:r>
              <a:rPr lang="en-US" b="1" dirty="0"/>
              <a:t> </a:t>
            </a:r>
            <a:r>
              <a:rPr lang="en-US" dirty="0"/>
              <a:t>Given the Seventh Plan’s finding on the importance of energy efficiency in meeting capacity resource requirements, the region needs better information on these capacity impacts. The RTF should update its guidelines to include savings reliability requirements for capacity. In doing so, the RTF will review the unit energy savings measures to determine whether existing approaches to estimating capacity impacts meet guideline requirements and identify any research needs to improve reliability of capacity estimates. The RTF should develop recommendation memos that address each measure and identify research needs for all measures by the end of 2017. Prioritization of this work will be included in the annual work plan discussions with the RTF’s Policy Advisory Committee.</a:t>
            </a:r>
          </a:p>
          <a:p>
            <a:pPr>
              <a:lnSpc>
                <a:spcPct val="120000"/>
              </a:lnSpc>
            </a:pP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21</a:t>
            </a:fld>
            <a:endParaRPr lang="en-US"/>
          </a:p>
        </p:txBody>
      </p:sp>
    </p:spTree>
    <p:extLst>
      <p:ext uri="{BB962C8B-B14F-4D97-AF65-F5344CB8AC3E}">
        <p14:creationId xmlns:p14="http://schemas.microsoft.com/office/powerpoint/2010/main" val="4094137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Findings from the Seventh Plan</a:t>
            </a:r>
            <a:endParaRPr lang="en-US" dirty="0"/>
          </a:p>
        </p:txBody>
      </p:sp>
      <p:sp>
        <p:nvSpPr>
          <p:cNvPr id="3" name="Content Placeholder 2"/>
          <p:cNvSpPr>
            <a:spLocks noGrp="1"/>
          </p:cNvSpPr>
          <p:nvPr>
            <p:ph idx="1"/>
          </p:nvPr>
        </p:nvSpPr>
        <p:spPr/>
        <p:txBody>
          <a:bodyPr>
            <a:normAutofit fontScale="62500" lnSpcReduction="20000"/>
          </a:bodyPr>
          <a:lstStyle/>
          <a:p>
            <a:pPr marL="457200" indent="-457200">
              <a:spcBef>
                <a:spcPts val="1200"/>
              </a:spcBef>
            </a:pPr>
            <a:r>
              <a:rPr lang="en-US" dirty="0">
                <a:cs typeface="Arial" pitchFamily="34" charset="0"/>
              </a:rPr>
              <a:t>Least cost resource strategies rely on EE and DR to meet nearly all forecast growth in regional energy and capacity needs</a:t>
            </a:r>
          </a:p>
          <a:p>
            <a:pPr marL="457200" indent="-457200">
              <a:spcBef>
                <a:spcPts val="1200"/>
              </a:spcBef>
            </a:pPr>
            <a:r>
              <a:rPr lang="en-US" dirty="0"/>
              <a:t>Region short under Critical Water - winter energy &amp; capacity needed now in most futures</a:t>
            </a:r>
          </a:p>
          <a:p>
            <a:pPr marL="457200" indent="-457200">
              <a:spcBef>
                <a:spcPts val="1200"/>
              </a:spcBef>
            </a:pPr>
            <a:r>
              <a:rPr lang="en-US" dirty="0">
                <a:cs typeface="Arial" pitchFamily="34" charset="0"/>
              </a:rPr>
              <a:t>Capacity needs can be met mostly with EE and some DR and/or with increased reliance on imports, depending on availability and cost</a:t>
            </a:r>
          </a:p>
          <a:p>
            <a:pPr marL="457200" indent="-457200">
              <a:spcBef>
                <a:spcPts val="1200"/>
              </a:spcBef>
            </a:pPr>
            <a:r>
              <a:rPr lang="en-US" dirty="0">
                <a:cs typeface="Arial" pitchFamily="34" charset="0"/>
              </a:rPr>
              <a:t>To offset coal retirements, least-cost strategies show an increased use of existing gas generation, decrease in exports and limited development of new gas plants</a:t>
            </a:r>
          </a:p>
          <a:p>
            <a:pPr marL="457200" indent="-457200">
              <a:spcBef>
                <a:spcPts val="1200"/>
              </a:spcBef>
            </a:pPr>
            <a:r>
              <a:rPr lang="en-US" u="sng" dirty="0">
                <a:cs typeface="Arial" pitchFamily="34" charset="0"/>
              </a:rPr>
              <a:t>Regional</a:t>
            </a:r>
            <a:r>
              <a:rPr lang="en-US" dirty="0">
                <a:cs typeface="Arial" pitchFamily="34" charset="0"/>
              </a:rPr>
              <a:t> compliance with EPA 111(d) CO2 emissions limits is attainable through resource strategies that are consistent with existing regional policies</a:t>
            </a:r>
          </a:p>
          <a:p>
            <a:pPr marL="457200" indent="-457200">
              <a:spcBef>
                <a:spcPts val="1200"/>
              </a:spcBef>
            </a:pPr>
            <a:r>
              <a:rPr lang="en-US" dirty="0"/>
              <a:t>Renewable resource development beyond the RPS is not necessarily needed to meet new federal clean power plan </a:t>
            </a:r>
            <a:r>
              <a:rPr lang="en-US" dirty="0" smtClean="0"/>
              <a:t>standards</a:t>
            </a: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3</a:t>
            </a:fld>
            <a:endParaRPr lang="en-US"/>
          </a:p>
        </p:txBody>
      </p:sp>
    </p:spTree>
    <p:extLst>
      <p:ext uri="{BB962C8B-B14F-4D97-AF65-F5344CB8AC3E}">
        <p14:creationId xmlns:p14="http://schemas.microsoft.com/office/powerpoint/2010/main" val="876377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Seventh Plan Resource Portfolio</a:t>
            </a:r>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4</a:t>
            </a:fld>
            <a:endParaRPr lang="en-US" dirty="0"/>
          </a:p>
        </p:txBody>
      </p:sp>
      <p:sp>
        <p:nvSpPr>
          <p:cNvPr id="6" name="TextBox 5"/>
          <p:cNvSpPr txBox="1"/>
          <p:nvPr/>
        </p:nvSpPr>
        <p:spPr>
          <a:xfrm>
            <a:off x="533400" y="5638800"/>
            <a:ext cx="8001000" cy="523220"/>
          </a:xfrm>
          <a:prstGeom prst="rect">
            <a:avLst/>
          </a:prstGeom>
          <a:noFill/>
          <a:ln>
            <a:solidFill>
              <a:schemeClr val="accent1"/>
            </a:solidFill>
          </a:ln>
        </p:spPr>
        <p:txBody>
          <a:bodyPr wrap="square" rtlCol="0">
            <a:spAutoFit/>
          </a:bodyPr>
          <a:lstStyle/>
          <a:p>
            <a:r>
              <a:rPr lang="en-US" sz="2800" dirty="0" smtClean="0"/>
              <a:t>Mean resource build for least-cost resource portfolio</a:t>
            </a:r>
            <a:endParaRPr lang="en-US" sz="2800" dirty="0"/>
          </a:p>
        </p:txBody>
      </p:sp>
      <p:graphicFrame>
        <p:nvGraphicFramePr>
          <p:cNvPr id="7" name="Chart 6"/>
          <p:cNvGraphicFramePr/>
          <p:nvPr/>
        </p:nvGraphicFramePr>
        <p:xfrm>
          <a:off x="304800" y="1600200"/>
          <a:ext cx="4114800" cy="4064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nvGraphicFramePr>
        <p:xfrm>
          <a:off x="4572000" y="1676400"/>
          <a:ext cx="4191000" cy="4038600"/>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Straight Connector 9"/>
          <p:cNvCxnSpPr/>
          <p:nvPr/>
        </p:nvCxnSpPr>
        <p:spPr>
          <a:xfrm flipV="1">
            <a:off x="2057400" y="4267200"/>
            <a:ext cx="0" cy="838200"/>
          </a:xfrm>
          <a:prstGeom prst="line">
            <a:avLst/>
          </a:prstGeom>
        </p:spPr>
        <p:style>
          <a:lnRef idx="1">
            <a:schemeClr val="accent3"/>
          </a:lnRef>
          <a:fillRef idx="0">
            <a:schemeClr val="accent3"/>
          </a:fillRef>
          <a:effectRef idx="0">
            <a:schemeClr val="accent3"/>
          </a:effectRef>
          <a:fontRef idx="minor">
            <a:schemeClr val="tx1"/>
          </a:fontRef>
        </p:style>
      </p:cxnSp>
      <p:cxnSp>
        <p:nvCxnSpPr>
          <p:cNvPr id="12" name="Straight Connector 11"/>
          <p:cNvCxnSpPr/>
          <p:nvPr/>
        </p:nvCxnSpPr>
        <p:spPr>
          <a:xfrm flipV="1">
            <a:off x="2819400" y="3429000"/>
            <a:ext cx="0" cy="1676400"/>
          </a:xfrm>
          <a:prstGeom prst="line">
            <a:avLst/>
          </a:prstGeom>
        </p:spPr>
        <p:style>
          <a:lnRef idx="1">
            <a:schemeClr val="accent3"/>
          </a:lnRef>
          <a:fillRef idx="0">
            <a:schemeClr val="accent3"/>
          </a:fillRef>
          <a:effectRef idx="0">
            <a:schemeClr val="accent3"/>
          </a:effectRef>
          <a:fontRef idx="minor">
            <a:schemeClr val="tx1"/>
          </a:fontRef>
        </p:style>
      </p:cxnSp>
      <p:cxnSp>
        <p:nvCxnSpPr>
          <p:cNvPr id="16" name="Straight Connector 15"/>
          <p:cNvCxnSpPr/>
          <p:nvPr/>
        </p:nvCxnSpPr>
        <p:spPr>
          <a:xfrm>
            <a:off x="1143000" y="4267200"/>
            <a:ext cx="914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7" name="Straight Connector 16"/>
          <p:cNvCxnSpPr/>
          <p:nvPr/>
        </p:nvCxnSpPr>
        <p:spPr>
          <a:xfrm>
            <a:off x="1143000" y="3429000"/>
            <a:ext cx="1676400"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9" name="Straight Connector 18"/>
          <p:cNvCxnSpPr/>
          <p:nvPr/>
        </p:nvCxnSpPr>
        <p:spPr>
          <a:xfrm>
            <a:off x="1143000" y="2667000"/>
            <a:ext cx="3048000" cy="0"/>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58173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lstStyle/>
          <a:p>
            <a:r>
              <a:rPr lang="en-US" dirty="0" smtClean="0"/>
              <a:t>Resource Strategy Elements</a:t>
            </a:r>
            <a:endParaRPr lang="en-US" dirty="0"/>
          </a:p>
        </p:txBody>
      </p:sp>
      <p:graphicFrame>
        <p:nvGraphicFramePr>
          <p:cNvPr id="5" name="Content Placeholder 4"/>
          <p:cNvGraphicFramePr>
            <a:graphicFrameLocks noGrp="1"/>
          </p:cNvGraphicFramePr>
          <p:nvPr>
            <p:ph idx="1"/>
          </p:nvPr>
        </p:nvGraphicFramePr>
        <p:xfrm>
          <a:off x="457200" y="1066800"/>
          <a:ext cx="8382000" cy="5135880"/>
        </p:xfrm>
        <a:graphic>
          <a:graphicData uri="http://schemas.openxmlformats.org/drawingml/2006/table">
            <a:tbl>
              <a:tblPr firstRow="1" bandRow="1">
                <a:tableStyleId>{5C22544A-7EE6-4342-B048-85BDC9FD1C3A}</a:tableStyleId>
              </a:tblPr>
              <a:tblGrid>
                <a:gridCol w="2743200"/>
                <a:gridCol w="2275652"/>
                <a:gridCol w="1681574"/>
                <a:gridCol w="1681574"/>
              </a:tblGrid>
              <a:tr h="370840">
                <a:tc>
                  <a:txBody>
                    <a:bodyPr/>
                    <a:lstStyle/>
                    <a:p>
                      <a:r>
                        <a:rPr lang="en-US" dirty="0" smtClean="0"/>
                        <a:t>Element</a:t>
                      </a:r>
                      <a:endParaRPr lang="en-US" dirty="0"/>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r>
              <a:tr h="370840">
                <a:tc>
                  <a:txBody>
                    <a:bodyPr/>
                    <a:lstStyle/>
                    <a:p>
                      <a:r>
                        <a:rPr lang="en-US" dirty="0" smtClean="0"/>
                        <a:t>1. Energy Efficiency (aMW)</a:t>
                      </a:r>
                      <a:endParaRPr lang="en-US" dirty="0"/>
                    </a:p>
                  </a:txBody>
                  <a:tcPr/>
                </a:tc>
                <a:tc>
                  <a:txBody>
                    <a:bodyPr/>
                    <a:lstStyle/>
                    <a:p>
                      <a:r>
                        <a:rPr lang="en-US" dirty="0" smtClean="0">
                          <a:solidFill>
                            <a:srgbClr val="FF0000"/>
                          </a:solidFill>
                        </a:rPr>
                        <a:t>1,400</a:t>
                      </a:r>
                      <a:r>
                        <a:rPr lang="en-US" dirty="0" smtClean="0"/>
                        <a:t> by 2021</a:t>
                      </a:r>
                      <a:endParaRPr lang="en-US" dirty="0"/>
                    </a:p>
                  </a:txBody>
                  <a:tcPr/>
                </a:tc>
                <a:tc>
                  <a:txBody>
                    <a:bodyPr/>
                    <a:lstStyle/>
                    <a:p>
                      <a:r>
                        <a:rPr lang="en-US" baseline="0" dirty="0" smtClean="0">
                          <a:solidFill>
                            <a:srgbClr val="FF0000"/>
                          </a:solidFill>
                        </a:rPr>
                        <a:t>3,000</a:t>
                      </a:r>
                      <a:r>
                        <a:rPr lang="en-US" baseline="0" dirty="0" smtClean="0"/>
                        <a:t> by 2026</a:t>
                      </a:r>
                      <a:endParaRPr lang="en-US" dirty="0"/>
                    </a:p>
                  </a:txBody>
                  <a:tcPr/>
                </a:tc>
                <a:tc>
                  <a:txBody>
                    <a:bodyPr/>
                    <a:lstStyle/>
                    <a:p>
                      <a:r>
                        <a:rPr lang="en-US" baseline="0" dirty="0" smtClean="0">
                          <a:solidFill>
                            <a:srgbClr val="FF0000"/>
                          </a:solidFill>
                        </a:rPr>
                        <a:t>4,300</a:t>
                      </a:r>
                      <a:r>
                        <a:rPr lang="en-US" baseline="0" dirty="0" smtClean="0"/>
                        <a:t> by 2035</a:t>
                      </a:r>
                      <a:endParaRPr lang="en-US" dirty="0"/>
                    </a:p>
                  </a:txBody>
                  <a:tcPr/>
                </a:tc>
              </a:tr>
              <a:tr h="370840">
                <a:tc>
                  <a:txBody>
                    <a:bodyPr/>
                    <a:lstStyle/>
                    <a:p>
                      <a:r>
                        <a:rPr lang="en-US" dirty="0" smtClean="0"/>
                        <a:t>2. Demand Response</a:t>
                      </a:r>
                      <a:endParaRPr lang="en-US" dirty="0"/>
                    </a:p>
                  </a:txBody>
                  <a:tcPr/>
                </a:tc>
                <a:tc gridSpan="3">
                  <a:txBody>
                    <a:bodyPr/>
                    <a:lstStyle/>
                    <a:p>
                      <a:r>
                        <a:rPr lang="en-US" sz="1800" kern="1200" dirty="0" smtClean="0">
                          <a:solidFill>
                            <a:schemeClr val="dk1"/>
                          </a:solidFill>
                          <a:latin typeface="+mn-lt"/>
                          <a:ea typeface="+mn-ea"/>
                          <a:cs typeface="+mn-cs"/>
                        </a:rPr>
                        <a:t>Rapid expansion of demand response programs targeting winter (or summer) peaks; 600</a:t>
                      </a:r>
                      <a:r>
                        <a:rPr lang="en-US" sz="1800" kern="1200" baseline="0" dirty="0" smtClean="0">
                          <a:solidFill>
                            <a:schemeClr val="dk1"/>
                          </a:solidFill>
                          <a:latin typeface="+mn-lt"/>
                          <a:ea typeface="+mn-ea"/>
                          <a:cs typeface="+mn-cs"/>
                        </a:rPr>
                        <a:t> MW by mid-term</a:t>
                      </a:r>
                      <a:endParaRPr lang="en-US" dirty="0"/>
                    </a:p>
                  </a:txBody>
                  <a:tcPr/>
                </a:tc>
                <a:tc hMerge="1">
                  <a:txBody>
                    <a:bodyPr/>
                    <a:lstStyle/>
                    <a:p>
                      <a:endParaRPr lang="en-US"/>
                    </a:p>
                  </a:txBody>
                  <a:tcPr/>
                </a:tc>
                <a:tc hMerge="1">
                  <a:txBody>
                    <a:bodyPr/>
                    <a:lstStyle/>
                    <a:p>
                      <a:endParaRPr lang="en-US"/>
                    </a:p>
                  </a:txBody>
                  <a:tcPr/>
                </a:tc>
              </a:tr>
              <a:tr h="370840">
                <a:tc>
                  <a:txBody>
                    <a:bodyPr/>
                    <a:lstStyle/>
                    <a:p>
                      <a:r>
                        <a:rPr lang="en-US" dirty="0" smtClean="0"/>
                        <a:t>3. Renewable Resources</a:t>
                      </a:r>
                      <a:endParaRPr lang="en-US" dirty="0"/>
                    </a:p>
                  </a:txBody>
                  <a:tcPr/>
                </a:tc>
                <a:tc gridSpan="3">
                  <a:txBody>
                    <a:bodyPr/>
                    <a:lstStyle/>
                    <a:p>
                      <a:r>
                        <a:rPr lang="en-US" dirty="0" smtClean="0"/>
                        <a:t>Develop cost-effective resources now</a:t>
                      </a:r>
                    </a:p>
                    <a:p>
                      <a:r>
                        <a:rPr lang="en-US" dirty="0" smtClean="0"/>
                        <a:t>Development</a:t>
                      </a:r>
                      <a:r>
                        <a:rPr lang="en-US" baseline="0" dirty="0" smtClean="0"/>
                        <a:t> beyond existing RPS not needed to comply with federal emission standards</a:t>
                      </a:r>
                      <a:endParaRPr lang="en-US" dirty="0"/>
                    </a:p>
                  </a:txBody>
                  <a:tcPr/>
                </a:tc>
                <a:tc hMerge="1">
                  <a:txBody>
                    <a:bodyPr/>
                    <a:lstStyle/>
                    <a:p>
                      <a:endParaRPr lang="en-US"/>
                    </a:p>
                  </a:txBody>
                  <a:tcPr/>
                </a:tc>
                <a:tc hMerge="1">
                  <a:txBody>
                    <a:bodyPr/>
                    <a:lstStyle/>
                    <a:p>
                      <a:endParaRPr lang="en-US"/>
                    </a:p>
                  </a:txBody>
                  <a:tcPr/>
                </a:tc>
              </a:tr>
              <a:tr h="370840">
                <a:tc>
                  <a:txBody>
                    <a:bodyPr/>
                    <a:lstStyle/>
                    <a:p>
                      <a:r>
                        <a:rPr lang="en-US" dirty="0" smtClean="0"/>
                        <a:t>4. Gas-Fired Resources</a:t>
                      </a:r>
                      <a:endParaRPr lang="en-US" dirty="0"/>
                    </a:p>
                  </a:txBody>
                  <a:tcPr/>
                </a:tc>
                <a:tc gridSpan="3">
                  <a:txBody>
                    <a:bodyPr/>
                    <a:lstStyle/>
                    <a:p>
                      <a:r>
                        <a:rPr lang="en-US" dirty="0" smtClean="0"/>
                        <a:t>Low probability of need by 2021</a:t>
                      </a:r>
                    </a:p>
                    <a:p>
                      <a:r>
                        <a:rPr lang="en-US" dirty="0" smtClean="0"/>
                        <a:t>Modest</a:t>
                      </a:r>
                      <a:r>
                        <a:rPr lang="en-US" baseline="0" dirty="0" smtClean="0"/>
                        <a:t> probability of need by 2026</a:t>
                      </a:r>
                      <a:endParaRPr lang="en-US" dirty="0"/>
                    </a:p>
                  </a:txBody>
                  <a:tcPr/>
                </a:tc>
                <a:tc hMerge="1">
                  <a:txBody>
                    <a:bodyPr/>
                    <a:lstStyle/>
                    <a:p>
                      <a:endParaRPr lang="en-US"/>
                    </a:p>
                  </a:txBody>
                  <a:tcPr/>
                </a:tc>
                <a:tc hMerge="1">
                  <a:txBody>
                    <a:bodyPr/>
                    <a:lstStyle/>
                    <a:p>
                      <a:endParaRPr lang="en-US"/>
                    </a:p>
                  </a:txBody>
                  <a:tcPr/>
                </a:tc>
              </a:tr>
              <a:tr h="370840">
                <a:tc>
                  <a:txBody>
                    <a:bodyPr/>
                    <a:lstStyle/>
                    <a:p>
                      <a:r>
                        <a:rPr lang="en-US" dirty="0" smtClean="0"/>
                        <a:t>5. Resource</a:t>
                      </a:r>
                      <a:r>
                        <a:rPr lang="en-US" baseline="0" dirty="0" smtClean="0"/>
                        <a:t> Utilization</a:t>
                      </a:r>
                      <a:endParaRPr lang="en-US" dirty="0"/>
                    </a:p>
                  </a:txBody>
                  <a:tcPr/>
                </a:tc>
                <a:tc gridSpan="3">
                  <a:txBody>
                    <a:bodyPr/>
                    <a:lstStyle/>
                    <a:p>
                      <a:r>
                        <a:rPr lang="en-US" dirty="0" smtClean="0"/>
                        <a:t>Improve</a:t>
                      </a:r>
                      <a:r>
                        <a:rPr lang="en-US" baseline="0" dirty="0" smtClean="0"/>
                        <a:t> scheduling and operating procedures to minimize need for balancing reserve resources</a:t>
                      </a:r>
                    </a:p>
                  </a:txBody>
                  <a:tcPr/>
                </a:tc>
                <a:tc hMerge="1">
                  <a:txBody>
                    <a:bodyPr/>
                    <a:lstStyle/>
                    <a:p>
                      <a:endParaRPr lang="en-US"/>
                    </a:p>
                  </a:txBody>
                  <a:tcPr/>
                </a:tc>
                <a:tc hMerge="1">
                  <a:txBody>
                    <a:bodyPr/>
                    <a:lstStyle/>
                    <a:p>
                      <a:endParaRPr lang="en-US"/>
                    </a:p>
                  </a:txBody>
                  <a:tcPr/>
                </a:tc>
              </a:tr>
              <a:tr h="370840">
                <a:tc>
                  <a:txBody>
                    <a:bodyPr/>
                    <a:lstStyle/>
                    <a:p>
                      <a:r>
                        <a:rPr lang="en-US" dirty="0" smtClean="0"/>
                        <a:t>6. Expand Resource Alternatives</a:t>
                      </a:r>
                      <a:endParaRPr lang="en-US" dirty="0"/>
                    </a:p>
                  </a:txBody>
                  <a:tcPr/>
                </a:tc>
                <a:tc gridSpan="3">
                  <a:txBody>
                    <a:bodyPr/>
                    <a:lstStyle/>
                    <a:p>
                      <a:r>
                        <a:rPr lang="en-US" dirty="0" smtClean="0"/>
                        <a:t>Explore non-carbon resources</a:t>
                      </a:r>
                      <a:r>
                        <a:rPr lang="en-US" baseline="0" dirty="0" smtClean="0"/>
                        <a:t> with dependable </a:t>
                      </a:r>
                      <a:r>
                        <a:rPr lang="en-US" baseline="0" dirty="0" err="1" smtClean="0"/>
                        <a:t>nergy</a:t>
                      </a:r>
                      <a:r>
                        <a:rPr lang="en-US" baseline="0" dirty="0" smtClean="0"/>
                        <a:t> &amp; capacity</a:t>
                      </a:r>
                    </a:p>
                    <a:p>
                      <a:r>
                        <a:rPr lang="en-US" baseline="0" dirty="0" smtClean="0"/>
                        <a:t>Explore other options for balancing reserves (markets, storage, etc.)</a:t>
                      </a:r>
                      <a:endParaRPr lang="en-US" dirty="0"/>
                    </a:p>
                  </a:txBody>
                  <a:tcPr/>
                </a:tc>
                <a:tc hMerge="1">
                  <a:txBody>
                    <a:bodyPr/>
                    <a:lstStyle/>
                    <a:p>
                      <a:endParaRPr lang="en-US"/>
                    </a:p>
                  </a:txBody>
                  <a:tcPr/>
                </a:tc>
                <a:tc hMerge="1">
                  <a:txBody>
                    <a:bodyPr/>
                    <a:lstStyle/>
                    <a:p>
                      <a:endParaRPr lang="en-US"/>
                    </a:p>
                  </a:txBody>
                  <a:tcPr/>
                </a:tc>
              </a:tr>
              <a:tr h="370840">
                <a:tc>
                  <a:txBody>
                    <a:bodyPr/>
                    <a:lstStyle/>
                    <a:p>
                      <a:r>
                        <a:rPr lang="en-US" dirty="0" smtClean="0"/>
                        <a:t>7. Adaptive Management</a:t>
                      </a:r>
                      <a:endParaRPr lang="en-US" dirty="0"/>
                    </a:p>
                  </a:txBody>
                  <a:tcPr/>
                </a:tc>
                <a:tc gridSpan="3">
                  <a:txBody>
                    <a:bodyPr/>
                    <a:lstStyle/>
                    <a:p>
                      <a:r>
                        <a:rPr lang="en-US" dirty="0" smtClean="0"/>
                        <a:t>Plan must be flexible to change</a:t>
                      </a:r>
                      <a:r>
                        <a:rPr lang="en-US" baseline="0" dirty="0" smtClean="0"/>
                        <a:t> as the future unfolds </a:t>
                      </a:r>
                      <a:endParaRPr lang="en-US" dirty="0"/>
                    </a:p>
                  </a:txBody>
                  <a:tcPr/>
                </a:tc>
                <a:tc hMerge="1">
                  <a:txBody>
                    <a:bodyPr/>
                    <a:lstStyle/>
                    <a:p>
                      <a:endParaRPr lang="en-US"/>
                    </a:p>
                  </a:txBody>
                  <a:tcPr/>
                </a:tc>
                <a:tc hMerge="1">
                  <a:txBody>
                    <a:bodyPr/>
                    <a:lstStyle/>
                    <a:p>
                      <a:endParaRPr lang="en-US"/>
                    </a:p>
                  </a:txBody>
                  <a:tcPr/>
                </a:tc>
              </a:tr>
            </a:tbl>
          </a:graphicData>
        </a:graphic>
      </p:graphicFrame>
      <p:sp>
        <p:nvSpPr>
          <p:cNvPr id="4" name="Slide Number Placeholder 3"/>
          <p:cNvSpPr>
            <a:spLocks noGrp="1"/>
          </p:cNvSpPr>
          <p:nvPr>
            <p:ph type="sldNum" sz="quarter" idx="12"/>
          </p:nvPr>
        </p:nvSpPr>
        <p:spPr/>
        <p:txBody>
          <a:bodyPr/>
          <a:lstStyle/>
          <a:p>
            <a:fld id="{AA410EB8-A01E-483B-9F37-9B9DDCDD7179}" type="slidenum">
              <a:rPr lang="en-US" smtClean="0"/>
              <a:pPr/>
              <a:t>5</a:t>
            </a:fld>
            <a:endParaRPr lang="en-US" dirty="0"/>
          </a:p>
        </p:txBody>
      </p:sp>
    </p:spTree>
    <p:extLst>
      <p:ext uri="{BB962C8B-B14F-4D97-AF65-F5344CB8AC3E}">
        <p14:creationId xmlns:p14="http://schemas.microsoft.com/office/powerpoint/2010/main" val="1158522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EE Ramp Up in Action Plan</a:t>
            </a:r>
            <a:endParaRPr lang="en-US" dirty="0"/>
          </a:p>
        </p:txBody>
      </p:sp>
      <p:sp>
        <p:nvSpPr>
          <p:cNvPr id="4" name="Slide Number Placeholder 3"/>
          <p:cNvSpPr>
            <a:spLocks noGrp="1"/>
          </p:cNvSpPr>
          <p:nvPr>
            <p:ph type="sldNum" sz="quarter" idx="12"/>
          </p:nvPr>
        </p:nvSpPr>
        <p:spPr/>
        <p:txBody>
          <a:bodyPr/>
          <a:lstStyle/>
          <a:p>
            <a:fld id="{07B1B5E8-6A7F-4C30-9656-2C1C8F786F6B}" type="slidenum">
              <a:rPr lang="en-US" smtClean="0"/>
              <a:pPr/>
              <a:t>6</a:t>
            </a:fld>
            <a:endParaRPr lang="en-US"/>
          </a:p>
        </p:txBody>
      </p:sp>
      <p:graphicFrame>
        <p:nvGraphicFramePr>
          <p:cNvPr id="5" name="Table 4"/>
          <p:cNvGraphicFramePr>
            <a:graphicFrameLocks noGrp="1"/>
          </p:cNvGraphicFramePr>
          <p:nvPr/>
        </p:nvGraphicFramePr>
        <p:xfrm>
          <a:off x="533400" y="1371600"/>
          <a:ext cx="8001000" cy="2438400"/>
        </p:xfrm>
        <a:graphic>
          <a:graphicData uri="http://schemas.openxmlformats.org/drawingml/2006/table">
            <a:tbl>
              <a:tblPr/>
              <a:tblGrid>
                <a:gridCol w="2602342"/>
                <a:gridCol w="1260209"/>
                <a:gridCol w="1301172"/>
                <a:gridCol w="1301172"/>
                <a:gridCol w="1301172"/>
                <a:gridCol w="234933"/>
              </a:tblGrid>
              <a:tr h="609600">
                <a:tc gridSpan="6">
                  <a:txBody>
                    <a:bodyPr/>
                    <a:lstStyle/>
                    <a:p>
                      <a:pPr marL="0" marR="0">
                        <a:lnSpc>
                          <a:spcPts val="1400"/>
                        </a:lnSpc>
                        <a:spcBef>
                          <a:spcPts val="0"/>
                        </a:spcBef>
                        <a:spcAft>
                          <a:spcPts val="0"/>
                        </a:spcAft>
                      </a:pPr>
                      <a:r>
                        <a:rPr lang="en-US" sz="1800" dirty="0">
                          <a:solidFill>
                            <a:srgbClr val="000000"/>
                          </a:solidFill>
                          <a:latin typeface="Arial"/>
                          <a:ea typeface="Times New Roman"/>
                        </a:rPr>
                        <a:t>Conservation Energy Milestones by Fiscal Year in Average Megawatts</a:t>
                      </a:r>
                      <a:endParaRPr lang="en-US" sz="2400" dirty="0">
                        <a:solidFill>
                          <a:srgbClr val="000000"/>
                        </a:solidFill>
                        <a:latin typeface="Arial"/>
                        <a:ea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9600">
                <a:tc>
                  <a:txBody>
                    <a:bodyPr/>
                    <a:lstStyle/>
                    <a:p>
                      <a:endParaRPr lang="en-US" sz="1800" dirty="0">
                        <a:latin typeface="Cambria"/>
                        <a:ea typeface="Cambri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0"/>
                        </a:spcAft>
                      </a:pPr>
                      <a:r>
                        <a:rPr lang="en-US" sz="1800">
                          <a:solidFill>
                            <a:srgbClr val="000000"/>
                          </a:solidFill>
                          <a:latin typeface="Arial"/>
                          <a:ea typeface="Times New Roman"/>
                        </a:rPr>
                        <a:t>FY16-17</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0"/>
                        </a:spcAft>
                      </a:pPr>
                      <a:r>
                        <a:rPr lang="en-US" sz="1800">
                          <a:solidFill>
                            <a:srgbClr val="000000"/>
                          </a:solidFill>
                          <a:latin typeface="Arial"/>
                          <a:ea typeface="Times New Roman"/>
                        </a:rPr>
                        <a:t>FY18-19</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0"/>
                        </a:spcAft>
                      </a:pPr>
                      <a:r>
                        <a:rPr lang="en-US" sz="1800">
                          <a:solidFill>
                            <a:srgbClr val="000000"/>
                          </a:solidFill>
                          <a:latin typeface="Arial"/>
                          <a:ea typeface="Times New Roman"/>
                        </a:rPr>
                        <a:t>FY20-21</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0"/>
                        </a:spcAft>
                      </a:pPr>
                      <a:r>
                        <a:rPr lang="en-US" sz="1800">
                          <a:solidFill>
                            <a:srgbClr val="000000"/>
                          </a:solidFill>
                          <a:latin typeface="Arial"/>
                          <a:ea typeface="Times New Roman"/>
                        </a:rPr>
                        <a:t>FY22-23</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1000"/>
                        </a:spcAft>
                      </a:pPr>
                      <a:r>
                        <a:rPr lang="en-US" sz="1100">
                          <a:solidFill>
                            <a:srgbClr val="000000"/>
                          </a:solidFill>
                          <a:latin typeface="Arial"/>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609600">
                <a:tc>
                  <a:txBody>
                    <a:bodyPr/>
                    <a:lstStyle/>
                    <a:p>
                      <a:pPr marL="0" marR="0">
                        <a:lnSpc>
                          <a:spcPts val="1400"/>
                        </a:lnSpc>
                        <a:spcBef>
                          <a:spcPts val="0"/>
                        </a:spcBef>
                        <a:spcAft>
                          <a:spcPts val="0"/>
                        </a:spcAft>
                      </a:pPr>
                      <a:r>
                        <a:rPr lang="en-US" sz="1800" dirty="0">
                          <a:solidFill>
                            <a:srgbClr val="000000"/>
                          </a:solidFill>
                          <a:latin typeface="Arial"/>
                          <a:ea typeface="Times New Roman"/>
                        </a:rPr>
                        <a:t>Annual Energy</a:t>
                      </a:r>
                      <a:endParaRPr lang="en-US" sz="2400" dirty="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0"/>
                        </a:spcAft>
                      </a:pPr>
                      <a:r>
                        <a:rPr lang="en-US" sz="1800" dirty="0">
                          <a:solidFill>
                            <a:srgbClr val="000000"/>
                          </a:solidFill>
                          <a:latin typeface="Arial"/>
                          <a:ea typeface="Times New Roman"/>
                        </a:rPr>
                        <a:t>370</a:t>
                      </a:r>
                      <a:endParaRPr lang="en-US" sz="2400" dirty="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0"/>
                        </a:spcAft>
                      </a:pPr>
                      <a:r>
                        <a:rPr lang="en-US" sz="1800">
                          <a:solidFill>
                            <a:srgbClr val="000000"/>
                          </a:solidFill>
                          <a:latin typeface="Arial"/>
                          <a:ea typeface="Times New Roman"/>
                        </a:rPr>
                        <a:t>460</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0"/>
                        </a:spcAft>
                      </a:pPr>
                      <a:r>
                        <a:rPr lang="en-US" sz="1800">
                          <a:solidFill>
                            <a:srgbClr val="000000"/>
                          </a:solidFill>
                          <a:latin typeface="Arial"/>
                          <a:ea typeface="Times New Roman"/>
                        </a:rPr>
                        <a:t>570</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0"/>
                        </a:spcAft>
                      </a:pPr>
                      <a:r>
                        <a:rPr lang="en-US" sz="1800">
                          <a:solidFill>
                            <a:srgbClr val="000000"/>
                          </a:solidFill>
                          <a:latin typeface="Arial"/>
                          <a:ea typeface="Times New Roman"/>
                        </a:rPr>
                        <a:t>660</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1000"/>
                        </a:spcAft>
                      </a:pPr>
                      <a:r>
                        <a:rPr lang="en-US" sz="1100">
                          <a:solidFill>
                            <a:srgbClr val="000000"/>
                          </a:solidFill>
                          <a:latin typeface="Arial"/>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r h="609600">
                <a:tc>
                  <a:txBody>
                    <a:bodyPr/>
                    <a:lstStyle/>
                    <a:p>
                      <a:pPr marL="0" marR="0">
                        <a:lnSpc>
                          <a:spcPts val="1400"/>
                        </a:lnSpc>
                        <a:spcBef>
                          <a:spcPts val="0"/>
                        </a:spcBef>
                        <a:spcAft>
                          <a:spcPts val="0"/>
                        </a:spcAft>
                      </a:pPr>
                      <a:r>
                        <a:rPr lang="en-US" sz="1800">
                          <a:solidFill>
                            <a:srgbClr val="000000"/>
                          </a:solidFill>
                          <a:latin typeface="Arial"/>
                          <a:ea typeface="Times New Roman"/>
                        </a:rPr>
                        <a:t>Cumulative Energy</a:t>
                      </a:r>
                      <a:endParaRPr lang="en-US" sz="240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marL="0" marR="0">
                        <a:lnSpc>
                          <a:spcPts val="1400"/>
                        </a:lnSpc>
                        <a:spcBef>
                          <a:spcPts val="0"/>
                        </a:spcBef>
                        <a:spcAft>
                          <a:spcPts val="0"/>
                        </a:spcAft>
                      </a:pPr>
                      <a:r>
                        <a:rPr lang="en-US" sz="1800" dirty="0">
                          <a:solidFill>
                            <a:srgbClr val="000000"/>
                          </a:solidFill>
                          <a:latin typeface="Arial"/>
                          <a:ea typeface="Times New Roman"/>
                        </a:rPr>
                        <a:t>370</a:t>
                      </a:r>
                      <a:endParaRPr lang="en-US" sz="2400" dirty="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0"/>
                        </a:spcAft>
                      </a:pPr>
                      <a:r>
                        <a:rPr lang="en-US" sz="1800" dirty="0">
                          <a:solidFill>
                            <a:srgbClr val="000000"/>
                          </a:solidFill>
                          <a:latin typeface="Arial"/>
                          <a:ea typeface="Times New Roman"/>
                        </a:rPr>
                        <a:t>830</a:t>
                      </a:r>
                      <a:endParaRPr lang="en-US" sz="2400" dirty="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0"/>
                        </a:spcAft>
                      </a:pPr>
                      <a:r>
                        <a:rPr lang="en-US" sz="1800" dirty="0">
                          <a:solidFill>
                            <a:srgbClr val="000000"/>
                          </a:solidFill>
                          <a:latin typeface="Arial"/>
                          <a:ea typeface="Times New Roman"/>
                        </a:rPr>
                        <a:t>1400</a:t>
                      </a:r>
                      <a:endParaRPr lang="en-US" sz="2400" dirty="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0"/>
                        </a:spcAft>
                      </a:pPr>
                      <a:r>
                        <a:rPr lang="en-US" sz="1800" dirty="0">
                          <a:solidFill>
                            <a:srgbClr val="000000"/>
                          </a:solidFill>
                          <a:latin typeface="Arial"/>
                          <a:ea typeface="Times New Roman"/>
                        </a:rPr>
                        <a:t>2060</a:t>
                      </a:r>
                      <a:endParaRPr lang="en-US" sz="2400" dirty="0">
                        <a:solidFill>
                          <a:srgbClr val="000000"/>
                        </a:solidFill>
                        <a:latin typeface="Arial"/>
                        <a:ea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ts val="1400"/>
                        </a:lnSpc>
                        <a:spcBef>
                          <a:spcPts val="0"/>
                        </a:spcBef>
                        <a:spcAft>
                          <a:spcPts val="1000"/>
                        </a:spcAft>
                      </a:pPr>
                      <a:r>
                        <a:rPr lang="en-US" sz="1100" dirty="0">
                          <a:solidFill>
                            <a:srgbClr val="000000"/>
                          </a:solidFill>
                          <a:latin typeface="Arial"/>
                          <a:ea typeface="Times New Roman"/>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r>
            </a:tbl>
          </a:graphicData>
        </a:graphic>
      </p:graphicFrame>
      <p:sp>
        <p:nvSpPr>
          <p:cNvPr id="6" name="TextBox 5"/>
          <p:cNvSpPr txBox="1"/>
          <p:nvPr/>
        </p:nvSpPr>
        <p:spPr>
          <a:xfrm>
            <a:off x="609600" y="4419600"/>
            <a:ext cx="7696200" cy="830997"/>
          </a:xfrm>
          <a:prstGeom prst="rect">
            <a:avLst/>
          </a:prstGeom>
          <a:noFill/>
          <a:ln>
            <a:solidFill>
              <a:schemeClr val="accent1"/>
            </a:solidFill>
          </a:ln>
        </p:spPr>
        <p:txBody>
          <a:bodyPr wrap="square" rtlCol="0">
            <a:spAutoFit/>
          </a:bodyPr>
          <a:lstStyle/>
          <a:p>
            <a:pPr lvl="1"/>
            <a:r>
              <a:rPr lang="en-US" sz="2400" dirty="0" smtClean="0"/>
              <a:t>Savings are relative to new (more efficient) 7P baselines</a:t>
            </a:r>
          </a:p>
          <a:p>
            <a:pPr lvl="1"/>
            <a:endParaRPr lang="en-US" sz="2400" dirty="0"/>
          </a:p>
        </p:txBody>
      </p:sp>
    </p:spTree>
    <p:extLst>
      <p:ext uri="{BB962C8B-B14F-4D97-AF65-F5344CB8AC3E}">
        <p14:creationId xmlns:p14="http://schemas.microsoft.com/office/powerpoint/2010/main" val="935663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Key EE Findings</a:t>
            </a:r>
            <a:endParaRPr lang="en-US" dirty="0"/>
          </a:p>
        </p:txBody>
      </p:sp>
      <p:sp>
        <p:nvSpPr>
          <p:cNvPr id="3" name="Content Placeholder 2"/>
          <p:cNvSpPr>
            <a:spLocks noGrp="1"/>
          </p:cNvSpPr>
          <p:nvPr>
            <p:ph idx="1"/>
          </p:nvPr>
        </p:nvSpPr>
        <p:spPr/>
        <p:txBody>
          <a:bodyPr>
            <a:normAutofit lnSpcReduction="10000"/>
          </a:bodyPr>
          <a:lstStyle/>
          <a:p>
            <a:r>
              <a:rPr lang="en-US" dirty="0" smtClean="0"/>
              <a:t>Least-cost EE build varies little across futures &amp; across scenarios</a:t>
            </a:r>
          </a:p>
          <a:p>
            <a:r>
              <a:rPr lang="en-US" dirty="0" smtClean="0"/>
              <a:t>Building EE above spot market price of electricity is critical to least-cost path</a:t>
            </a:r>
          </a:p>
          <a:p>
            <a:r>
              <a:rPr lang="en-US" dirty="0" smtClean="0"/>
              <a:t>EE provides energy &amp; capacity</a:t>
            </a:r>
          </a:p>
          <a:p>
            <a:pPr lvl="1"/>
            <a:r>
              <a:rPr lang="en-US" dirty="0" smtClean="0"/>
              <a:t>Capacity value of EE is important in 7P</a:t>
            </a:r>
          </a:p>
          <a:p>
            <a:pPr lvl="1"/>
            <a:r>
              <a:rPr lang="en-US" dirty="0" smtClean="0"/>
              <a:t>Values are measure-specific</a:t>
            </a:r>
          </a:p>
          <a:p>
            <a:r>
              <a:rPr lang="en-US" dirty="0" smtClean="0"/>
              <a:t>DR &amp; Imports compete against EE for capacity -but both are limited quantity</a:t>
            </a:r>
          </a:p>
          <a:p>
            <a:endParaRPr lang="en-US" dirty="0"/>
          </a:p>
        </p:txBody>
      </p:sp>
      <p:sp>
        <p:nvSpPr>
          <p:cNvPr id="4" name="Slide Number Placeholder 3"/>
          <p:cNvSpPr>
            <a:spLocks noGrp="1"/>
          </p:cNvSpPr>
          <p:nvPr>
            <p:ph type="sldNum" sz="quarter" idx="12"/>
          </p:nvPr>
        </p:nvSpPr>
        <p:spPr/>
        <p:txBody>
          <a:bodyPr/>
          <a:lstStyle/>
          <a:p>
            <a:fld id="{AA410EB8-A01E-483B-9F37-9B9DDCDD7179}" type="slidenum">
              <a:rPr lang="en-US" smtClean="0"/>
              <a:pPr/>
              <a:t>7</a:t>
            </a:fld>
            <a:endParaRPr lang="en-US" dirty="0"/>
          </a:p>
        </p:txBody>
      </p:sp>
    </p:spTree>
    <p:extLst>
      <p:ext uri="{BB962C8B-B14F-4D97-AF65-F5344CB8AC3E}">
        <p14:creationId xmlns:p14="http://schemas.microsoft.com/office/powerpoint/2010/main" val="3811910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Eight Action Items Touch the RTF</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9982371"/>
              </p:ext>
            </p:extLst>
          </p:nvPr>
        </p:nvGraphicFramePr>
        <p:xfrm>
          <a:off x="457200" y="1143000"/>
          <a:ext cx="82296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96DA725-3A7D-40DE-B546-32CA9FE7E7EC}" type="slidenum">
              <a:rPr lang="en-US" smtClean="0"/>
              <a:pPr/>
              <a:t>8</a:t>
            </a:fld>
            <a:endParaRPr lang="en-US"/>
          </a:p>
        </p:txBody>
      </p:sp>
      <p:sp>
        <p:nvSpPr>
          <p:cNvPr id="3" name="Right Arrow 2"/>
          <p:cNvSpPr/>
          <p:nvPr/>
        </p:nvSpPr>
        <p:spPr>
          <a:xfrm>
            <a:off x="723900" y="5181600"/>
            <a:ext cx="7696200" cy="1143000"/>
          </a:xfrm>
          <a:prstGeom prst="rightArrow">
            <a:avLst/>
          </a:prstGeom>
          <a:solidFill>
            <a:schemeClr val="bg1">
              <a:lumMod val="8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Resource implications grow as we move to the right</a:t>
            </a:r>
            <a:endParaRPr lang="en-US" dirty="0">
              <a:solidFill>
                <a:schemeClr val="tx1"/>
              </a:solidFill>
            </a:endParaRPr>
          </a:p>
        </p:txBody>
      </p:sp>
    </p:spTree>
    <p:extLst>
      <p:ext uri="{BB962C8B-B14F-4D97-AF65-F5344CB8AC3E}">
        <p14:creationId xmlns:p14="http://schemas.microsoft.com/office/powerpoint/2010/main" val="1669915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a:t>
            </a:r>
            <a:endParaRPr lang="en-US" dirty="0"/>
          </a:p>
        </p:txBody>
      </p:sp>
      <p:sp>
        <p:nvSpPr>
          <p:cNvPr id="3" name="Content Placeholder 2"/>
          <p:cNvSpPr>
            <a:spLocks noGrp="1"/>
          </p:cNvSpPr>
          <p:nvPr>
            <p:ph idx="1"/>
          </p:nvPr>
        </p:nvSpPr>
        <p:spPr>
          <a:xfrm>
            <a:off x="457200" y="1417638"/>
            <a:ext cx="8229600" cy="4983162"/>
          </a:xfrm>
        </p:spPr>
        <p:txBody>
          <a:bodyPr>
            <a:normAutofit fontScale="70000" lnSpcReduction="20000"/>
          </a:bodyPr>
          <a:lstStyle/>
          <a:p>
            <a:pPr marL="0" lvl="0" indent="0">
              <a:lnSpc>
                <a:spcPct val="120000"/>
              </a:lnSpc>
              <a:buNone/>
            </a:pPr>
            <a:r>
              <a:rPr lang="en-US" i="1" dirty="0" smtClean="0">
                <a:solidFill>
                  <a:schemeClr val="accent1"/>
                </a:solidFill>
              </a:rPr>
              <a:t>These are items that are connected to the RTF work plan, but have no direct impact at this time</a:t>
            </a:r>
            <a:endParaRPr lang="en-US" i="1" dirty="0">
              <a:solidFill>
                <a:schemeClr val="accent1"/>
              </a:solidFill>
            </a:endParaRPr>
          </a:p>
          <a:p>
            <a:pPr>
              <a:lnSpc>
                <a:spcPct val="120000"/>
              </a:lnSpc>
            </a:pPr>
            <a:r>
              <a:rPr lang="en-US" dirty="0" smtClean="0"/>
              <a:t>Research Forum: Council will facilitate a forum to look across the region’s research efforts and roadmap out opportunities for collaboration, research gaps, </a:t>
            </a:r>
            <a:r>
              <a:rPr lang="en-US" dirty="0" err="1" smtClean="0"/>
              <a:t>etc</a:t>
            </a:r>
            <a:endParaRPr lang="en-US" dirty="0" smtClean="0"/>
          </a:p>
          <a:p>
            <a:pPr lvl="1">
              <a:lnSpc>
                <a:spcPct val="120000"/>
              </a:lnSpc>
            </a:pPr>
            <a:r>
              <a:rPr lang="en-US" dirty="0" smtClean="0"/>
              <a:t>Recent retooling of the RTF’s research role was done with this work in mind</a:t>
            </a:r>
          </a:p>
          <a:p>
            <a:pPr lvl="1">
              <a:lnSpc>
                <a:spcPct val="120000"/>
              </a:lnSpc>
            </a:pPr>
            <a:r>
              <a:rPr lang="en-US" dirty="0" smtClean="0"/>
              <a:t>Anticipate RTF’s role would be to participate, inform, and leverage findings of forum</a:t>
            </a:r>
          </a:p>
          <a:p>
            <a:pPr>
              <a:lnSpc>
                <a:spcPct val="120000"/>
              </a:lnSpc>
            </a:pPr>
            <a:r>
              <a:rPr lang="en-US" dirty="0" smtClean="0"/>
              <a:t>Water/Wastewater Study: Council will conduct a study on the energy saving potential from water/wastewater opportunities</a:t>
            </a:r>
          </a:p>
          <a:p>
            <a:pPr lvl="1">
              <a:lnSpc>
                <a:spcPct val="120000"/>
              </a:lnSpc>
            </a:pPr>
            <a:r>
              <a:rPr lang="en-US" dirty="0" smtClean="0"/>
              <a:t>Anticipate that findings of this study will directly inform non-energy impact assumptions for water savings measures</a:t>
            </a:r>
            <a:endParaRPr lang="en-US" dirty="0"/>
          </a:p>
        </p:txBody>
      </p:sp>
      <p:sp>
        <p:nvSpPr>
          <p:cNvPr id="4" name="Slide Number Placeholder 3"/>
          <p:cNvSpPr>
            <a:spLocks noGrp="1"/>
          </p:cNvSpPr>
          <p:nvPr>
            <p:ph type="sldNum" sz="quarter" idx="12"/>
          </p:nvPr>
        </p:nvSpPr>
        <p:spPr/>
        <p:txBody>
          <a:bodyPr/>
          <a:lstStyle/>
          <a:p>
            <a:fld id="{B96DA725-3A7D-40DE-B546-32CA9FE7E7EC}" type="slidenum">
              <a:rPr lang="en-US" smtClean="0"/>
              <a:pPr/>
              <a:t>9</a:t>
            </a:fld>
            <a:endParaRPr lang="en-US"/>
          </a:p>
        </p:txBody>
      </p:sp>
    </p:spTree>
    <p:extLst>
      <p:ext uri="{BB962C8B-B14F-4D97-AF65-F5344CB8AC3E}">
        <p14:creationId xmlns:p14="http://schemas.microsoft.com/office/powerpoint/2010/main" val="2535221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RTF UES Presentation Template-12-4-15</Template>
  <TotalTime>152</TotalTime>
  <Words>2434</Words>
  <Application>Microsoft Office PowerPoint</Application>
  <PresentationFormat>On-screen Show (4:3)</PresentationFormat>
  <Paragraphs>150</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vt:lpstr>
      <vt:lpstr>Times New Roman</vt:lpstr>
      <vt:lpstr>Office Theme</vt:lpstr>
      <vt:lpstr>RTF Implementation of the Seventh Plan</vt:lpstr>
      <vt:lpstr>Presentation Overview</vt:lpstr>
      <vt:lpstr>Key Findings from the Seventh Plan</vt:lpstr>
      <vt:lpstr>Seventh Plan Resource Portfolio</vt:lpstr>
      <vt:lpstr>Resource Strategy Elements</vt:lpstr>
      <vt:lpstr>EE Ramp Up in Action Plan</vt:lpstr>
      <vt:lpstr>Summary Key EE Findings</vt:lpstr>
      <vt:lpstr>Eight Action Items Touch the RTF</vt:lpstr>
      <vt:lpstr>Monitor</vt:lpstr>
      <vt:lpstr>Update</vt:lpstr>
      <vt:lpstr>Small Change</vt:lpstr>
      <vt:lpstr>Big Change</vt:lpstr>
      <vt:lpstr>Additional Slides Full Text Versions of Action Plan</vt:lpstr>
      <vt:lpstr>RES-2</vt:lpstr>
      <vt:lpstr>REG -5 </vt:lpstr>
      <vt:lpstr>REG-9</vt:lpstr>
      <vt:lpstr>ANLYS-6</vt:lpstr>
      <vt:lpstr>ANLYS-7</vt:lpstr>
      <vt:lpstr>ANLYS-8</vt:lpstr>
      <vt:lpstr>ANLYS-9</vt:lpstr>
      <vt:lpstr>ANLYS-10</vt:lpstr>
    </vt:vector>
  </TitlesOfParts>
  <Company>Northwest Power and Conservation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RTF Implementation of the Seventh Plan</dc:title>
  <dc:creator>Jennifer Light</dc:creator>
  <cp:lastModifiedBy>Jennifer Light</cp:lastModifiedBy>
  <cp:revision>14</cp:revision>
  <dcterms:created xsi:type="dcterms:W3CDTF">2016-02-12T21:18:46Z</dcterms:created>
  <dcterms:modified xsi:type="dcterms:W3CDTF">2016-02-17T00:09:18Z</dcterms:modified>
</cp:coreProperties>
</file>