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7"/>
  </p:notesMasterIdLst>
  <p:handoutMasterIdLst>
    <p:handoutMasterId r:id="rId18"/>
  </p:handoutMasterIdLst>
  <p:sldIdLst>
    <p:sldId id="256" r:id="rId2"/>
    <p:sldId id="273" r:id="rId3"/>
    <p:sldId id="274" r:id="rId4"/>
    <p:sldId id="259" r:id="rId5"/>
    <p:sldId id="260" r:id="rId6"/>
    <p:sldId id="275" r:id="rId7"/>
    <p:sldId id="261" r:id="rId8"/>
    <p:sldId id="262" r:id="rId9"/>
    <p:sldId id="270" r:id="rId10"/>
    <p:sldId id="263" r:id="rId11"/>
    <p:sldId id="269" r:id="rId12"/>
    <p:sldId id="265" r:id="rId13"/>
    <p:sldId id="266" r:id="rId14"/>
    <p:sldId id="272" r:id="rId15"/>
    <p:sldId id="271" r:id="rId16"/>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980" autoAdjust="0"/>
  </p:normalViewPr>
  <p:slideViewPr>
    <p:cSldViewPr>
      <p:cViewPr varScale="1">
        <p:scale>
          <a:sx n="103" d="100"/>
          <a:sy n="103" d="100"/>
        </p:scale>
        <p:origin x="-1854"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fld id="{6ADB56A1-3C89-43B2-8445-FCFD6F755166}" type="datetimeFigureOut">
              <a:rPr lang="en-US" smtClean="0"/>
              <a:pPr/>
              <a:t>6/25/2015</a:t>
            </a:fld>
            <a:endParaRPr lang="en-US" dirty="0"/>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dirty="0"/>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C96D7649-63B3-43BE-906B-708A0E4B8DB8}" type="slidenum">
              <a:rPr lang="en-US" smtClean="0"/>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C4CB6E6F-B515-4842-8E4C-DE70296FB326}" type="datetimeFigureOut">
              <a:rPr lang="en-US" smtClean="0"/>
              <a:pPr/>
              <a:t>6/25/2015</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C2CE6B0A-3256-46AC-B314-9D2A77D2D251}" type="slidenum">
              <a:rPr lang="en-US" smtClean="0"/>
              <a:pPr/>
              <a:t>‹#›</a:t>
            </a:fld>
            <a:endParaRPr lang="en-US" dirty="0"/>
          </a:p>
        </p:txBody>
      </p:sp>
    </p:spTree>
    <p:extLst>
      <p:ext uri="{BB962C8B-B14F-4D97-AF65-F5344CB8AC3E}">
        <p14:creationId xmlns:p14="http://schemas.microsoft.com/office/powerpoint/2010/main" xmlns="" val="30295451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body" idx="1"/>
          </p:nvPr>
        </p:nvSpPr>
        <p:spPr>
          <a:ln/>
        </p:spPr>
        <p:txBody>
          <a:bodyPr/>
          <a:lstStyle/>
          <a:p>
            <a:endParaRPr lang="en-US" dirty="0"/>
          </a:p>
        </p:txBody>
      </p:sp>
      <p:sp>
        <p:nvSpPr>
          <p:cNvPr id="7171" name="Rectangle 3"/>
          <p:cNvSpPr>
            <a:spLocks noGrp="1" noRot="1" noChangeAspect="1" noChangeArrowheads="1" noTextEdit="1"/>
          </p:cNvSpPr>
          <p:nvPr>
            <p:ph type="sldImg"/>
          </p:nvPr>
        </p:nvSpPr>
        <p:spPr>
          <a:xfrm>
            <a:off x="1266825" y="727075"/>
            <a:ext cx="4781550" cy="3586163"/>
          </a:xfrm>
          <a:ln cap="flat"/>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body" idx="1"/>
          </p:nvPr>
        </p:nvSpPr>
        <p:spPr>
          <a:ln/>
        </p:spPr>
        <p:txBody>
          <a:bodyPr/>
          <a:lstStyle/>
          <a:p>
            <a:endParaRPr lang="en-US" dirty="0"/>
          </a:p>
        </p:txBody>
      </p:sp>
      <p:sp>
        <p:nvSpPr>
          <p:cNvPr id="11267" name="Rectangle 3"/>
          <p:cNvSpPr>
            <a:spLocks noGrp="1" noRot="1" noChangeAspect="1" noChangeArrowheads="1" noTextEdit="1"/>
          </p:cNvSpPr>
          <p:nvPr>
            <p:ph type="sldImg"/>
          </p:nvPr>
        </p:nvSpPr>
        <p:spPr>
          <a:xfrm>
            <a:off x="1266825" y="727075"/>
            <a:ext cx="4781550" cy="3586163"/>
          </a:xfrm>
          <a:ln cap="flat"/>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spect="1" noChangeArrowheads="1" noTextEdit="1"/>
          </p:cNvSpPr>
          <p:nvPr>
            <p:ph type="sldImg"/>
          </p:nvPr>
        </p:nvSpPr>
        <p:spPr>
          <a:xfrm>
            <a:off x="1266825" y="727075"/>
            <a:ext cx="4781550" cy="3586163"/>
          </a:xfrm>
          <a:ln cap="flat"/>
        </p:spPr>
      </p:sp>
      <p:sp>
        <p:nvSpPr>
          <p:cNvPr id="13315" name="Rectangle 3"/>
          <p:cNvSpPr>
            <a:spLocks noGrp="1" noChangeArrowheads="1"/>
          </p:cNvSpPr>
          <p:nvPr>
            <p:ph type="body" idx="1"/>
          </p:nvPr>
        </p:nvSpPr>
        <p:spPr>
          <a:ln/>
        </p:spPr>
        <p:txBody>
          <a:bodyPr/>
          <a:lstStyle/>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spect="1" noChangeArrowheads="1" noTextEdit="1"/>
          </p:cNvSpPr>
          <p:nvPr>
            <p:ph type="sldImg"/>
          </p:nvPr>
        </p:nvSpPr>
        <p:spPr>
          <a:xfrm>
            <a:off x="1266825" y="727075"/>
            <a:ext cx="4781550" cy="3586163"/>
          </a:xfrm>
          <a:ln cap="flat"/>
        </p:spPr>
      </p:sp>
      <p:sp>
        <p:nvSpPr>
          <p:cNvPr id="15363" name="Rectangle 3"/>
          <p:cNvSpPr>
            <a:spLocks noGrp="1" noChangeArrowheads="1"/>
          </p:cNvSpPr>
          <p:nvPr>
            <p:ph type="body" idx="1"/>
          </p:nvPr>
        </p:nvSpPr>
        <p:spPr>
          <a:ln/>
        </p:spPr>
        <p:txBody>
          <a:bodyPr/>
          <a:lstStyle/>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spect="1" noChangeArrowheads="1" noTextEdit="1"/>
          </p:cNvSpPr>
          <p:nvPr>
            <p:ph type="sldImg"/>
          </p:nvPr>
        </p:nvSpPr>
        <p:spPr>
          <a:xfrm>
            <a:off x="1266825" y="727075"/>
            <a:ext cx="4781550" cy="3586163"/>
          </a:xfrm>
          <a:ln cap="flat"/>
        </p:spPr>
      </p:sp>
      <p:sp>
        <p:nvSpPr>
          <p:cNvPr id="15363" name="Rectangle 3"/>
          <p:cNvSpPr>
            <a:spLocks noGrp="1" noChangeArrowheads="1"/>
          </p:cNvSpPr>
          <p:nvPr>
            <p:ph type="body" idx="1"/>
          </p:nvPr>
        </p:nvSpPr>
        <p:spPr>
          <a:ln/>
        </p:spPr>
        <p:txBody>
          <a:bodyPr/>
          <a:lstStyle/>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1266825" y="727075"/>
            <a:ext cx="4781550" cy="3586163"/>
          </a:xfrm>
          <a:ln cap="flat"/>
        </p:spPr>
      </p:sp>
      <p:sp>
        <p:nvSpPr>
          <p:cNvPr id="17411" name="Rectangle 3"/>
          <p:cNvSpPr>
            <a:spLocks noGrp="1" noChangeArrowheads="1"/>
          </p:cNvSpPr>
          <p:nvPr>
            <p:ph type="body" idx="1"/>
          </p:nvPr>
        </p:nvSpPr>
        <p:spPr>
          <a:ln/>
        </p:spPr>
        <p:txBody>
          <a:bodyPr/>
          <a:lstStyle/>
          <a:p>
            <a:r>
              <a:rPr lang="en-US" dirty="0" smtClean="0"/>
              <a:t>Today, codes are even more stringent and meet or exceed MCS</a:t>
            </a:r>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1266825" y="727075"/>
            <a:ext cx="4781550" cy="3586163"/>
          </a:xfrm>
          <a:ln cap="flat"/>
        </p:spPr>
      </p:sp>
      <p:sp>
        <p:nvSpPr>
          <p:cNvPr id="17411" name="Rectangle 3"/>
          <p:cNvSpPr>
            <a:spLocks noGrp="1" noChangeArrowheads="1"/>
          </p:cNvSpPr>
          <p:nvPr>
            <p:ph type="body" idx="1"/>
          </p:nvPr>
        </p:nvSpPr>
        <p:spPr>
          <a:ln/>
        </p:spPr>
        <p:txBody>
          <a:bodyPr/>
          <a:lstStyle/>
          <a:p>
            <a:r>
              <a:rPr lang="en-US" dirty="0" smtClean="0"/>
              <a:t>Today, codes are even more stringent and meet or exceed MCS</a:t>
            </a: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baseline="0">
                <a:solidFill>
                  <a:schemeClr val="tx1"/>
                </a:solidFill>
                <a:latin typeface="Georgia"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AA410EB8-A01E-483B-9F37-9B9DDCDD7179}"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a:xfrm rot="5400000">
            <a:off x="-808037" y="3932237"/>
            <a:ext cx="2133600" cy="365125"/>
          </a:xfrm>
        </p:spPr>
        <p:txBody>
          <a:bodyPr/>
          <a:lstStyle/>
          <a:p>
            <a:fld id="{AA410EB8-A01E-483B-9F37-9B9DDCDD7179}"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a:latin typeface="Georgia" pitchFamily="18" charset="0"/>
              </a:defRPr>
            </a:lvl1pPr>
            <a:lvl2pPr>
              <a:defRPr>
                <a:latin typeface="Georgia" pitchFamily="18" charset="0"/>
              </a:defRPr>
            </a:lvl2pPr>
            <a:lvl3pPr>
              <a:defRPr>
                <a:latin typeface="Georgia" pitchFamily="18" charset="0"/>
              </a:defRPr>
            </a:lvl3pPr>
            <a:lvl4pPr>
              <a:defRPr>
                <a:latin typeface="Georgia" pitchFamily="18" charset="0"/>
              </a:defRPr>
            </a:lvl4pPr>
            <a:lvl5pPr>
              <a:defRPr>
                <a:latin typeface="Georgia" pitchFamily="18"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AA410EB8-A01E-483B-9F37-9B9DDCDD7179}"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latin typeface="Georgia"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AA410EB8-A01E-483B-9F37-9B9DDCDD7179}"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atin typeface="Georgia" pitchFamily="18" charset="0"/>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2"/>
          </p:nvPr>
        </p:nvSpPr>
        <p:spPr/>
        <p:txBody>
          <a:bodyPr/>
          <a:lstStyle/>
          <a:p>
            <a:fld id="{AA410EB8-A01E-483B-9F37-9B9DDCDD7179}"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p:txBody>
          <a:bodyPr/>
          <a:lstStyle/>
          <a:p>
            <a:fld id="{AA410EB8-A01E-483B-9F37-9B9DDCDD7179}"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AA410EB8-A01E-483B-9F37-9B9DDCDD7179}"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A410EB8-A01E-483B-9F37-9B9DDCDD7179}"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AA410EB8-A01E-483B-9F37-9B9DDCDD7179}"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atin typeface="Georgia" pitchFamily="18"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Georgia" pitchFamily="18"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AA410EB8-A01E-483B-9F37-9B9DDCDD7179}"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84000">
              <a:schemeClr val="bg1"/>
            </a:gs>
            <a:gs pos="100000">
              <a:schemeClr val="bg1">
                <a:lumMod val="65000"/>
              </a:schemeClr>
            </a:gs>
          </a:gsLst>
          <a:lin ang="5400000" scaled="0"/>
          <a:tileRect/>
        </a:gradFill>
        <a:effectLst/>
      </p:bgPr>
    </p:bg>
    <p:spTree>
      <p:nvGrpSpPr>
        <p:cNvPr id="1" name=""/>
        <p:cNvGrpSpPr/>
        <p:nvPr/>
      </p:nvGrpSpPr>
      <p:grpSpPr>
        <a:xfrm>
          <a:off x="0" y="0"/>
          <a:ext cx="0" cy="0"/>
          <a:chOff x="0" y="0"/>
          <a:chExt cx="0" cy="0"/>
        </a:xfrm>
      </p:grpSpPr>
      <p:sp>
        <p:nvSpPr>
          <p:cNvPr id="11" name="Rectangle 10"/>
          <p:cNvSpPr/>
          <p:nvPr/>
        </p:nvSpPr>
        <p:spPr>
          <a:xfrm>
            <a:off x="0" y="6296526"/>
            <a:ext cx="9144000" cy="5614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3505200" y="6400800"/>
            <a:ext cx="2133600" cy="365125"/>
          </a:xfrm>
          <a:prstGeom prst="rect">
            <a:avLst/>
          </a:prstGeom>
        </p:spPr>
        <p:txBody>
          <a:bodyPr vert="horz" lIns="91440" tIns="45720" rIns="91440" bIns="45720" rtlCol="0" anchor="ctr"/>
          <a:lstStyle>
            <a:lvl1pPr algn="ctr">
              <a:defRPr sz="1200">
                <a:solidFill>
                  <a:schemeClr val="tx1">
                    <a:tint val="75000"/>
                  </a:schemeClr>
                </a:solidFill>
                <a:latin typeface="Century Gothic" pitchFamily="34" charset="0"/>
              </a:defRPr>
            </a:lvl1pPr>
          </a:lstStyle>
          <a:p>
            <a:fld id="{AA410EB8-A01E-483B-9F37-9B9DDCDD7179}" type="slidenum">
              <a:rPr lang="en-US" smtClean="0"/>
              <a:pPr/>
              <a:t>‹#›</a:t>
            </a:fld>
            <a:endParaRPr lang="en-US" dirty="0"/>
          </a:p>
        </p:txBody>
      </p:sp>
      <p:pic>
        <p:nvPicPr>
          <p:cNvPr id="12" name="Picture 11" descr="Logo-Horizontal.png"/>
          <p:cNvPicPr>
            <a:picLocks noChangeAspect="1"/>
          </p:cNvPicPr>
          <p:nvPr/>
        </p:nvPicPr>
        <p:blipFill>
          <a:blip r:embed="rId13" cstate="print">
            <a:grayscl/>
            <a:lum bright="30000"/>
          </a:blip>
          <a:stretch>
            <a:fillRect/>
          </a:stretch>
        </p:blipFill>
        <p:spPr>
          <a:xfrm>
            <a:off x="144380" y="6419130"/>
            <a:ext cx="2065420" cy="318715"/>
          </a:xfrm>
          <a:prstGeom prst="rect">
            <a:avLst/>
          </a:prstGeom>
        </p:spPr>
      </p:pic>
      <p:pic>
        <p:nvPicPr>
          <p:cNvPr id="14" name="Picture 13" descr="Primary_WhiteBackground_Landscape.png"/>
          <p:cNvPicPr>
            <a:picLocks noChangeAspect="1"/>
          </p:cNvPicPr>
          <p:nvPr/>
        </p:nvPicPr>
        <p:blipFill>
          <a:blip r:embed="rId14" cstate="print"/>
          <a:stretch>
            <a:fillRect/>
          </a:stretch>
        </p:blipFill>
        <p:spPr>
          <a:xfrm>
            <a:off x="7772400" y="6418387"/>
            <a:ext cx="1184151" cy="336459"/>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Century Gothic" pitchFamily="34" charset="0"/>
          <a:ea typeface="+mj-ea"/>
          <a:cs typeface="+mj-cs"/>
        </a:defRPr>
      </a:lvl1pPr>
    </p:titleStyle>
    <p:bodyStyle>
      <a:lvl1pPr marL="342900" indent="-342900" algn="l" defTabSz="914400" rtl="0" eaLnBrk="1" latinLnBrk="0" hangingPunct="1">
        <a:spcBef>
          <a:spcPct val="20000"/>
        </a:spcBef>
        <a:buClr>
          <a:srgbClr val="0070C0"/>
        </a:buClr>
        <a:buFont typeface="Wingdings" pitchFamily="2" charset="2"/>
        <a:buChar char="§"/>
        <a:defRPr sz="3200" kern="1200">
          <a:solidFill>
            <a:schemeClr val="tx1"/>
          </a:solidFill>
          <a:latin typeface="Georgia" pitchFamily="18" charset="0"/>
          <a:ea typeface="+mn-ea"/>
          <a:cs typeface="+mn-cs"/>
        </a:defRPr>
      </a:lvl1pPr>
      <a:lvl2pPr marL="742950" indent="-285750" algn="l" defTabSz="914400" rtl="0" eaLnBrk="1" latinLnBrk="0" hangingPunct="1">
        <a:spcBef>
          <a:spcPct val="20000"/>
        </a:spcBef>
        <a:buClr>
          <a:srgbClr val="0070C0"/>
        </a:buClr>
        <a:buFont typeface="Wingdings" pitchFamily="2" charset="2"/>
        <a:buChar char="§"/>
        <a:defRPr sz="2800" kern="1200">
          <a:solidFill>
            <a:schemeClr val="tx1"/>
          </a:solidFill>
          <a:latin typeface="Georgia" pitchFamily="18" charset="0"/>
          <a:ea typeface="+mn-ea"/>
          <a:cs typeface="+mn-cs"/>
        </a:defRPr>
      </a:lvl2pPr>
      <a:lvl3pPr marL="1143000" indent="-228600" algn="l" defTabSz="914400" rtl="0" eaLnBrk="1" latinLnBrk="0" hangingPunct="1">
        <a:spcBef>
          <a:spcPct val="20000"/>
        </a:spcBef>
        <a:buClr>
          <a:srgbClr val="0070C0"/>
        </a:buClr>
        <a:buFont typeface="Wingdings" pitchFamily="2" charset="2"/>
        <a:buChar char="§"/>
        <a:defRPr sz="2400" kern="1200">
          <a:solidFill>
            <a:schemeClr val="tx1"/>
          </a:solidFill>
          <a:latin typeface="Georgia" pitchFamily="18" charset="0"/>
          <a:ea typeface="+mn-ea"/>
          <a:cs typeface="+mn-cs"/>
        </a:defRPr>
      </a:lvl3pPr>
      <a:lvl4pPr marL="1600200" indent="-228600" algn="l" defTabSz="914400" rtl="0" eaLnBrk="1" latinLnBrk="0" hangingPunct="1">
        <a:spcBef>
          <a:spcPct val="20000"/>
        </a:spcBef>
        <a:buClr>
          <a:srgbClr val="0070C0"/>
        </a:buClr>
        <a:buFont typeface="Wingdings" pitchFamily="2" charset="2"/>
        <a:buChar char="§"/>
        <a:defRPr sz="2000" kern="1200">
          <a:solidFill>
            <a:schemeClr val="tx1"/>
          </a:solidFill>
          <a:latin typeface="Georgia" pitchFamily="18" charset="0"/>
          <a:ea typeface="+mn-ea"/>
          <a:cs typeface="+mn-cs"/>
        </a:defRPr>
      </a:lvl4pPr>
      <a:lvl5pPr marL="2057400" indent="-228600" algn="l" defTabSz="914400" rtl="0" eaLnBrk="1" latinLnBrk="0" hangingPunct="1">
        <a:spcBef>
          <a:spcPct val="20000"/>
        </a:spcBef>
        <a:buClr>
          <a:srgbClr val="0070C0"/>
        </a:buClr>
        <a:buFont typeface="Wingdings" pitchFamily="2" charset="2"/>
        <a:buChar char="§"/>
        <a:defRPr sz="2000" kern="1200">
          <a:solidFill>
            <a:schemeClr val="tx1"/>
          </a:solidFill>
          <a:latin typeface="Georgia"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7.png"/><Relationship Id="rId4"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Model Conservation Standards and Surcharge Recommendations</a:t>
            </a:r>
            <a:endParaRPr lang="en-US" dirty="0"/>
          </a:p>
        </p:txBody>
      </p:sp>
      <p:sp>
        <p:nvSpPr>
          <p:cNvPr id="3" name="Subtitle 2"/>
          <p:cNvSpPr>
            <a:spLocks noGrp="1"/>
          </p:cNvSpPr>
          <p:nvPr>
            <p:ph type="subTitle" idx="1"/>
          </p:nvPr>
        </p:nvSpPr>
        <p:spPr/>
        <p:txBody>
          <a:bodyPr/>
          <a:lstStyle/>
          <a:p>
            <a:r>
              <a:rPr lang="en-US" dirty="0" smtClean="0"/>
              <a:t>CRAC Meeting</a:t>
            </a:r>
          </a:p>
          <a:p>
            <a:r>
              <a:rPr lang="en-US" dirty="0" smtClean="0"/>
              <a:t>June 24, 2015</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7" name="Rectangle 3"/>
          <p:cNvSpPr>
            <a:spLocks noChangeArrowheads="1"/>
          </p:cNvSpPr>
          <p:nvPr/>
        </p:nvSpPr>
        <p:spPr bwMode="auto">
          <a:xfrm>
            <a:off x="2590800" y="6248400"/>
            <a:ext cx="4038600" cy="457200"/>
          </a:xfrm>
          <a:prstGeom prst="rect">
            <a:avLst/>
          </a:prstGeom>
          <a:noFill/>
          <a:ln w="12700">
            <a:noFill/>
            <a:miter lim="800000"/>
            <a:headEnd/>
            <a:tailEnd/>
          </a:ln>
          <a:effectLst/>
        </p:spPr>
        <p:txBody>
          <a:bodyPr wrap="none" anchor="ctr"/>
          <a:lstStyle/>
          <a:p>
            <a:endParaRPr lang="en-US" dirty="0"/>
          </a:p>
        </p:txBody>
      </p:sp>
      <p:sp>
        <p:nvSpPr>
          <p:cNvPr id="16388" name="Rectangle 4"/>
          <p:cNvSpPr>
            <a:spLocks noGrp="1" noChangeArrowheads="1"/>
          </p:cNvSpPr>
          <p:nvPr>
            <p:ph type="title"/>
          </p:nvPr>
        </p:nvSpPr>
        <p:spPr>
          <a:noFill/>
          <a:ln/>
        </p:spPr>
        <p:txBody>
          <a:bodyPr lIns="90488" tIns="44450" rIns="90488" bIns="44450"/>
          <a:lstStyle/>
          <a:p>
            <a:r>
              <a:rPr lang="en-US" sz="3200" b="0" dirty="0"/>
              <a:t>The MCS – A Short History: </a:t>
            </a:r>
            <a:br>
              <a:rPr lang="en-US" sz="3200" b="0" dirty="0"/>
            </a:br>
            <a:r>
              <a:rPr lang="en-US" sz="3200" b="0" dirty="0"/>
              <a:t>Chapter </a:t>
            </a:r>
            <a:r>
              <a:rPr lang="en-US" sz="3200" b="0" dirty="0" smtClean="0"/>
              <a:t>4a</a:t>
            </a:r>
            <a:endParaRPr lang="en-US" sz="3200" b="0" dirty="0"/>
          </a:p>
        </p:txBody>
      </p:sp>
      <p:sp>
        <p:nvSpPr>
          <p:cNvPr id="7" name="Slide Number Placeholder 3"/>
          <p:cNvSpPr>
            <a:spLocks noGrp="1"/>
          </p:cNvSpPr>
          <p:nvPr>
            <p:ph type="sldNum" sz="quarter" idx="12"/>
          </p:nvPr>
        </p:nvSpPr>
        <p:spPr>
          <a:xfrm>
            <a:off x="3505200" y="6400800"/>
            <a:ext cx="2133600" cy="365125"/>
          </a:xfrm>
        </p:spPr>
        <p:txBody>
          <a:bodyPr/>
          <a:lstStyle/>
          <a:p>
            <a:fld id="{AA410EB8-A01E-483B-9F37-9B9DDCDD7179}" type="slidenum">
              <a:rPr lang="en-US" smtClean="0"/>
              <a:pPr/>
              <a:t>10</a:t>
            </a:fld>
            <a:endParaRPr lang="en-US" dirty="0"/>
          </a:p>
        </p:txBody>
      </p:sp>
      <p:graphicFrame>
        <p:nvGraphicFramePr>
          <p:cNvPr id="1026" name="Object 2"/>
          <p:cNvGraphicFramePr>
            <a:graphicFrameLocks noChangeAspect="1"/>
          </p:cNvGraphicFramePr>
          <p:nvPr/>
        </p:nvGraphicFramePr>
        <p:xfrm>
          <a:off x="762000" y="1447800"/>
          <a:ext cx="7772400" cy="4419600"/>
        </p:xfrm>
        <a:graphic>
          <a:graphicData uri="http://schemas.openxmlformats.org/presentationml/2006/ole">
            <p:oleObj spid="_x0000_s1026" name="Chart" r:id="rId4" imgW="7772535" imgH="4457700" progId="MSGraph.Chart.8">
              <p:embed followColorScheme="full"/>
            </p:oleObj>
          </a:graphicData>
        </a:graphic>
      </p:graphicFrame>
      <p:pic>
        <p:nvPicPr>
          <p:cNvPr id="10" name="Picture 9" descr="history.png"/>
          <p:cNvPicPr>
            <a:picLocks noChangeAspect="1"/>
          </p:cNvPicPr>
          <p:nvPr/>
        </p:nvPicPr>
        <p:blipFill>
          <a:blip r:embed="rId5" cstate="print"/>
          <a:stretch>
            <a:fillRect/>
          </a:stretch>
        </p:blipFill>
        <p:spPr>
          <a:xfrm>
            <a:off x="7315200" y="228600"/>
            <a:ext cx="1670050" cy="1219200"/>
          </a:xfrm>
          <a:prstGeom prst="rect">
            <a:avLst/>
          </a:prstGeom>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26">
                                            <p:oleChartEl type="gridLegend"/>
                                          </p:spTgt>
                                        </p:tgtEl>
                                        <p:attrNameLst>
                                          <p:attrName>style.visibility</p:attrName>
                                        </p:attrNameLst>
                                      </p:cBhvr>
                                      <p:to>
                                        <p:strVal val="visible"/>
                                      </p:to>
                                    </p:set>
                                    <p:animEffect transition="in" filter="wipe(down)">
                                      <p:cBhvr>
                                        <p:cTn id="7" dur="500"/>
                                        <p:tgtEl>
                                          <p:spTgt spid="1026">
                                            <p:oleChartEl type="gridLegend"/>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26">
                                            <p:oleChartEl type="category" lvl="1"/>
                                          </p:spTgt>
                                        </p:tgtEl>
                                        <p:attrNameLst>
                                          <p:attrName>style.visibility</p:attrName>
                                        </p:attrNameLst>
                                      </p:cBhvr>
                                      <p:to>
                                        <p:strVal val="visible"/>
                                      </p:to>
                                    </p:set>
                                    <p:animEffect transition="in" filter="wipe(down)">
                                      <p:cBhvr>
                                        <p:cTn id="12" dur="500"/>
                                        <p:tgtEl>
                                          <p:spTgt spid="1026">
                                            <p:oleChartEl type="category" lvl="1"/>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026">
                                            <p:oleChartEl type="category" lvl="2"/>
                                          </p:spTgt>
                                        </p:tgtEl>
                                        <p:attrNameLst>
                                          <p:attrName>style.visibility</p:attrName>
                                        </p:attrNameLst>
                                      </p:cBhvr>
                                      <p:to>
                                        <p:strVal val="visible"/>
                                      </p:to>
                                    </p:set>
                                    <p:animEffect transition="in" filter="wipe(down)">
                                      <p:cBhvr>
                                        <p:cTn id="17" dur="500"/>
                                        <p:tgtEl>
                                          <p:spTgt spid="1026">
                                            <p:oleChartEl type="category" lvl="2"/>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026">
                                            <p:oleChartEl type="category" lvl="3"/>
                                          </p:spTgt>
                                        </p:tgtEl>
                                        <p:attrNameLst>
                                          <p:attrName>style.visibility</p:attrName>
                                        </p:attrNameLst>
                                      </p:cBhvr>
                                      <p:to>
                                        <p:strVal val="visible"/>
                                      </p:to>
                                    </p:set>
                                    <p:animEffect transition="in" filter="wipe(down)">
                                      <p:cBhvr>
                                        <p:cTn id="22" dur="500"/>
                                        <p:tgtEl>
                                          <p:spTgt spid="1026">
                                            <p:oleChartEl type="category" lvl="3"/>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1026" grpId="0" bld="category"/>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7" name="Rectangle 3"/>
          <p:cNvSpPr>
            <a:spLocks noChangeArrowheads="1"/>
          </p:cNvSpPr>
          <p:nvPr/>
        </p:nvSpPr>
        <p:spPr bwMode="auto">
          <a:xfrm>
            <a:off x="2590800" y="6248400"/>
            <a:ext cx="4038600" cy="457200"/>
          </a:xfrm>
          <a:prstGeom prst="rect">
            <a:avLst/>
          </a:prstGeom>
          <a:noFill/>
          <a:ln w="12700">
            <a:noFill/>
            <a:miter lim="800000"/>
            <a:headEnd/>
            <a:tailEnd/>
          </a:ln>
          <a:effectLst/>
        </p:spPr>
        <p:txBody>
          <a:bodyPr wrap="none" anchor="ctr"/>
          <a:lstStyle/>
          <a:p>
            <a:endParaRPr lang="en-US" dirty="0"/>
          </a:p>
        </p:txBody>
      </p:sp>
      <p:sp>
        <p:nvSpPr>
          <p:cNvPr id="16388" name="Rectangle 4"/>
          <p:cNvSpPr>
            <a:spLocks noGrp="1" noChangeArrowheads="1"/>
          </p:cNvSpPr>
          <p:nvPr>
            <p:ph type="title"/>
          </p:nvPr>
        </p:nvSpPr>
        <p:spPr>
          <a:noFill/>
          <a:ln/>
        </p:spPr>
        <p:txBody>
          <a:bodyPr lIns="90488" tIns="44450" rIns="90488" bIns="44450"/>
          <a:lstStyle/>
          <a:p>
            <a:r>
              <a:rPr lang="en-US" sz="3200" b="0" dirty="0"/>
              <a:t>The MCS – A Short History: </a:t>
            </a:r>
            <a:br>
              <a:rPr lang="en-US" sz="3200" b="0" dirty="0"/>
            </a:br>
            <a:r>
              <a:rPr lang="en-US" sz="3200" b="0" dirty="0"/>
              <a:t>Chapter </a:t>
            </a:r>
            <a:r>
              <a:rPr lang="en-US" sz="3200" b="0" dirty="0" smtClean="0"/>
              <a:t>5</a:t>
            </a:r>
            <a:endParaRPr lang="en-US" sz="3200" b="0" dirty="0"/>
          </a:p>
        </p:txBody>
      </p:sp>
      <p:sp>
        <p:nvSpPr>
          <p:cNvPr id="8" name="Content Placeholder 7"/>
          <p:cNvSpPr>
            <a:spLocks noGrp="1"/>
          </p:cNvSpPr>
          <p:nvPr>
            <p:ph idx="1"/>
          </p:nvPr>
        </p:nvSpPr>
        <p:spPr/>
        <p:txBody>
          <a:bodyPr/>
          <a:lstStyle/>
          <a:p>
            <a:r>
              <a:rPr lang="en-US" dirty="0" smtClean="0"/>
              <a:t>Sixth Plan MCS included:</a:t>
            </a:r>
          </a:p>
          <a:p>
            <a:pPr lvl="1"/>
            <a:r>
              <a:rPr lang="en-US" dirty="0" smtClean="0"/>
              <a:t>Recommendations for residential building codes with suggested minimum R-values</a:t>
            </a:r>
          </a:p>
          <a:p>
            <a:pPr lvl="1"/>
            <a:r>
              <a:rPr lang="en-US" dirty="0" smtClean="0"/>
              <a:t>Minimum requirements for new commercial buildings, at least equivalent to current ASHRAE Standard 90.1</a:t>
            </a:r>
          </a:p>
          <a:p>
            <a:pPr lvl="1"/>
            <a:r>
              <a:rPr lang="en-US" dirty="0" smtClean="0"/>
              <a:t>Objectives for all other conservation programs</a:t>
            </a:r>
          </a:p>
          <a:p>
            <a:pPr lvl="1"/>
            <a:endParaRPr lang="en-US" dirty="0"/>
          </a:p>
        </p:txBody>
      </p:sp>
      <p:sp>
        <p:nvSpPr>
          <p:cNvPr id="7" name="Slide Number Placeholder 3"/>
          <p:cNvSpPr>
            <a:spLocks noGrp="1"/>
          </p:cNvSpPr>
          <p:nvPr>
            <p:ph type="sldNum" sz="quarter" idx="12"/>
          </p:nvPr>
        </p:nvSpPr>
        <p:spPr/>
        <p:txBody>
          <a:bodyPr/>
          <a:lstStyle/>
          <a:p>
            <a:fld id="{AA410EB8-A01E-483B-9F37-9B9DDCDD7179}" type="slidenum">
              <a:rPr lang="en-US" smtClean="0"/>
              <a:pPr/>
              <a:t>11</a:t>
            </a:fld>
            <a:endParaRPr lang="en-US" dirty="0"/>
          </a:p>
        </p:txBody>
      </p:sp>
      <p:pic>
        <p:nvPicPr>
          <p:cNvPr id="10" name="Picture 9" descr="history.png"/>
          <p:cNvPicPr>
            <a:picLocks noChangeAspect="1"/>
          </p:cNvPicPr>
          <p:nvPr/>
        </p:nvPicPr>
        <p:blipFill>
          <a:blip r:embed="rId3" cstate="print"/>
          <a:stretch>
            <a:fillRect/>
          </a:stretch>
        </p:blipFill>
        <p:spPr>
          <a:xfrm>
            <a:off x="7315200" y="228600"/>
            <a:ext cx="1670050" cy="1219200"/>
          </a:xfrm>
          <a:prstGeom prst="rect">
            <a:avLst/>
          </a:prstGeom>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bldLvl="2"/>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MCS – Next Steps</a:t>
            </a:r>
            <a:endParaRPr lang="en-US" dirty="0"/>
          </a:p>
        </p:txBody>
      </p:sp>
      <p:sp>
        <p:nvSpPr>
          <p:cNvPr id="3" name="Content Placeholder 2"/>
          <p:cNvSpPr>
            <a:spLocks noGrp="1"/>
          </p:cNvSpPr>
          <p:nvPr>
            <p:ph idx="1"/>
          </p:nvPr>
        </p:nvSpPr>
        <p:spPr/>
        <p:txBody>
          <a:bodyPr/>
          <a:lstStyle/>
          <a:p>
            <a:r>
              <a:rPr lang="en-US" dirty="0" smtClean="0"/>
              <a:t>What should the MCS be for the Seventh Plan?</a:t>
            </a:r>
          </a:p>
          <a:p>
            <a:pPr lvl="1"/>
            <a:r>
              <a:rPr lang="en-US" dirty="0" smtClean="0"/>
              <a:t>Act provides for broad application</a:t>
            </a:r>
          </a:p>
          <a:p>
            <a:pPr lvl="1"/>
            <a:r>
              <a:rPr lang="en-US" dirty="0" smtClean="0"/>
              <a:t>Focus on utility and BPA program design</a:t>
            </a:r>
          </a:p>
          <a:p>
            <a:pPr lvl="1"/>
            <a:r>
              <a:rPr lang="en-US" dirty="0" smtClean="0"/>
              <a:t>Keep all cost-effective measure requirement for fuel conversion to electric space/water heat</a:t>
            </a:r>
          </a:p>
          <a:p>
            <a:pPr lvl="1"/>
            <a:r>
              <a:rPr lang="en-US" dirty="0" smtClean="0"/>
              <a:t>Eliminate specific language on code provisions</a:t>
            </a:r>
          </a:p>
          <a:p>
            <a:pPr lvl="1"/>
            <a:endParaRPr lang="en-US" dirty="0"/>
          </a:p>
        </p:txBody>
      </p:sp>
      <p:sp>
        <p:nvSpPr>
          <p:cNvPr id="4" name="Slide Number Placeholder 3"/>
          <p:cNvSpPr>
            <a:spLocks noGrp="1"/>
          </p:cNvSpPr>
          <p:nvPr>
            <p:ph type="sldNum" sz="quarter" idx="12"/>
          </p:nvPr>
        </p:nvSpPr>
        <p:spPr/>
        <p:txBody>
          <a:bodyPr/>
          <a:lstStyle/>
          <a:p>
            <a:fld id="{AA410EB8-A01E-483B-9F37-9B9DDCDD7179}" type="slidenum">
              <a:rPr lang="en-US" smtClean="0"/>
              <a:pPr/>
              <a:t>12</a:t>
            </a:fld>
            <a:endParaRPr lang="en-US" dirty="0"/>
          </a:p>
        </p:txBody>
      </p:sp>
      <p:pic>
        <p:nvPicPr>
          <p:cNvPr id="5" name="Picture 4" descr="pastfuture.png"/>
          <p:cNvPicPr>
            <a:picLocks noChangeAspect="1"/>
          </p:cNvPicPr>
          <p:nvPr/>
        </p:nvPicPr>
        <p:blipFill>
          <a:blip r:embed="rId2" cstate="print"/>
          <a:stretch>
            <a:fillRect/>
          </a:stretch>
        </p:blipFill>
        <p:spPr>
          <a:xfrm>
            <a:off x="7162800" y="228600"/>
            <a:ext cx="1817818" cy="12096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Ideas</a:t>
            </a:r>
            <a:endParaRPr lang="en-US" dirty="0"/>
          </a:p>
        </p:txBody>
      </p:sp>
      <p:sp>
        <p:nvSpPr>
          <p:cNvPr id="3" name="Content Placeholder 2"/>
          <p:cNvSpPr>
            <a:spLocks noGrp="1"/>
          </p:cNvSpPr>
          <p:nvPr>
            <p:ph idx="1"/>
          </p:nvPr>
        </p:nvSpPr>
        <p:spPr/>
        <p:txBody>
          <a:bodyPr>
            <a:normAutofit/>
          </a:bodyPr>
          <a:lstStyle/>
          <a:p>
            <a:r>
              <a:rPr lang="en-US" dirty="0" smtClean="0"/>
              <a:t>Expand upon 6P Objectives for conservation programs (see attachment)</a:t>
            </a:r>
          </a:p>
          <a:p>
            <a:r>
              <a:rPr lang="en-US" dirty="0" smtClean="0"/>
              <a:t>Add that programs should: </a:t>
            </a:r>
          </a:p>
          <a:p>
            <a:pPr lvl="1"/>
            <a:r>
              <a:rPr lang="en-US" dirty="0" smtClean="0"/>
              <a:t>Better reach underserved customers</a:t>
            </a:r>
          </a:p>
          <a:p>
            <a:pPr lvl="1"/>
            <a:r>
              <a:rPr lang="en-US" dirty="0" smtClean="0"/>
              <a:t>Continue to work toward enhancing codes &amp; standards</a:t>
            </a:r>
          </a:p>
          <a:p>
            <a:pPr lvl="1"/>
            <a:r>
              <a:rPr lang="en-US" dirty="0" smtClean="0"/>
              <a:t>Ensure utilities will adopt Conservation Voltage Regulation (CVR) or Volt/VAR Optimization (VVO)</a:t>
            </a:r>
          </a:p>
        </p:txBody>
      </p:sp>
      <p:sp>
        <p:nvSpPr>
          <p:cNvPr id="4" name="Slide Number Placeholder 3"/>
          <p:cNvSpPr>
            <a:spLocks noGrp="1"/>
          </p:cNvSpPr>
          <p:nvPr>
            <p:ph type="sldNum" sz="quarter" idx="12"/>
          </p:nvPr>
        </p:nvSpPr>
        <p:spPr/>
        <p:txBody>
          <a:bodyPr/>
          <a:lstStyle/>
          <a:p>
            <a:fld id="{AA410EB8-A01E-483B-9F37-9B9DDCDD7179}" type="slidenum">
              <a:rPr lang="en-US" smtClean="0"/>
              <a:pPr/>
              <a:t>13</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Ideas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Use MCS to ensure public utilities are acquiring their share of target</a:t>
            </a:r>
          </a:p>
          <a:p>
            <a:r>
              <a:rPr lang="en-US" dirty="0" smtClean="0"/>
              <a:t>This would require that:</a:t>
            </a:r>
          </a:p>
          <a:p>
            <a:pPr lvl="1"/>
            <a:r>
              <a:rPr lang="en-US" dirty="0" smtClean="0"/>
              <a:t>Utilities perform CPA to determine share of target</a:t>
            </a:r>
          </a:p>
          <a:p>
            <a:pPr lvl="2"/>
            <a:r>
              <a:rPr lang="en-US" dirty="0" smtClean="0"/>
              <a:t>Option: all utilities, or subset based on # of customers or total load</a:t>
            </a:r>
          </a:p>
          <a:p>
            <a:pPr lvl="2"/>
            <a:r>
              <a:rPr lang="en-US" dirty="0" smtClean="0"/>
              <a:t>Phase in requirement, starting with larger utilities</a:t>
            </a:r>
          </a:p>
          <a:p>
            <a:pPr lvl="1"/>
            <a:r>
              <a:rPr lang="en-US" dirty="0" smtClean="0"/>
              <a:t>A mechanism for BPA to determine achievements</a:t>
            </a:r>
          </a:p>
          <a:p>
            <a:r>
              <a:rPr lang="en-US" dirty="0" smtClean="0"/>
              <a:t>Could be MCS (surchargeable) or Action Item (no surcharge)</a:t>
            </a:r>
            <a:endParaRPr lang="en-US" dirty="0"/>
          </a:p>
        </p:txBody>
      </p:sp>
      <p:sp>
        <p:nvSpPr>
          <p:cNvPr id="4" name="Slide Number Placeholder 3"/>
          <p:cNvSpPr>
            <a:spLocks noGrp="1"/>
          </p:cNvSpPr>
          <p:nvPr>
            <p:ph type="sldNum" sz="quarter" idx="12"/>
          </p:nvPr>
        </p:nvSpPr>
        <p:spPr/>
        <p:txBody>
          <a:bodyPr/>
          <a:lstStyle/>
          <a:p>
            <a:fld id="{AA410EB8-A01E-483B-9F37-9B9DDCDD7179}" type="slidenum">
              <a:rPr lang="en-US" smtClean="0"/>
              <a:pPr/>
              <a:t>14</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Feedback &amp; Discussion</a:t>
            </a:r>
            <a:endParaRPr lang="en-US" dirty="0"/>
          </a:p>
        </p:txBody>
      </p:sp>
      <p:sp>
        <p:nvSpPr>
          <p:cNvPr id="4" name="Slide Number Placeholder 3"/>
          <p:cNvSpPr>
            <a:spLocks noGrp="1"/>
          </p:cNvSpPr>
          <p:nvPr>
            <p:ph type="sldNum" sz="quarter" idx="12"/>
          </p:nvPr>
        </p:nvSpPr>
        <p:spPr/>
        <p:txBody>
          <a:bodyPr/>
          <a:lstStyle/>
          <a:p>
            <a:fld id="{AA410EB8-A01E-483B-9F37-9B9DDCDD7179}" type="slidenum">
              <a:rPr lang="en-US" smtClean="0"/>
              <a:pPr/>
              <a:t>15</a:t>
            </a:fld>
            <a:endParaRPr lang="en-US" dirty="0"/>
          </a:p>
        </p:txBody>
      </p:sp>
      <p:pic>
        <p:nvPicPr>
          <p:cNvPr id="5" name="Content Placeholder 4" descr="ideas.png"/>
          <p:cNvPicPr>
            <a:picLocks noChangeAspect="1"/>
          </p:cNvPicPr>
          <p:nvPr/>
        </p:nvPicPr>
        <p:blipFill>
          <a:blip r:embed="rId2" cstate="print"/>
          <a:stretch>
            <a:fillRect/>
          </a:stretch>
        </p:blipFill>
        <p:spPr>
          <a:xfrm>
            <a:off x="3276600" y="1447800"/>
            <a:ext cx="2658722" cy="3468961"/>
          </a:xfrm>
          <a:prstGeom prst="rect">
            <a:avLst/>
          </a:prstGeom>
        </p:spPr>
      </p:pic>
      <p:sp>
        <p:nvSpPr>
          <p:cNvPr id="6" name="TextBox 5"/>
          <p:cNvSpPr txBox="1"/>
          <p:nvPr/>
        </p:nvSpPr>
        <p:spPr>
          <a:xfrm>
            <a:off x="1066800" y="5562600"/>
            <a:ext cx="7391400" cy="461665"/>
          </a:xfrm>
          <a:prstGeom prst="rect">
            <a:avLst/>
          </a:prstGeom>
          <a:noFill/>
        </p:spPr>
        <p:txBody>
          <a:bodyPr wrap="square" rtlCol="0">
            <a:spAutoFit/>
          </a:bodyPr>
          <a:lstStyle/>
          <a:p>
            <a:r>
              <a:rPr lang="en-US" sz="2400" dirty="0" smtClean="0"/>
              <a:t>Need Comments by July 3 to incorporate in Draft Plan</a:t>
            </a:r>
            <a:endParaRPr lang="en-US" sz="24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43400" y="1600200"/>
            <a:ext cx="4343400" cy="2362200"/>
          </a:xfrm>
        </p:spPr>
        <p:style>
          <a:lnRef idx="2">
            <a:schemeClr val="dk1"/>
          </a:lnRef>
          <a:fillRef idx="1">
            <a:schemeClr val="lt1"/>
          </a:fillRef>
          <a:effectRef idx="0">
            <a:schemeClr val="dk1"/>
          </a:effectRef>
          <a:fontRef idx="minor">
            <a:schemeClr val="dk1"/>
          </a:fontRef>
        </p:style>
        <p:txBody>
          <a:bodyPr>
            <a:normAutofit/>
          </a:bodyPr>
          <a:lstStyle/>
          <a:p>
            <a:r>
              <a:rPr lang="en-US" sz="6000" b="1" dirty="0" smtClean="0"/>
              <a:t>What is the MCS?</a:t>
            </a:r>
            <a:endParaRPr lang="en-US" sz="6000" b="1" dirty="0"/>
          </a:p>
        </p:txBody>
      </p:sp>
      <p:sp>
        <p:nvSpPr>
          <p:cNvPr id="4" name="Slide Number Placeholder 3"/>
          <p:cNvSpPr>
            <a:spLocks noGrp="1"/>
          </p:cNvSpPr>
          <p:nvPr>
            <p:ph type="sldNum" sz="quarter" idx="12"/>
          </p:nvPr>
        </p:nvSpPr>
        <p:spPr/>
        <p:txBody>
          <a:bodyPr/>
          <a:lstStyle/>
          <a:p>
            <a:fld id="{AA410EB8-A01E-483B-9F37-9B9DDCDD7179}" type="slidenum">
              <a:rPr lang="en-US" smtClean="0"/>
              <a:pPr/>
              <a:t>2</a:t>
            </a:fld>
            <a:endParaRPr lang="en-US" dirty="0"/>
          </a:p>
        </p:txBody>
      </p:sp>
      <p:pic>
        <p:nvPicPr>
          <p:cNvPr id="7" name="Picture 2" descr="Q:\TE\Presentations\MCSShorts.tif.jpg"/>
          <p:cNvPicPr>
            <a:picLocks noChangeAspect="1" noChangeArrowheads="1"/>
          </p:cNvPicPr>
          <p:nvPr/>
        </p:nvPicPr>
        <p:blipFill>
          <a:blip r:embed="rId2" cstate="print"/>
          <a:srcRect/>
          <a:stretch>
            <a:fillRect/>
          </a:stretch>
        </p:blipFill>
        <p:spPr bwMode="auto">
          <a:xfrm>
            <a:off x="609600" y="381000"/>
            <a:ext cx="3657600" cy="5719103"/>
          </a:xfrm>
          <a:prstGeom prst="rect">
            <a:avLst/>
          </a:prstGeom>
          <a:noFill/>
        </p:spPr>
      </p:pic>
      <p:pic>
        <p:nvPicPr>
          <p:cNvPr id="14338" name="Picture 2" descr="Q:\TE\7th Plan\Presentations\MCS_Adv.jpg"/>
          <p:cNvPicPr>
            <a:picLocks noChangeAspect="1" noChangeArrowheads="1"/>
          </p:cNvPicPr>
          <p:nvPr/>
        </p:nvPicPr>
        <p:blipFill>
          <a:blip r:embed="rId3" cstate="print"/>
          <a:srcRect/>
          <a:stretch>
            <a:fillRect/>
          </a:stretch>
        </p:blipFill>
        <p:spPr bwMode="auto">
          <a:xfrm>
            <a:off x="4343400" y="228600"/>
            <a:ext cx="4419600" cy="6056233"/>
          </a:xfrm>
          <a:prstGeom prst="rect">
            <a:avLst/>
          </a:prstGeom>
          <a:noFill/>
        </p:spPr>
      </p:pic>
      <p:sp>
        <p:nvSpPr>
          <p:cNvPr id="8" name="Rectangle 7"/>
          <p:cNvSpPr/>
          <p:nvPr/>
        </p:nvSpPr>
        <p:spPr>
          <a:xfrm>
            <a:off x="4572000" y="1143000"/>
            <a:ext cx="4038600" cy="502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457200" y="304800"/>
            <a:ext cx="3810000" cy="5867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2"/>
                                        </p:tgtEl>
                                        <p:attrNameLst>
                                          <p:attrName>style.visibility</p:attrName>
                                        </p:attrNameLst>
                                      </p:cBhvr>
                                      <p:to>
                                        <p:strVal val="hidden"/>
                                      </p:to>
                                    </p:set>
                                  </p:childTnLst>
                                </p:cTn>
                              </p:par>
                            </p:childTnLst>
                          </p:cTn>
                        </p:par>
                        <p:par>
                          <p:cTn id="11" fill="hold">
                            <p:stCondLst>
                              <p:cond delay="0"/>
                            </p:stCondLst>
                            <p:childTnLst>
                              <p:par>
                                <p:cTn id="12" presetID="1" presetClass="entr" presetSubtype="0"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childTnLst>
                                </p:cTn>
                              </p:par>
                              <p:par>
                                <p:cTn id="14" presetID="10" presetClass="entr" presetSubtype="0" fill="hold" nodeType="withEffect">
                                  <p:stCondLst>
                                    <p:cond delay="0"/>
                                  </p:stCondLst>
                                  <p:childTnLst>
                                    <p:set>
                                      <p:cBhvr>
                                        <p:cTn id="15" dur="1" fill="hold">
                                          <p:stCondLst>
                                            <p:cond delay="0"/>
                                          </p:stCondLst>
                                        </p:cTn>
                                        <p:tgtEl>
                                          <p:spTgt spid="14338"/>
                                        </p:tgtEl>
                                        <p:attrNameLst>
                                          <p:attrName>style.visibility</p:attrName>
                                        </p:attrNameLst>
                                      </p:cBhvr>
                                      <p:to>
                                        <p:strVal val="visible"/>
                                      </p:to>
                                    </p:set>
                                    <p:animEffect transition="in" filter="fade">
                                      <p:cBhvr>
                                        <p:cTn id="16" dur="1000"/>
                                        <p:tgtEl>
                                          <p:spTgt spid="1433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xit" presetSubtype="1" fill="hold" grpId="1" nodeType="clickEffect">
                                  <p:stCondLst>
                                    <p:cond delay="0"/>
                                  </p:stCondLst>
                                  <p:childTnLst>
                                    <p:animEffect transition="out" filter="wipe(up)">
                                      <p:cBhvr>
                                        <p:cTn id="20" dur="1000"/>
                                        <p:tgtEl>
                                          <p:spTgt spid="8"/>
                                        </p:tgtEl>
                                      </p:cBhvr>
                                    </p:animEffect>
                                    <p:set>
                                      <p:cBhvr>
                                        <p:cTn id="21" dur="1" fill="hold">
                                          <p:stCondLst>
                                            <p:cond delay="999"/>
                                          </p:stCondLst>
                                        </p:cTn>
                                        <p:tgtEl>
                                          <p:spTgt spid="8"/>
                                        </p:tgtEl>
                                        <p:attrNameLst>
                                          <p:attrName>style.visibility</p:attrName>
                                        </p:attrNameLst>
                                      </p:cBhvr>
                                      <p:to>
                                        <p:strVal val="hidden"/>
                                      </p:to>
                                    </p:set>
                                  </p:childTnLst>
                                </p:cTn>
                              </p:par>
                              <p:par>
                                <p:cTn id="22" presetID="1" presetClass="exit"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hidden"/>
                                      </p:to>
                                    </p:set>
                                  </p:childTnLst>
                                </p:cTn>
                              </p:par>
                            </p:childTnLst>
                          </p:cTn>
                        </p:par>
                        <p:par>
                          <p:cTn id="24" fill="hold">
                            <p:stCondLst>
                              <p:cond delay="1000"/>
                            </p:stCondLst>
                            <p:childTnLst>
                              <p:par>
                                <p:cTn id="25" presetID="10"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8" grpId="0" animBg="1"/>
      <p:bldP spid="8" grpId="1"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229600" cy="1143000"/>
          </a:xfrm>
        </p:spPr>
        <p:txBody>
          <a:bodyPr/>
          <a:lstStyle/>
          <a:p>
            <a:pPr algn="l"/>
            <a:r>
              <a:rPr lang="en-US" dirty="0" smtClean="0"/>
              <a:t>OK, Really - What is the MCS?</a:t>
            </a:r>
            <a:endParaRPr lang="en-US" dirty="0"/>
          </a:p>
        </p:txBody>
      </p:sp>
      <p:sp>
        <p:nvSpPr>
          <p:cNvPr id="3" name="Content Placeholder 2"/>
          <p:cNvSpPr>
            <a:spLocks noGrp="1"/>
          </p:cNvSpPr>
          <p:nvPr>
            <p:ph idx="1"/>
          </p:nvPr>
        </p:nvSpPr>
        <p:spPr>
          <a:xfrm>
            <a:off x="533400" y="2590800"/>
            <a:ext cx="8229600" cy="3810000"/>
          </a:xfrm>
        </p:spPr>
        <p:txBody>
          <a:bodyPr/>
          <a:lstStyle/>
          <a:p>
            <a:r>
              <a:rPr lang="en-US" dirty="0" smtClean="0"/>
              <a:t>Section 839b(f)1 of the Power Act:</a:t>
            </a:r>
          </a:p>
          <a:p>
            <a:pPr lvl="1">
              <a:buNone/>
            </a:pPr>
            <a:r>
              <a:rPr lang="en-US" dirty="0" smtClean="0"/>
              <a:t>“Model conservation standards to be included in the plan shall include, but not be limited to, standards applicable to (A) new and existing structures, (B) utility, customer, and governmental conservation programs, and (c) other consumer actions for achieving conservation.”</a:t>
            </a:r>
            <a:endParaRPr lang="en-US" dirty="0"/>
          </a:p>
        </p:txBody>
      </p:sp>
      <p:sp>
        <p:nvSpPr>
          <p:cNvPr id="4" name="Slide Number Placeholder 3"/>
          <p:cNvSpPr>
            <a:spLocks noGrp="1"/>
          </p:cNvSpPr>
          <p:nvPr>
            <p:ph type="sldNum" sz="quarter" idx="12"/>
          </p:nvPr>
        </p:nvSpPr>
        <p:spPr/>
        <p:txBody>
          <a:bodyPr/>
          <a:lstStyle/>
          <a:p>
            <a:fld id="{AA410EB8-A01E-483B-9F37-9B9DDCDD7179}" type="slidenum">
              <a:rPr lang="en-US" smtClean="0"/>
              <a:pPr/>
              <a:t>3</a:t>
            </a:fld>
            <a:endParaRPr lang="en-US" dirty="0"/>
          </a:p>
        </p:txBody>
      </p:sp>
      <p:pic>
        <p:nvPicPr>
          <p:cNvPr id="5" name="Picture 2" descr="http://www.toyourhealth.com/content/images/growing_up2_stnd_28817_1_1_8262.jpg"/>
          <p:cNvPicPr>
            <a:picLocks noChangeAspect="1" noChangeArrowheads="1"/>
          </p:cNvPicPr>
          <p:nvPr/>
        </p:nvPicPr>
        <p:blipFill>
          <a:blip r:embed="rId2" cstate="print"/>
          <a:srcRect/>
          <a:stretch>
            <a:fillRect/>
          </a:stretch>
        </p:blipFill>
        <p:spPr bwMode="auto">
          <a:xfrm>
            <a:off x="7467600" y="1066800"/>
            <a:ext cx="1466850" cy="186926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7" name="Rectangle 3"/>
          <p:cNvSpPr>
            <a:spLocks noChangeArrowheads="1"/>
          </p:cNvSpPr>
          <p:nvPr/>
        </p:nvSpPr>
        <p:spPr bwMode="auto">
          <a:xfrm>
            <a:off x="2590800" y="6248400"/>
            <a:ext cx="4038600" cy="457200"/>
          </a:xfrm>
          <a:prstGeom prst="rect">
            <a:avLst/>
          </a:prstGeom>
          <a:noFill/>
          <a:ln w="12700">
            <a:noFill/>
            <a:miter lim="800000"/>
            <a:headEnd/>
            <a:tailEnd/>
          </a:ln>
          <a:effectLst/>
        </p:spPr>
        <p:txBody>
          <a:bodyPr wrap="none" anchor="ctr"/>
          <a:lstStyle/>
          <a:p>
            <a:endParaRPr lang="en-US" dirty="0"/>
          </a:p>
        </p:txBody>
      </p:sp>
      <p:sp>
        <p:nvSpPr>
          <p:cNvPr id="6148" name="Rectangle 4"/>
          <p:cNvSpPr>
            <a:spLocks noChangeArrowheads="1"/>
          </p:cNvSpPr>
          <p:nvPr/>
        </p:nvSpPr>
        <p:spPr bwMode="auto">
          <a:xfrm>
            <a:off x="685800" y="6248400"/>
            <a:ext cx="1905000" cy="457200"/>
          </a:xfrm>
          <a:prstGeom prst="rect">
            <a:avLst/>
          </a:prstGeom>
          <a:noFill/>
          <a:ln w="12700">
            <a:noFill/>
            <a:miter lim="800000"/>
            <a:headEnd/>
            <a:tailEnd/>
          </a:ln>
          <a:effectLst/>
        </p:spPr>
        <p:txBody>
          <a:bodyPr wrap="none" anchor="ctr"/>
          <a:lstStyle/>
          <a:p>
            <a:endParaRPr lang="en-US" dirty="0"/>
          </a:p>
        </p:txBody>
      </p:sp>
      <p:sp>
        <p:nvSpPr>
          <p:cNvPr id="6149" name="Rectangle 5"/>
          <p:cNvSpPr>
            <a:spLocks noChangeArrowheads="1"/>
          </p:cNvSpPr>
          <p:nvPr/>
        </p:nvSpPr>
        <p:spPr bwMode="auto">
          <a:xfrm>
            <a:off x="3124200" y="6248400"/>
            <a:ext cx="2895600" cy="457200"/>
          </a:xfrm>
          <a:prstGeom prst="rect">
            <a:avLst/>
          </a:prstGeom>
          <a:noFill/>
          <a:ln w="12700">
            <a:noFill/>
            <a:miter lim="800000"/>
            <a:headEnd/>
            <a:tailEnd/>
          </a:ln>
          <a:effectLst/>
        </p:spPr>
        <p:txBody>
          <a:bodyPr wrap="none" anchor="ctr"/>
          <a:lstStyle/>
          <a:p>
            <a:endParaRPr lang="en-US" dirty="0"/>
          </a:p>
        </p:txBody>
      </p:sp>
      <p:sp>
        <p:nvSpPr>
          <p:cNvPr id="6152" name="Rectangle 8"/>
          <p:cNvSpPr>
            <a:spLocks noGrp="1" noChangeArrowheads="1"/>
          </p:cNvSpPr>
          <p:nvPr>
            <p:ph type="title"/>
          </p:nvPr>
        </p:nvSpPr>
        <p:spPr>
          <a:xfrm>
            <a:off x="0" y="304800"/>
            <a:ext cx="8229600" cy="1143000"/>
          </a:xfrm>
        </p:spPr>
        <p:txBody>
          <a:bodyPr>
            <a:normAutofit fontScale="90000"/>
          </a:bodyPr>
          <a:lstStyle/>
          <a:p>
            <a:r>
              <a:rPr lang="en-US" b="0" dirty="0"/>
              <a:t>What is the </a:t>
            </a:r>
            <a:r>
              <a:rPr lang="en-US" b="0" dirty="0" smtClean="0"/>
              <a:t>“</a:t>
            </a:r>
            <a:r>
              <a:rPr lang="en-US" dirty="0" smtClean="0"/>
              <a:t>              </a:t>
            </a:r>
            <a:r>
              <a:rPr lang="en-US" b="0" dirty="0" smtClean="0"/>
              <a:t>    Policy</a:t>
            </a:r>
            <a:r>
              <a:rPr lang="en-US" b="0" dirty="0"/>
              <a:t>”?</a:t>
            </a:r>
          </a:p>
        </p:txBody>
      </p:sp>
      <p:sp>
        <p:nvSpPr>
          <p:cNvPr id="6153" name="Rectangle 9"/>
          <p:cNvSpPr>
            <a:spLocks noGrp="1" noChangeArrowheads="1"/>
          </p:cNvSpPr>
          <p:nvPr>
            <p:ph type="body" idx="1"/>
          </p:nvPr>
        </p:nvSpPr>
        <p:spPr/>
        <p:txBody>
          <a:bodyPr>
            <a:normAutofit fontScale="77500" lnSpcReduction="20000"/>
          </a:bodyPr>
          <a:lstStyle/>
          <a:p>
            <a:r>
              <a:rPr lang="en-US" sz="3400" dirty="0" smtClean="0"/>
              <a:t>Surcharge is intended to be cost recovery mechanism for costs incurred on the system</a:t>
            </a:r>
          </a:p>
          <a:p>
            <a:r>
              <a:rPr lang="en-US" sz="3400" dirty="0" smtClean="0"/>
              <a:t>The </a:t>
            </a:r>
            <a:r>
              <a:rPr lang="en-US" sz="3400" dirty="0"/>
              <a:t>Council’s Plan must contain a recommendation to the Administrator regarding whether </a:t>
            </a:r>
            <a:r>
              <a:rPr lang="en-US" sz="3400" dirty="0" smtClean="0"/>
              <a:t>a </a:t>
            </a:r>
            <a:r>
              <a:rPr lang="en-US" sz="3400" dirty="0"/>
              <a:t>utility’s failure to achieve MCS savings should be subject to a surcharge on all of </a:t>
            </a:r>
            <a:r>
              <a:rPr lang="en-US" sz="3400" dirty="0" smtClean="0"/>
              <a:t>its </a:t>
            </a:r>
            <a:r>
              <a:rPr lang="en-US" sz="3400" dirty="0"/>
              <a:t>power purchases from Bonneville</a:t>
            </a:r>
          </a:p>
          <a:p>
            <a:pPr lvl="1"/>
            <a:r>
              <a:rPr lang="en-US" sz="3000" dirty="0" smtClean="0"/>
              <a:t>“Such surcharges shall be established to recover such additional costs as the Administrator determines will be incurred because such projected energy savings attributable to such conservation measures have not been achieved;</a:t>
            </a:r>
          </a:p>
          <a:p>
            <a:pPr lvl="1"/>
            <a:r>
              <a:rPr lang="en-US" sz="3000" dirty="0" smtClean="0"/>
              <a:t>Surcharges </a:t>
            </a:r>
            <a:r>
              <a:rPr lang="en-US" sz="3000" dirty="0"/>
              <a:t>may not be less than 10%, nor greater than 50% of Bonneville’s </a:t>
            </a:r>
            <a:r>
              <a:rPr lang="en-US" sz="3000" dirty="0" smtClean="0"/>
              <a:t>rate</a:t>
            </a:r>
            <a:r>
              <a:rPr lang="en-US" dirty="0" smtClean="0"/>
              <a:t>”</a:t>
            </a:r>
            <a:endParaRPr lang="en-US" dirty="0"/>
          </a:p>
        </p:txBody>
      </p:sp>
      <p:sp>
        <p:nvSpPr>
          <p:cNvPr id="9" name="Slide Number Placeholder 3"/>
          <p:cNvSpPr>
            <a:spLocks noGrp="1"/>
          </p:cNvSpPr>
          <p:nvPr>
            <p:ph type="sldNum" sz="quarter" idx="12"/>
          </p:nvPr>
        </p:nvSpPr>
        <p:spPr>
          <a:xfrm>
            <a:off x="3505200" y="6400800"/>
            <a:ext cx="2133600" cy="365125"/>
          </a:xfrm>
        </p:spPr>
        <p:txBody>
          <a:bodyPr/>
          <a:lstStyle/>
          <a:p>
            <a:fld id="{AA410EB8-A01E-483B-9F37-9B9DDCDD7179}" type="slidenum">
              <a:rPr lang="en-US" smtClean="0"/>
              <a:pPr/>
              <a:t>4</a:t>
            </a:fld>
            <a:endParaRPr lang="en-US" dirty="0"/>
          </a:p>
        </p:txBody>
      </p:sp>
      <p:pic>
        <p:nvPicPr>
          <p:cNvPr id="8" name="Picture 7" descr="surcharge.png"/>
          <p:cNvPicPr>
            <a:picLocks noChangeAspect="1"/>
          </p:cNvPicPr>
          <p:nvPr/>
        </p:nvPicPr>
        <p:blipFill>
          <a:blip r:embed="rId3" cstate="print"/>
          <a:stretch>
            <a:fillRect/>
          </a:stretch>
        </p:blipFill>
        <p:spPr>
          <a:xfrm>
            <a:off x="3505200" y="0"/>
            <a:ext cx="2466975" cy="1676400"/>
          </a:xfrm>
          <a:prstGeom prst="rect">
            <a:avLst/>
          </a:prstGeom>
        </p:spPr>
      </p:pic>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15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15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15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15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build="p" bldLvl="2" autoUpdateAnimBg="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3" name="Rectangle 3"/>
          <p:cNvSpPr>
            <a:spLocks noChangeArrowheads="1"/>
          </p:cNvSpPr>
          <p:nvPr/>
        </p:nvSpPr>
        <p:spPr bwMode="auto">
          <a:xfrm>
            <a:off x="2590800" y="6248400"/>
            <a:ext cx="4038600" cy="457200"/>
          </a:xfrm>
          <a:prstGeom prst="rect">
            <a:avLst/>
          </a:prstGeom>
          <a:noFill/>
          <a:ln w="12700">
            <a:noFill/>
            <a:miter lim="800000"/>
            <a:headEnd/>
            <a:tailEnd/>
          </a:ln>
          <a:effectLst/>
        </p:spPr>
        <p:txBody>
          <a:bodyPr wrap="none" anchor="ctr"/>
          <a:lstStyle/>
          <a:p>
            <a:endParaRPr lang="en-US" dirty="0"/>
          </a:p>
        </p:txBody>
      </p:sp>
      <p:sp>
        <p:nvSpPr>
          <p:cNvPr id="10244" name="Rectangle 4"/>
          <p:cNvSpPr>
            <a:spLocks noChangeArrowheads="1"/>
          </p:cNvSpPr>
          <p:nvPr/>
        </p:nvSpPr>
        <p:spPr bwMode="auto">
          <a:xfrm>
            <a:off x="685800" y="6248400"/>
            <a:ext cx="1905000" cy="457200"/>
          </a:xfrm>
          <a:prstGeom prst="rect">
            <a:avLst/>
          </a:prstGeom>
          <a:noFill/>
          <a:ln w="12700">
            <a:noFill/>
            <a:miter lim="800000"/>
            <a:headEnd/>
            <a:tailEnd/>
          </a:ln>
          <a:effectLst/>
        </p:spPr>
        <p:txBody>
          <a:bodyPr wrap="none" anchor="ctr"/>
          <a:lstStyle/>
          <a:p>
            <a:endParaRPr lang="en-US" dirty="0"/>
          </a:p>
        </p:txBody>
      </p:sp>
      <p:sp>
        <p:nvSpPr>
          <p:cNvPr id="10245" name="Rectangle 5"/>
          <p:cNvSpPr>
            <a:spLocks noChangeArrowheads="1"/>
          </p:cNvSpPr>
          <p:nvPr/>
        </p:nvSpPr>
        <p:spPr bwMode="auto">
          <a:xfrm>
            <a:off x="3124200" y="6248400"/>
            <a:ext cx="2895600" cy="457200"/>
          </a:xfrm>
          <a:prstGeom prst="rect">
            <a:avLst/>
          </a:prstGeom>
          <a:noFill/>
          <a:ln w="12700">
            <a:noFill/>
            <a:miter lim="800000"/>
            <a:headEnd/>
            <a:tailEnd/>
          </a:ln>
          <a:effectLst/>
        </p:spPr>
        <p:txBody>
          <a:bodyPr wrap="none" anchor="ctr"/>
          <a:lstStyle/>
          <a:p>
            <a:endParaRPr lang="en-US" dirty="0"/>
          </a:p>
        </p:txBody>
      </p:sp>
      <p:sp>
        <p:nvSpPr>
          <p:cNvPr id="10246" name="Rectangle 6"/>
          <p:cNvSpPr>
            <a:spLocks noGrp="1" noChangeArrowheads="1"/>
          </p:cNvSpPr>
          <p:nvPr>
            <p:ph type="title"/>
          </p:nvPr>
        </p:nvSpPr>
        <p:spPr>
          <a:noFill/>
          <a:ln/>
        </p:spPr>
        <p:txBody>
          <a:bodyPr lIns="90488" tIns="44450" rIns="90488" bIns="44450" anchor="t"/>
          <a:lstStyle/>
          <a:p>
            <a:r>
              <a:rPr lang="en-US" sz="3200" b="0" dirty="0"/>
              <a:t>Model Conservation Standards – Decision Criteria</a:t>
            </a:r>
          </a:p>
        </p:txBody>
      </p:sp>
      <p:sp>
        <p:nvSpPr>
          <p:cNvPr id="10247" name="Rectangle 7"/>
          <p:cNvSpPr>
            <a:spLocks noGrp="1" noChangeArrowheads="1"/>
          </p:cNvSpPr>
          <p:nvPr>
            <p:ph type="body" idx="1"/>
          </p:nvPr>
        </p:nvSpPr>
        <p:spPr>
          <a:noFill/>
          <a:ln/>
        </p:spPr>
        <p:txBody>
          <a:bodyPr lIns="90488" tIns="44450" rIns="90488" bIns="44450"/>
          <a:lstStyle/>
          <a:p>
            <a:pPr>
              <a:lnSpc>
                <a:spcPct val="90000"/>
              </a:lnSpc>
            </a:pPr>
            <a:r>
              <a:rPr lang="en-US" sz="3600" dirty="0"/>
              <a:t>The Act requires that the MCS </a:t>
            </a:r>
            <a:r>
              <a:rPr lang="en-US" sz="3600" dirty="0" smtClean="0"/>
              <a:t>be </a:t>
            </a:r>
            <a:r>
              <a:rPr lang="en-US" sz="3600" dirty="0"/>
              <a:t>set at levels that:</a:t>
            </a:r>
          </a:p>
          <a:p>
            <a:pPr lvl="1">
              <a:lnSpc>
                <a:spcPct val="90000"/>
              </a:lnSpc>
              <a:buSzPct val="75000"/>
            </a:pPr>
            <a:r>
              <a:rPr lang="en-US" sz="3000" dirty="0"/>
              <a:t>achieve </a:t>
            </a:r>
            <a:r>
              <a:rPr lang="en-US" sz="3000" b="1" i="1" dirty="0">
                <a:solidFill>
                  <a:schemeClr val="tx2"/>
                </a:solidFill>
              </a:rPr>
              <a:t>all regionally cost-effective power </a:t>
            </a:r>
            <a:r>
              <a:rPr lang="en-US" sz="3000" b="1" i="1" dirty="0" smtClean="0">
                <a:solidFill>
                  <a:schemeClr val="tx2"/>
                </a:solidFill>
              </a:rPr>
              <a:t>savings</a:t>
            </a:r>
            <a:r>
              <a:rPr lang="en-US" sz="3000" dirty="0" smtClean="0"/>
              <a:t>; </a:t>
            </a:r>
            <a:r>
              <a:rPr lang="en-US" sz="3000" dirty="0"/>
              <a:t>and,</a:t>
            </a:r>
          </a:p>
          <a:p>
            <a:pPr lvl="1">
              <a:lnSpc>
                <a:spcPct val="90000"/>
              </a:lnSpc>
              <a:buSzPct val="75000"/>
            </a:pPr>
            <a:r>
              <a:rPr lang="en-US" sz="3000" dirty="0"/>
              <a:t>that are </a:t>
            </a:r>
            <a:r>
              <a:rPr lang="en-US" sz="3000" b="1" i="1" dirty="0">
                <a:solidFill>
                  <a:schemeClr val="tx2"/>
                </a:solidFill>
              </a:rPr>
              <a:t>economically feasible for consumers</a:t>
            </a:r>
            <a:r>
              <a:rPr lang="en-US" sz="3000" dirty="0"/>
              <a:t>, taking into account financial assistance that may be made available through Bonneville</a:t>
            </a:r>
          </a:p>
        </p:txBody>
      </p:sp>
      <p:sp>
        <p:nvSpPr>
          <p:cNvPr id="9" name="Slide Number Placeholder 3"/>
          <p:cNvSpPr>
            <a:spLocks noGrp="1"/>
          </p:cNvSpPr>
          <p:nvPr>
            <p:ph type="sldNum" sz="quarter" idx="12"/>
          </p:nvPr>
        </p:nvSpPr>
        <p:spPr>
          <a:xfrm>
            <a:off x="3505200" y="6400800"/>
            <a:ext cx="2133600" cy="365125"/>
          </a:xfrm>
        </p:spPr>
        <p:txBody>
          <a:bodyPr/>
          <a:lstStyle/>
          <a:p>
            <a:fld id="{AA410EB8-A01E-483B-9F37-9B9DDCDD7179}" type="slidenum">
              <a:rPr lang="en-US" smtClean="0"/>
              <a:pPr/>
              <a:t>5</a:t>
            </a:fld>
            <a:endParaRPr lang="en-US" dirty="0"/>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2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024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024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7" grpId="0" build="p" bldLvl="2"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295400"/>
            <a:ext cx="8686800" cy="762000"/>
          </a:xfrm>
        </p:spPr>
        <p:style>
          <a:lnRef idx="2">
            <a:schemeClr val="dk1"/>
          </a:lnRef>
          <a:fillRef idx="1">
            <a:schemeClr val="lt1"/>
          </a:fillRef>
          <a:effectRef idx="0">
            <a:schemeClr val="dk1"/>
          </a:effectRef>
          <a:fontRef idx="minor">
            <a:schemeClr val="dk1"/>
          </a:fontRef>
        </p:style>
        <p:txBody>
          <a:bodyPr>
            <a:noAutofit/>
          </a:bodyPr>
          <a:lstStyle/>
          <a:p>
            <a:pPr algn="l"/>
            <a:r>
              <a:rPr lang="en-US" sz="1600" b="1" dirty="0" smtClean="0">
                <a:latin typeface="Arial" pitchFamily="34" charset="0"/>
                <a:cs typeface="Arial" pitchFamily="34" charset="0"/>
              </a:rPr>
              <a:t>Scene 1 </a:t>
            </a:r>
            <a:r>
              <a:rPr lang="en-US" sz="1600" dirty="0" smtClean="0">
                <a:latin typeface="Arial" pitchFamily="34" charset="0"/>
                <a:cs typeface="Arial" pitchFamily="34" charset="0"/>
              </a:rPr>
              <a:t>– The Hearing before the Committee on Energy and Natural Resources United States Senate,  95</a:t>
            </a:r>
            <a:r>
              <a:rPr lang="en-US" sz="1600" baseline="30000" dirty="0" smtClean="0">
                <a:latin typeface="Arial" pitchFamily="34" charset="0"/>
                <a:cs typeface="Arial" pitchFamily="34" charset="0"/>
              </a:rPr>
              <a:t>th</a:t>
            </a:r>
            <a:r>
              <a:rPr lang="en-US" sz="1600" dirty="0" smtClean="0">
                <a:latin typeface="Arial" pitchFamily="34" charset="0"/>
                <a:cs typeface="Arial" pitchFamily="34" charset="0"/>
              </a:rPr>
              <a:t> Congress, Second Session  on S. 2080 on the Pacific Northwest Electric Power Supply and Conservation Act, Seattle, WA,  April 8, 1978</a:t>
            </a:r>
            <a:endParaRPr lang="en-US" sz="1600" dirty="0">
              <a:latin typeface="Arial" pitchFamily="34" charset="0"/>
              <a:cs typeface="Arial" pitchFamily="34" charset="0"/>
            </a:endParaRPr>
          </a:p>
        </p:txBody>
      </p:sp>
      <p:sp>
        <p:nvSpPr>
          <p:cNvPr id="3" name="TextBox 2"/>
          <p:cNvSpPr txBox="1"/>
          <p:nvPr/>
        </p:nvSpPr>
        <p:spPr>
          <a:xfrm>
            <a:off x="457200" y="4648200"/>
            <a:ext cx="8077200" cy="646331"/>
          </a:xfrm>
          <a:prstGeom prst="rect">
            <a:avLst/>
          </a:prstGeom>
          <a:noFill/>
        </p:spPr>
        <p:txBody>
          <a:bodyPr wrap="square" rtlCol="0">
            <a:spAutoFit/>
          </a:bodyPr>
          <a:lstStyle/>
          <a:p>
            <a:r>
              <a:rPr lang="en-US" b="1" i="1" dirty="0" smtClean="0">
                <a:latin typeface="Times New Roman" pitchFamily="18" charset="0"/>
                <a:cs typeface="Times New Roman" pitchFamily="18" charset="0"/>
              </a:rPr>
              <a:t>Senator Jackson</a:t>
            </a:r>
            <a:r>
              <a:rPr lang="en-US" i="1" dirty="0" smtClean="0">
                <a:latin typeface="Times New Roman" pitchFamily="18" charset="0"/>
                <a:cs typeface="Times New Roman" pitchFamily="18" charset="0"/>
              </a:rPr>
              <a:t>.  Mr. Eckman, what is the single most important thing that we could undertake in the Pacific Northwest to bring about true conservation?</a:t>
            </a:r>
            <a:endParaRPr lang="en-US" i="1" dirty="0">
              <a:latin typeface="Times New Roman" pitchFamily="18" charset="0"/>
              <a:cs typeface="Times New Roman" pitchFamily="18" charset="0"/>
            </a:endParaRPr>
          </a:p>
        </p:txBody>
      </p:sp>
      <p:sp>
        <p:nvSpPr>
          <p:cNvPr id="4" name="Rectangle 3"/>
          <p:cNvSpPr/>
          <p:nvPr/>
        </p:nvSpPr>
        <p:spPr>
          <a:xfrm>
            <a:off x="457200" y="152400"/>
            <a:ext cx="8077200" cy="1077218"/>
          </a:xfrm>
          <a:prstGeom prst="rect">
            <a:avLst/>
          </a:prstGeom>
        </p:spPr>
        <p:txBody>
          <a:bodyPr wrap="square">
            <a:spAutoFit/>
          </a:bodyPr>
          <a:lstStyle/>
          <a:p>
            <a:pPr algn="ctr">
              <a:spcBef>
                <a:spcPct val="0"/>
              </a:spcBef>
            </a:pPr>
            <a:r>
              <a:rPr lang="en-US" sz="3200" dirty="0" smtClean="0">
                <a:latin typeface="Century Gothic" pitchFamily="34" charset="0"/>
                <a:ea typeface="+mj-ea"/>
                <a:cs typeface="+mj-cs"/>
              </a:rPr>
              <a:t>The MCS - A Short History:</a:t>
            </a:r>
            <a:br>
              <a:rPr lang="en-US" sz="3200" dirty="0" smtClean="0">
                <a:latin typeface="Century Gothic" pitchFamily="34" charset="0"/>
                <a:ea typeface="+mj-ea"/>
                <a:cs typeface="+mj-cs"/>
              </a:rPr>
            </a:br>
            <a:r>
              <a:rPr lang="en-US" sz="3200" dirty="0" smtClean="0">
                <a:latin typeface="Century Gothic" pitchFamily="34" charset="0"/>
                <a:ea typeface="+mj-ea"/>
                <a:cs typeface="+mj-cs"/>
              </a:rPr>
              <a:t>Chapter 1</a:t>
            </a:r>
            <a:endParaRPr lang="en-US" sz="3200" dirty="0">
              <a:latin typeface="Century Gothic" pitchFamily="34" charset="0"/>
              <a:ea typeface="+mj-ea"/>
              <a:cs typeface="+mj-cs"/>
            </a:endParaRPr>
          </a:p>
        </p:txBody>
      </p:sp>
      <p:sp>
        <p:nvSpPr>
          <p:cNvPr id="5" name="TextBox 4"/>
          <p:cNvSpPr txBox="1"/>
          <p:nvPr/>
        </p:nvSpPr>
        <p:spPr>
          <a:xfrm>
            <a:off x="381000" y="2133600"/>
            <a:ext cx="8001000" cy="646331"/>
          </a:xfrm>
          <a:prstGeom prst="rect">
            <a:avLst/>
          </a:prstGeom>
          <a:noFill/>
        </p:spPr>
        <p:txBody>
          <a:bodyPr wrap="square" rtlCol="0">
            <a:spAutoFit/>
          </a:bodyPr>
          <a:lstStyle/>
          <a:p>
            <a:r>
              <a:rPr lang="en-US" b="1" dirty="0" smtClean="0">
                <a:latin typeface="Times New Roman" pitchFamily="18" charset="0"/>
                <a:cs typeface="Times New Roman" pitchFamily="18" charset="0"/>
              </a:rPr>
              <a:t>The Chairman (Senator Henry M. Jackson) </a:t>
            </a:r>
            <a:r>
              <a:rPr lang="en-US" dirty="0" smtClean="0">
                <a:latin typeface="Times New Roman" pitchFamily="18" charset="0"/>
                <a:cs typeface="Times New Roman" pitchFamily="18" charset="0"/>
              </a:rPr>
              <a:t>– </a:t>
            </a:r>
            <a:r>
              <a:rPr lang="en-US" i="1" dirty="0" smtClean="0">
                <a:latin typeface="Times New Roman" pitchFamily="18" charset="0"/>
                <a:cs typeface="Times New Roman" pitchFamily="18" charset="0"/>
              </a:rPr>
              <a:t>Mr. Tom Eckman will be our next witness.</a:t>
            </a:r>
          </a:p>
        </p:txBody>
      </p:sp>
      <p:sp>
        <p:nvSpPr>
          <p:cNvPr id="6" name="TextBox 5"/>
          <p:cNvSpPr txBox="1"/>
          <p:nvPr/>
        </p:nvSpPr>
        <p:spPr>
          <a:xfrm>
            <a:off x="304800" y="4267200"/>
            <a:ext cx="8534400" cy="27699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200" dirty="0" smtClean="0">
                <a:latin typeface="Arial" pitchFamily="34" charset="0"/>
                <a:cs typeface="Arial" pitchFamily="34" charset="0"/>
              </a:rPr>
              <a:t>Mr. Eckman presents his testimony and upon concluding the Chairman proceeds to ask his first question.</a:t>
            </a:r>
          </a:p>
        </p:txBody>
      </p:sp>
      <p:sp>
        <p:nvSpPr>
          <p:cNvPr id="7" name="TextBox 6"/>
          <p:cNvSpPr txBox="1"/>
          <p:nvPr/>
        </p:nvSpPr>
        <p:spPr>
          <a:xfrm>
            <a:off x="381000" y="3200400"/>
            <a:ext cx="8305800" cy="923330"/>
          </a:xfrm>
          <a:prstGeom prst="rect">
            <a:avLst/>
          </a:prstGeom>
          <a:noFill/>
        </p:spPr>
        <p:txBody>
          <a:bodyPr wrap="square" rtlCol="0">
            <a:spAutoFit/>
          </a:bodyPr>
          <a:lstStyle/>
          <a:p>
            <a:r>
              <a:rPr lang="en-US" b="1" i="1" dirty="0" smtClean="0">
                <a:latin typeface="Times New Roman" pitchFamily="18" charset="0"/>
                <a:cs typeface="Times New Roman" pitchFamily="18" charset="0"/>
              </a:rPr>
              <a:t>Senator Jackson </a:t>
            </a:r>
            <a:r>
              <a:rPr lang="en-US" i="1" dirty="0" smtClean="0">
                <a:latin typeface="Times New Roman" pitchFamily="18" charset="0"/>
                <a:cs typeface="Times New Roman" pitchFamily="18" charset="0"/>
              </a:rPr>
              <a:t>- Mr. Eckman, we are delighted to have you as a witness. As you know, we are limiting the individual witnesses to 15 minutes and, of course, you can put your whole statement in and summarize it,  however, you wish to proceed.</a:t>
            </a:r>
          </a:p>
        </p:txBody>
      </p:sp>
      <p:sp>
        <p:nvSpPr>
          <p:cNvPr id="8" name="TextBox 7"/>
          <p:cNvSpPr txBox="1"/>
          <p:nvPr/>
        </p:nvSpPr>
        <p:spPr>
          <a:xfrm>
            <a:off x="457200" y="5334000"/>
            <a:ext cx="8305800" cy="923330"/>
          </a:xfrm>
          <a:prstGeom prst="rect">
            <a:avLst/>
          </a:prstGeom>
          <a:noFill/>
        </p:spPr>
        <p:txBody>
          <a:bodyPr wrap="square" rtlCol="0">
            <a:spAutoFit/>
          </a:bodyPr>
          <a:lstStyle/>
          <a:p>
            <a:r>
              <a:rPr lang="en-US" b="1" i="1" dirty="0" smtClean="0">
                <a:latin typeface="Times New Roman" pitchFamily="18" charset="0"/>
                <a:cs typeface="Times New Roman" pitchFamily="18" charset="0"/>
              </a:rPr>
              <a:t>Mr. Eckman. </a:t>
            </a:r>
            <a:r>
              <a:rPr lang="en-US" i="1" dirty="0" smtClean="0">
                <a:latin typeface="Times New Roman" pitchFamily="18" charset="0"/>
                <a:cs typeface="Times New Roman" pitchFamily="18" charset="0"/>
              </a:rPr>
              <a:t>I think regionwide the institution of cost-effective building performance standards either in terms of engineering standards or heat loss standards would have the greatest potential for reducing electricity demands.</a:t>
            </a:r>
            <a:endParaRPr lang="en-US" i="1" dirty="0"/>
          </a:p>
        </p:txBody>
      </p:sp>
      <p:sp>
        <p:nvSpPr>
          <p:cNvPr id="9" name="TextBox 8"/>
          <p:cNvSpPr txBox="1"/>
          <p:nvPr/>
        </p:nvSpPr>
        <p:spPr>
          <a:xfrm>
            <a:off x="228600" y="2819400"/>
            <a:ext cx="8686800" cy="27699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200" dirty="0" smtClean="0">
                <a:latin typeface="Arial" pitchFamily="34" charset="0"/>
                <a:cs typeface="Arial" pitchFamily="34" charset="0"/>
              </a:rPr>
              <a:t>Mr. Eckman, Chair of the Washington Environmental Council Energy Committee settles nervously into the witness chair.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5" grpId="0"/>
      <p:bldP spid="6" grpId="0" animBg="1"/>
      <p:bldP spid="7" grpId="0"/>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1" name="Rectangle 3"/>
          <p:cNvSpPr>
            <a:spLocks noChangeArrowheads="1"/>
          </p:cNvSpPr>
          <p:nvPr/>
        </p:nvSpPr>
        <p:spPr bwMode="auto">
          <a:xfrm>
            <a:off x="2590800" y="6248400"/>
            <a:ext cx="4038600" cy="457200"/>
          </a:xfrm>
          <a:prstGeom prst="rect">
            <a:avLst/>
          </a:prstGeom>
          <a:noFill/>
          <a:ln w="12700">
            <a:noFill/>
            <a:miter lim="800000"/>
            <a:headEnd/>
            <a:tailEnd/>
          </a:ln>
          <a:effectLst/>
        </p:spPr>
        <p:txBody>
          <a:bodyPr wrap="none" anchor="ctr"/>
          <a:lstStyle/>
          <a:p>
            <a:endParaRPr lang="en-US" dirty="0"/>
          </a:p>
        </p:txBody>
      </p:sp>
      <p:sp>
        <p:nvSpPr>
          <p:cNvPr id="12292" name="Rectangle 4"/>
          <p:cNvSpPr>
            <a:spLocks noGrp="1" noChangeArrowheads="1"/>
          </p:cNvSpPr>
          <p:nvPr>
            <p:ph type="title"/>
          </p:nvPr>
        </p:nvSpPr>
        <p:spPr>
          <a:noFill/>
          <a:ln/>
        </p:spPr>
        <p:txBody>
          <a:bodyPr lIns="90488" tIns="44450" rIns="90488" bIns="44450"/>
          <a:lstStyle/>
          <a:p>
            <a:r>
              <a:rPr lang="en-US" sz="3200" b="0" dirty="0"/>
              <a:t>The MCS - A Short History:</a:t>
            </a:r>
            <a:br>
              <a:rPr lang="en-US" sz="3200" b="0" dirty="0"/>
            </a:br>
            <a:r>
              <a:rPr lang="en-US" sz="3200" b="0" dirty="0"/>
              <a:t>Chapter </a:t>
            </a:r>
            <a:r>
              <a:rPr lang="en-US" sz="3200" b="0" dirty="0" smtClean="0"/>
              <a:t>2</a:t>
            </a:r>
            <a:endParaRPr lang="en-US" sz="3200" b="0" dirty="0"/>
          </a:p>
        </p:txBody>
      </p:sp>
      <p:sp>
        <p:nvSpPr>
          <p:cNvPr id="12293" name="Rectangle 5"/>
          <p:cNvSpPr>
            <a:spLocks noGrp="1" noChangeArrowheads="1"/>
          </p:cNvSpPr>
          <p:nvPr>
            <p:ph type="body" idx="1"/>
          </p:nvPr>
        </p:nvSpPr>
        <p:spPr>
          <a:xfrm>
            <a:off x="685800" y="1524000"/>
            <a:ext cx="7772400" cy="4454525"/>
          </a:xfrm>
          <a:noFill/>
          <a:ln/>
        </p:spPr>
        <p:txBody>
          <a:bodyPr lIns="90488" tIns="44450" rIns="90488" bIns="44450"/>
          <a:lstStyle/>
          <a:p>
            <a:pPr>
              <a:lnSpc>
                <a:spcPct val="90000"/>
              </a:lnSpc>
            </a:pPr>
            <a:r>
              <a:rPr lang="en-US" sz="2800" dirty="0"/>
              <a:t>Council adopted first MCS April 27, 1983</a:t>
            </a:r>
          </a:p>
          <a:p>
            <a:pPr lvl="1">
              <a:lnSpc>
                <a:spcPct val="90000"/>
              </a:lnSpc>
              <a:buSzPct val="75000"/>
            </a:pPr>
            <a:r>
              <a:rPr lang="en-US" sz="2400" dirty="0"/>
              <a:t>Established space heating performance targets for new electrically heated residences for three Northwest Climate Zones</a:t>
            </a:r>
          </a:p>
          <a:p>
            <a:pPr lvl="2">
              <a:lnSpc>
                <a:spcPct val="90000"/>
              </a:lnSpc>
              <a:buSzPct val="75000"/>
            </a:pPr>
            <a:r>
              <a:rPr lang="en-US" sz="2000" dirty="0"/>
              <a:t>Less than 6,000 Heating Degree Day (HDD)</a:t>
            </a:r>
          </a:p>
          <a:p>
            <a:pPr lvl="2">
              <a:lnSpc>
                <a:spcPct val="90000"/>
              </a:lnSpc>
              <a:buSzPct val="75000"/>
            </a:pPr>
            <a:r>
              <a:rPr lang="en-US" sz="2000" dirty="0"/>
              <a:t>6000 – 8000 HDD*</a:t>
            </a:r>
          </a:p>
          <a:p>
            <a:pPr lvl="2">
              <a:lnSpc>
                <a:spcPct val="90000"/>
              </a:lnSpc>
              <a:buSzPct val="75000"/>
            </a:pPr>
            <a:r>
              <a:rPr lang="en-US" sz="2000" dirty="0"/>
              <a:t>More than 8000 HDD*</a:t>
            </a:r>
          </a:p>
          <a:p>
            <a:pPr lvl="1">
              <a:lnSpc>
                <a:spcPct val="90000"/>
              </a:lnSpc>
              <a:buSzPct val="75000"/>
            </a:pPr>
            <a:r>
              <a:rPr lang="en-US" sz="2400" dirty="0"/>
              <a:t>MCS requirements were 40% better than toughest existing energy codes in region</a:t>
            </a:r>
          </a:p>
          <a:p>
            <a:pPr lvl="1">
              <a:lnSpc>
                <a:spcPct val="90000"/>
              </a:lnSpc>
              <a:buSzPct val="75000"/>
            </a:pPr>
            <a:r>
              <a:rPr lang="en-US" sz="2400" dirty="0"/>
              <a:t>Recommended that MCS be adopted by January 1, 1986 or BPA impose 10% surcharge on utilities serving non-complying areas</a:t>
            </a:r>
          </a:p>
        </p:txBody>
      </p:sp>
      <p:sp>
        <p:nvSpPr>
          <p:cNvPr id="12294" name="Text Box 6"/>
          <p:cNvSpPr txBox="1">
            <a:spLocks noChangeArrowheads="1"/>
          </p:cNvSpPr>
          <p:nvPr/>
        </p:nvSpPr>
        <p:spPr bwMode="auto">
          <a:xfrm>
            <a:off x="1371600" y="6019800"/>
            <a:ext cx="6629400" cy="385763"/>
          </a:xfrm>
          <a:prstGeom prst="rect">
            <a:avLst/>
          </a:prstGeom>
          <a:noFill/>
          <a:ln w="19050" cap="sq">
            <a:solidFill>
              <a:schemeClr val="tx2"/>
            </a:solidFill>
            <a:miter lim="800000"/>
            <a:headEnd type="none" w="sm" len="sm"/>
            <a:tailEnd type="none" w="sm" len="sm"/>
          </a:ln>
          <a:effectLst/>
        </p:spPr>
        <p:txBody>
          <a:bodyPr>
            <a:spAutoFit/>
          </a:bodyPr>
          <a:lstStyle/>
          <a:p>
            <a:r>
              <a:rPr lang="en-US" sz="1800" dirty="0"/>
              <a:t>*Now Zone 2 = 6000 – 7499 HDD,  Zone 3 = 7500 HDD and greater</a:t>
            </a:r>
          </a:p>
        </p:txBody>
      </p:sp>
      <p:sp>
        <p:nvSpPr>
          <p:cNvPr id="7" name="Slide Number Placeholder 3"/>
          <p:cNvSpPr>
            <a:spLocks noGrp="1"/>
          </p:cNvSpPr>
          <p:nvPr>
            <p:ph type="sldNum" sz="quarter" idx="12"/>
          </p:nvPr>
        </p:nvSpPr>
        <p:spPr>
          <a:xfrm>
            <a:off x="3505200" y="6400800"/>
            <a:ext cx="2133600" cy="365125"/>
          </a:xfrm>
        </p:spPr>
        <p:txBody>
          <a:bodyPr/>
          <a:lstStyle/>
          <a:p>
            <a:fld id="{AA410EB8-A01E-483B-9F37-9B9DDCDD7179}" type="slidenum">
              <a:rPr lang="en-US" smtClean="0"/>
              <a:pPr/>
              <a:t>7</a:t>
            </a:fld>
            <a:endParaRPr lang="en-US" dirty="0"/>
          </a:p>
        </p:txBody>
      </p:sp>
      <p:pic>
        <p:nvPicPr>
          <p:cNvPr id="8" name="Picture 7" descr="history.png"/>
          <p:cNvPicPr>
            <a:picLocks noChangeAspect="1"/>
          </p:cNvPicPr>
          <p:nvPr/>
        </p:nvPicPr>
        <p:blipFill>
          <a:blip r:embed="rId3" cstate="print"/>
          <a:stretch>
            <a:fillRect/>
          </a:stretch>
        </p:blipFill>
        <p:spPr>
          <a:xfrm>
            <a:off x="7315200" y="228600"/>
            <a:ext cx="1670050" cy="1219200"/>
          </a:xfrm>
          <a:prstGeom prst="rect">
            <a:avLst/>
          </a:prstGeom>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229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229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1229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1229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1229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1229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1229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build="p" bldLvl="2"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9" name="Rectangle 3"/>
          <p:cNvSpPr>
            <a:spLocks noChangeArrowheads="1"/>
          </p:cNvSpPr>
          <p:nvPr/>
        </p:nvSpPr>
        <p:spPr bwMode="auto">
          <a:xfrm>
            <a:off x="2590800" y="6248400"/>
            <a:ext cx="4038600" cy="457200"/>
          </a:xfrm>
          <a:prstGeom prst="rect">
            <a:avLst/>
          </a:prstGeom>
          <a:noFill/>
          <a:ln w="12700">
            <a:noFill/>
            <a:miter lim="800000"/>
            <a:headEnd/>
            <a:tailEnd/>
          </a:ln>
          <a:effectLst/>
        </p:spPr>
        <p:txBody>
          <a:bodyPr wrap="none" anchor="ctr"/>
          <a:lstStyle/>
          <a:p>
            <a:endParaRPr lang="en-US" dirty="0"/>
          </a:p>
        </p:txBody>
      </p:sp>
      <p:sp>
        <p:nvSpPr>
          <p:cNvPr id="14340" name="Rectangle 4"/>
          <p:cNvSpPr>
            <a:spLocks noGrp="1" noChangeArrowheads="1"/>
          </p:cNvSpPr>
          <p:nvPr>
            <p:ph type="title"/>
          </p:nvPr>
        </p:nvSpPr>
        <p:spPr>
          <a:noFill/>
          <a:ln/>
        </p:spPr>
        <p:txBody>
          <a:bodyPr lIns="90488" tIns="44450" rIns="90488" bIns="44450"/>
          <a:lstStyle/>
          <a:p>
            <a:r>
              <a:rPr lang="en-US" sz="3200" b="0" dirty="0"/>
              <a:t>The MCS – A Short History: </a:t>
            </a:r>
            <a:br>
              <a:rPr lang="en-US" sz="3200" b="0" dirty="0"/>
            </a:br>
            <a:r>
              <a:rPr lang="en-US" sz="3200" b="0" dirty="0"/>
              <a:t>Chapter </a:t>
            </a:r>
            <a:r>
              <a:rPr lang="en-US" sz="3200" b="0" dirty="0" smtClean="0"/>
              <a:t>3</a:t>
            </a:r>
            <a:endParaRPr lang="en-US" sz="3200" b="0" dirty="0"/>
          </a:p>
        </p:txBody>
      </p:sp>
      <p:sp>
        <p:nvSpPr>
          <p:cNvPr id="14341" name="Rectangle 5"/>
          <p:cNvSpPr>
            <a:spLocks noGrp="1" noChangeArrowheads="1"/>
          </p:cNvSpPr>
          <p:nvPr>
            <p:ph type="body" idx="1"/>
          </p:nvPr>
        </p:nvSpPr>
        <p:spPr>
          <a:xfrm>
            <a:off x="685800" y="1752600"/>
            <a:ext cx="7772400" cy="4454525"/>
          </a:xfrm>
          <a:noFill/>
          <a:ln/>
        </p:spPr>
        <p:txBody>
          <a:bodyPr lIns="90488" tIns="44450" rIns="90488" bIns="44450">
            <a:normAutofit lnSpcReduction="10000"/>
          </a:bodyPr>
          <a:lstStyle/>
          <a:p>
            <a:r>
              <a:rPr lang="en-US" dirty="0"/>
              <a:t>1983 – 1991</a:t>
            </a:r>
          </a:p>
          <a:p>
            <a:pPr lvl="1">
              <a:buSzPct val="75000"/>
            </a:pPr>
            <a:r>
              <a:rPr lang="en-US" sz="2400" dirty="0"/>
              <a:t>Council sued by Seattle Master Builders contesting legality and level of the MCS</a:t>
            </a:r>
          </a:p>
          <a:p>
            <a:pPr lvl="2">
              <a:buSzPct val="75000"/>
            </a:pPr>
            <a:r>
              <a:rPr lang="en-US" sz="2000" b="1" i="1" dirty="0">
                <a:solidFill>
                  <a:schemeClr val="tx2"/>
                </a:solidFill>
              </a:rPr>
              <a:t>Conclusion – Ninth Circuit Rules for Council</a:t>
            </a:r>
          </a:p>
          <a:p>
            <a:pPr lvl="1">
              <a:buSzPct val="75000"/>
            </a:pPr>
            <a:r>
              <a:rPr lang="en-US" sz="2400" dirty="0"/>
              <a:t>Utilities demand that Bonneville sponsor “R&amp;D” project (</a:t>
            </a:r>
            <a:r>
              <a:rPr lang="en-US" sz="2400" dirty="0" smtClean="0"/>
              <a:t>RSDP) </a:t>
            </a:r>
            <a:r>
              <a:rPr lang="en-US" sz="2400" dirty="0"/>
              <a:t>to test “cost-effectiveness” of MCS</a:t>
            </a:r>
          </a:p>
          <a:p>
            <a:pPr lvl="2">
              <a:buSzPct val="75000"/>
            </a:pPr>
            <a:r>
              <a:rPr lang="en-US" sz="2000" b="1" i="1" dirty="0">
                <a:solidFill>
                  <a:schemeClr val="tx2"/>
                </a:solidFill>
              </a:rPr>
              <a:t>Conclusion – Bonneville finds MCS cost-effective</a:t>
            </a:r>
            <a:endParaRPr lang="en-US" sz="2000" b="1" i="1" dirty="0">
              <a:solidFill>
                <a:schemeClr val="accent1"/>
              </a:solidFill>
            </a:endParaRPr>
          </a:p>
          <a:p>
            <a:pPr lvl="1">
              <a:buSzPct val="75000"/>
            </a:pPr>
            <a:r>
              <a:rPr lang="en-US" sz="2400" dirty="0"/>
              <a:t>Bonneville, following Council’s Plan, sponsors “early code” adoption and “energy efficient” new homes marketing program (Super Good Cents)</a:t>
            </a:r>
          </a:p>
          <a:p>
            <a:pPr lvl="2">
              <a:buSzPct val="75000"/>
            </a:pPr>
            <a:r>
              <a:rPr lang="en-US" sz="2000" b="1" i="1" dirty="0">
                <a:solidFill>
                  <a:schemeClr val="tx2"/>
                </a:solidFill>
              </a:rPr>
              <a:t>Conclusion – Tacoma adopts MCS, </a:t>
            </a:r>
            <a:r>
              <a:rPr lang="en-US" sz="2000" b="1" i="1" dirty="0" smtClean="0">
                <a:solidFill>
                  <a:schemeClr val="tx2"/>
                </a:solidFill>
              </a:rPr>
              <a:t>multiple WA and ID cities and counties follow </a:t>
            </a:r>
            <a:r>
              <a:rPr lang="en-US" sz="2000" b="1" i="1" dirty="0">
                <a:solidFill>
                  <a:schemeClr val="tx2"/>
                </a:solidFill>
              </a:rPr>
              <a:t>. . .</a:t>
            </a:r>
          </a:p>
        </p:txBody>
      </p:sp>
      <p:sp>
        <p:nvSpPr>
          <p:cNvPr id="7" name="Slide Number Placeholder 3"/>
          <p:cNvSpPr>
            <a:spLocks noGrp="1"/>
          </p:cNvSpPr>
          <p:nvPr>
            <p:ph type="sldNum" sz="quarter" idx="12"/>
          </p:nvPr>
        </p:nvSpPr>
        <p:spPr>
          <a:xfrm>
            <a:off x="3505200" y="6400800"/>
            <a:ext cx="2133600" cy="365125"/>
          </a:xfrm>
        </p:spPr>
        <p:txBody>
          <a:bodyPr/>
          <a:lstStyle/>
          <a:p>
            <a:fld id="{AA410EB8-A01E-483B-9F37-9B9DDCDD7179}" type="slidenum">
              <a:rPr lang="en-US" smtClean="0"/>
              <a:pPr/>
              <a:t>8</a:t>
            </a:fld>
            <a:endParaRPr lang="en-US" dirty="0"/>
          </a:p>
        </p:txBody>
      </p:sp>
      <p:pic>
        <p:nvPicPr>
          <p:cNvPr id="8" name="Picture 7" descr="history.png"/>
          <p:cNvPicPr>
            <a:picLocks noChangeAspect="1"/>
          </p:cNvPicPr>
          <p:nvPr/>
        </p:nvPicPr>
        <p:blipFill>
          <a:blip r:embed="rId3" cstate="print"/>
          <a:stretch>
            <a:fillRect/>
          </a:stretch>
        </p:blipFill>
        <p:spPr>
          <a:xfrm>
            <a:off x="7315200" y="228600"/>
            <a:ext cx="1670050" cy="1219200"/>
          </a:xfrm>
          <a:prstGeom prst="rect">
            <a:avLst/>
          </a:prstGeom>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434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434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434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434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434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434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434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1" grpId="0" build="p" bldLvl="3"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9" name="Rectangle 3"/>
          <p:cNvSpPr>
            <a:spLocks noChangeArrowheads="1"/>
          </p:cNvSpPr>
          <p:nvPr/>
        </p:nvSpPr>
        <p:spPr bwMode="auto">
          <a:xfrm>
            <a:off x="2590800" y="6248400"/>
            <a:ext cx="4038600" cy="457200"/>
          </a:xfrm>
          <a:prstGeom prst="rect">
            <a:avLst/>
          </a:prstGeom>
          <a:noFill/>
          <a:ln w="12700">
            <a:noFill/>
            <a:miter lim="800000"/>
            <a:headEnd/>
            <a:tailEnd/>
          </a:ln>
          <a:effectLst/>
        </p:spPr>
        <p:txBody>
          <a:bodyPr wrap="none" anchor="ctr"/>
          <a:lstStyle/>
          <a:p>
            <a:endParaRPr lang="en-US" dirty="0"/>
          </a:p>
        </p:txBody>
      </p:sp>
      <p:sp>
        <p:nvSpPr>
          <p:cNvPr id="14340" name="Rectangle 4"/>
          <p:cNvSpPr>
            <a:spLocks noGrp="1" noChangeArrowheads="1"/>
          </p:cNvSpPr>
          <p:nvPr>
            <p:ph type="title"/>
          </p:nvPr>
        </p:nvSpPr>
        <p:spPr>
          <a:noFill/>
          <a:ln/>
        </p:spPr>
        <p:txBody>
          <a:bodyPr lIns="90488" tIns="44450" rIns="90488" bIns="44450"/>
          <a:lstStyle/>
          <a:p>
            <a:r>
              <a:rPr lang="en-US" sz="3200" b="0" dirty="0"/>
              <a:t>The MCS – A Short History: </a:t>
            </a:r>
            <a:br>
              <a:rPr lang="en-US" sz="3200" b="0" dirty="0"/>
            </a:br>
            <a:r>
              <a:rPr lang="en-US" sz="3200" b="0" dirty="0"/>
              <a:t>Chapter </a:t>
            </a:r>
            <a:r>
              <a:rPr lang="en-US" sz="3200" b="0" dirty="0" smtClean="0"/>
              <a:t>4</a:t>
            </a:r>
            <a:endParaRPr lang="en-US" sz="3200" b="0" dirty="0"/>
          </a:p>
        </p:txBody>
      </p:sp>
      <p:sp>
        <p:nvSpPr>
          <p:cNvPr id="14341" name="Rectangle 5"/>
          <p:cNvSpPr>
            <a:spLocks noGrp="1" noChangeArrowheads="1"/>
          </p:cNvSpPr>
          <p:nvPr>
            <p:ph type="body" idx="1"/>
          </p:nvPr>
        </p:nvSpPr>
        <p:spPr>
          <a:xfrm>
            <a:off x="685800" y="1752600"/>
            <a:ext cx="7772400" cy="4454525"/>
          </a:xfrm>
          <a:noFill/>
          <a:ln/>
        </p:spPr>
        <p:txBody>
          <a:bodyPr lIns="90488" tIns="44450" rIns="90488" bIns="44450">
            <a:normAutofit fontScale="92500" lnSpcReduction="20000"/>
          </a:bodyPr>
          <a:lstStyle/>
          <a:p>
            <a:r>
              <a:rPr lang="en-US" dirty="0" smtClean="0"/>
              <a:t>1986</a:t>
            </a:r>
            <a:endParaRPr lang="en-US" dirty="0"/>
          </a:p>
          <a:p>
            <a:pPr lvl="1">
              <a:buSzPct val="75000"/>
            </a:pPr>
            <a:r>
              <a:rPr lang="en-US" sz="2400" dirty="0" smtClean="0"/>
              <a:t>Washington State Legislator enacts state energy code that achieves about 50% of the savings called for by the MCS</a:t>
            </a:r>
          </a:p>
          <a:p>
            <a:pPr lvl="1">
              <a:buSzPct val="75000"/>
            </a:pPr>
            <a:r>
              <a:rPr lang="en-US" sz="2400" dirty="0" smtClean="0"/>
              <a:t>Oregon Energy Conservation Board revises state energy code that achieves about 40% of savings called for by MCS beginning in 1987 and 55% beginning in 1989</a:t>
            </a:r>
          </a:p>
          <a:p>
            <a:pPr>
              <a:buSzPct val="75000"/>
            </a:pPr>
            <a:r>
              <a:rPr lang="en-US" smtClean="0"/>
              <a:t>1991/92 </a:t>
            </a:r>
            <a:r>
              <a:rPr lang="en-US" dirty="0" smtClean="0"/>
              <a:t>– Oregon and Washington update codes to near MCS levels</a:t>
            </a:r>
          </a:p>
          <a:p>
            <a:pPr>
              <a:buSzPct val="75000"/>
            </a:pPr>
            <a:r>
              <a:rPr lang="en-US" dirty="0" smtClean="0"/>
              <a:t>2009 – Idaho and Montana adopt codes roughly equivalent to MCS</a:t>
            </a:r>
          </a:p>
          <a:p>
            <a:pPr>
              <a:buSzPct val="75000"/>
              <a:buNone/>
            </a:pPr>
            <a:endParaRPr lang="en-US" dirty="0" smtClean="0"/>
          </a:p>
        </p:txBody>
      </p:sp>
      <p:sp>
        <p:nvSpPr>
          <p:cNvPr id="7" name="Slide Number Placeholder 3"/>
          <p:cNvSpPr>
            <a:spLocks noGrp="1"/>
          </p:cNvSpPr>
          <p:nvPr>
            <p:ph type="sldNum" sz="quarter" idx="12"/>
          </p:nvPr>
        </p:nvSpPr>
        <p:spPr>
          <a:xfrm>
            <a:off x="3505200" y="6400800"/>
            <a:ext cx="2133600" cy="365125"/>
          </a:xfrm>
        </p:spPr>
        <p:txBody>
          <a:bodyPr/>
          <a:lstStyle/>
          <a:p>
            <a:fld id="{AA410EB8-A01E-483B-9F37-9B9DDCDD7179}" type="slidenum">
              <a:rPr lang="en-US" smtClean="0"/>
              <a:pPr/>
              <a:t>9</a:t>
            </a:fld>
            <a:endParaRPr lang="en-US" dirty="0"/>
          </a:p>
        </p:txBody>
      </p:sp>
      <p:pic>
        <p:nvPicPr>
          <p:cNvPr id="8" name="Picture 7" descr="history.png"/>
          <p:cNvPicPr>
            <a:picLocks noChangeAspect="1"/>
          </p:cNvPicPr>
          <p:nvPr/>
        </p:nvPicPr>
        <p:blipFill>
          <a:blip r:embed="rId3" cstate="print"/>
          <a:stretch>
            <a:fillRect/>
          </a:stretch>
        </p:blipFill>
        <p:spPr>
          <a:xfrm>
            <a:off x="7315200" y="228600"/>
            <a:ext cx="1670050" cy="1219200"/>
          </a:xfrm>
          <a:prstGeom prst="rect">
            <a:avLst/>
          </a:prstGeom>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434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434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434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434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434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1" grpId="0" build="p" bldLvl="3" autoUpdateAnimBg="0"/>
    </p:bldLst>
  </p:timing>
</p:sld>
</file>

<file path=ppt/theme/theme1.xml><?xml version="1.0" encoding="utf-8"?>
<a:theme xmlns:a="http://schemas.openxmlformats.org/drawingml/2006/main" name="7thplan">
  <a:themeElements>
    <a:clrScheme name="CouncilColors">
      <a:dk1>
        <a:sysClr val="windowText" lastClr="000000"/>
      </a:dk1>
      <a:lt1>
        <a:sysClr val="window" lastClr="FFFFFF"/>
      </a:lt1>
      <a:dk2>
        <a:srgbClr val="595959"/>
      </a:dk2>
      <a:lt2>
        <a:srgbClr val="F2F2F2"/>
      </a:lt2>
      <a:accent1>
        <a:srgbClr val="0070C0"/>
      </a:accent1>
      <a:accent2>
        <a:srgbClr val="92CDDC"/>
      </a:accent2>
      <a:accent3>
        <a:srgbClr val="C00000"/>
      </a:accent3>
      <a:accent4>
        <a:srgbClr val="FFC000"/>
      </a:accent4>
      <a:accent5>
        <a:srgbClr val="295014"/>
      </a:accent5>
      <a:accent6>
        <a:srgbClr val="92D050"/>
      </a:accent6>
      <a:hlink>
        <a:srgbClr val="A5A5A5"/>
      </a:hlink>
      <a:folHlink>
        <a:srgbClr val="00B0F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7thplan</Template>
  <TotalTime>422</TotalTime>
  <Words>994</Words>
  <Application>Microsoft Office PowerPoint</Application>
  <PresentationFormat>On-screen Show (4:3)</PresentationFormat>
  <Paragraphs>90</Paragraphs>
  <Slides>15</Slides>
  <Notes>7</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17" baseType="lpstr">
      <vt:lpstr>7thplan</vt:lpstr>
      <vt:lpstr>Chart</vt:lpstr>
      <vt:lpstr>Model Conservation Standards and Surcharge Recommendations</vt:lpstr>
      <vt:lpstr>What is the MCS?</vt:lpstr>
      <vt:lpstr>OK, Really - What is the MCS?</vt:lpstr>
      <vt:lpstr>What is the “                  Policy”?</vt:lpstr>
      <vt:lpstr>Model Conservation Standards – Decision Criteria</vt:lpstr>
      <vt:lpstr>Scene 1 – The Hearing before the Committee on Energy and Natural Resources United States Senate,  95th Congress, Second Session  on S. 2080 on the Pacific Northwest Electric Power Supply and Conservation Act, Seattle, WA,  April 8, 1978</vt:lpstr>
      <vt:lpstr>The MCS - A Short History: Chapter 2</vt:lpstr>
      <vt:lpstr>The MCS – A Short History:  Chapter 3</vt:lpstr>
      <vt:lpstr>The MCS – A Short History:  Chapter 4</vt:lpstr>
      <vt:lpstr>The MCS – A Short History:  Chapter 4a</vt:lpstr>
      <vt:lpstr>The MCS – A Short History:  Chapter 5</vt:lpstr>
      <vt:lpstr>MCS – Next Steps</vt:lpstr>
      <vt:lpstr>Our Ideas</vt:lpstr>
      <vt:lpstr>Other Ideas</vt:lpstr>
      <vt:lpstr>Feedback &amp; Discussion</vt:lpstr>
    </vt:vector>
  </TitlesOfParts>
  <Company>Northwest Power and Conservation Council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Model Conservation Standards</dc:title>
  <dc:creator>Tina Jayaweera</dc:creator>
  <cp:lastModifiedBy>Tina Jayaweera</cp:lastModifiedBy>
  <cp:revision>59</cp:revision>
  <dcterms:created xsi:type="dcterms:W3CDTF">2015-04-08T22:14:50Z</dcterms:created>
  <dcterms:modified xsi:type="dcterms:W3CDTF">2015-06-25T17:20:43Z</dcterms:modified>
</cp:coreProperties>
</file>