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1" r:id="rId4"/>
    <p:sldId id="258" r:id="rId5"/>
    <p:sldId id="270" r:id="rId6"/>
    <p:sldId id="272" r:id="rId7"/>
    <p:sldId id="259" r:id="rId8"/>
    <p:sldId id="260" r:id="rId9"/>
    <p:sldId id="264" r:id="rId10"/>
    <p:sldId id="268" r:id="rId11"/>
    <p:sldId id="266" r:id="rId12"/>
    <p:sldId id="262" r:id="rId13"/>
    <p:sldId id="267" r:id="rId14"/>
    <p:sldId id="261" r:id="rId15"/>
    <p:sldId id="269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Light" initials="JL" lastIdx="2" clrIdx="0">
    <p:extLst>
      <p:ext uri="{19B8F6BF-5375-455C-9EA6-DF929625EA0E}">
        <p15:presenceInfo xmlns:p15="http://schemas.microsoft.com/office/powerpoint/2012/main" userId="Jennifer Ligh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7681" autoAdjust="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SeventhPlan\Conservation%20Analysis\Com\Interior%20Lighting\BPA%20Sales%20Flow%20Distrib%20Data%202010-2014\Copy%20of%20Aggregated%20Distributor%20Sales%20Data%20Final(cg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SeventhPlan\Conservation%20Analysis\Com\Interior%20Lighting\BPA%20Sales%20Flow%20Distrib%20Data%202010-2014\Copy%20of%20Aggregated%20Distributor%20Sales%20Data%20Final(cg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SeventhPlan\Conservation%20Analysis\Com\Interior%20Lighting\BPA%20Sales%20Flow%20Distrib%20Data%202010-2014\Copy%20of%20Aggregated%20Distributor%20Sales%20Data%20Final(cg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Four Foot Fluorescent Lamp </a:t>
            </a:r>
            <a:r>
              <a:rPr lang="en-US" dirty="0" smtClean="0"/>
              <a:t>Sales </a:t>
            </a:r>
          </a:p>
          <a:p>
            <a:pPr>
              <a:defRPr/>
            </a:pPr>
            <a:r>
              <a:rPr lang="en-US" dirty="0" smtClean="0"/>
              <a:t>(Distributor</a:t>
            </a:r>
            <a:r>
              <a:rPr lang="en-US" baseline="0" dirty="0" smtClean="0"/>
              <a:t> Data)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T12</c:v>
          </c:tx>
          <c:invertIfNegative val="0"/>
          <c:cat>
            <c:numRef>
              <c:f>'BPA Sales Data'!$E$6:$I$6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'BPA Sales Data'!$E$10:$I$10</c:f>
              <c:numCache>
                <c:formatCode>#,##0</c:formatCode>
                <c:ptCount val="5"/>
                <c:pt idx="0">
                  <c:v>485918.69412590406</c:v>
                </c:pt>
                <c:pt idx="1">
                  <c:v>456811.17588110588</c:v>
                </c:pt>
                <c:pt idx="2">
                  <c:v>300846.47611194855</c:v>
                </c:pt>
                <c:pt idx="3">
                  <c:v>260900.73653153356</c:v>
                </c:pt>
                <c:pt idx="4">
                  <c:v>231860.44190109591</c:v>
                </c:pt>
              </c:numCache>
            </c:numRef>
          </c:val>
        </c:ser>
        <c:ser>
          <c:idx val="1"/>
          <c:order val="1"/>
          <c:tx>
            <c:v>T8</c:v>
          </c:tx>
          <c:invertIfNegative val="0"/>
          <c:cat>
            <c:numRef>
              <c:f>'BPA Sales Data'!$E$6:$I$6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'BPA Sales Data'!$E$18:$I$18</c:f>
              <c:numCache>
                <c:formatCode>#,##0</c:formatCode>
                <c:ptCount val="5"/>
                <c:pt idx="0">
                  <c:v>3706750.9662752659</c:v>
                </c:pt>
                <c:pt idx="1">
                  <c:v>4204691.1884967862</c:v>
                </c:pt>
                <c:pt idx="2">
                  <c:v>3996186.0970987161</c:v>
                </c:pt>
                <c:pt idx="3">
                  <c:v>3379748.0834167898</c:v>
                </c:pt>
                <c:pt idx="4">
                  <c:v>3298412.2509324956</c:v>
                </c:pt>
              </c:numCache>
            </c:numRef>
          </c:val>
        </c:ser>
        <c:ser>
          <c:idx val="2"/>
          <c:order val="2"/>
          <c:tx>
            <c:v>T5</c:v>
          </c:tx>
          <c:invertIfNegative val="0"/>
          <c:cat>
            <c:numRef>
              <c:f>'BPA Sales Data'!$E$6:$I$6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'BPA Sales Data'!$E$24:$I$24</c:f>
              <c:numCache>
                <c:formatCode>#,##0</c:formatCode>
                <c:ptCount val="5"/>
                <c:pt idx="0">
                  <c:v>370681.40354582027</c:v>
                </c:pt>
                <c:pt idx="1">
                  <c:v>588259.2964037573</c:v>
                </c:pt>
                <c:pt idx="2">
                  <c:v>560236.43983475654</c:v>
                </c:pt>
                <c:pt idx="3">
                  <c:v>419201.38662711182</c:v>
                </c:pt>
                <c:pt idx="4">
                  <c:v>400450.54869578825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7908360"/>
        <c:axId val="327907576"/>
      </c:barChart>
      <c:catAx>
        <c:axId val="327908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27907576"/>
        <c:crosses val="autoZero"/>
        <c:auto val="1"/>
        <c:lblAlgn val="ctr"/>
        <c:lblOffset val="100"/>
        <c:noMultiLvlLbl val="0"/>
      </c:catAx>
      <c:valAx>
        <c:axId val="3279075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79083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Directional Lamp Sales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'BPA Sales Data'!$D$124</c:f>
              <c:strCache>
                <c:ptCount val="1"/>
                <c:pt idx="0">
                  <c:v>CFL Reflectors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numRef>
              <c:f>'BPA Sales Data'!$H$99:$I$99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'BPA Sales Data'!$H$124:$I$124</c:f>
              <c:numCache>
                <c:formatCode>#,##0</c:formatCode>
                <c:ptCount val="2"/>
                <c:pt idx="0">
                  <c:v>146790.86895579603</c:v>
                </c:pt>
                <c:pt idx="1">
                  <c:v>134089.15994768654</c:v>
                </c:pt>
              </c:numCache>
            </c:numRef>
          </c:val>
        </c:ser>
        <c:ser>
          <c:idx val="1"/>
          <c:order val="1"/>
          <c:tx>
            <c:v>Inc-Hal Reflectors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'BPA Sales Data'!$H$99:$I$99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'BPA Sales Data'!$H$119:$I$119</c:f>
              <c:numCache>
                <c:formatCode>#,##0</c:formatCode>
                <c:ptCount val="2"/>
                <c:pt idx="0">
                  <c:v>701190.90678434714</c:v>
                </c:pt>
                <c:pt idx="1">
                  <c:v>517736.83802546206</c:v>
                </c:pt>
              </c:numCache>
            </c:numRef>
          </c:val>
        </c:ser>
        <c:ser>
          <c:idx val="2"/>
          <c:order val="2"/>
          <c:tx>
            <c:v>LED Reflectors</c:v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numRef>
              <c:f>'BPA Sales Data'!$H$99:$I$99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'BPA Sales Data'!$H$85:$I$85</c:f>
              <c:numCache>
                <c:formatCode>#,##0</c:formatCode>
                <c:ptCount val="2"/>
                <c:pt idx="0">
                  <c:v>119268.32515830215</c:v>
                </c:pt>
                <c:pt idx="1">
                  <c:v>141488.46127861476</c:v>
                </c:pt>
              </c:numCache>
            </c:numRef>
          </c:val>
        </c:ser>
        <c:ser>
          <c:idx val="3"/>
          <c:order val="3"/>
          <c:tx>
            <c:v>LED Downlight</c:v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numRef>
              <c:f>'BPA Sales Data'!$H$99:$I$99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'BPA Sales Data'!$H$105:$I$105</c:f>
              <c:numCache>
                <c:formatCode>#,##0</c:formatCode>
                <c:ptCount val="2"/>
                <c:pt idx="0">
                  <c:v>37232.889774854892</c:v>
                </c:pt>
                <c:pt idx="1">
                  <c:v>59922.00834827176</c:v>
                </c:pt>
              </c:numCache>
            </c:numRef>
          </c:val>
        </c:ser>
        <c:ser>
          <c:idx val="4"/>
          <c:order val="4"/>
          <c:tx>
            <c:v>LED MR15</c:v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numRef>
              <c:f>'BPA Sales Data'!$H$99:$I$99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'BPA Sales Data'!$H$107:$I$107</c:f>
              <c:numCache>
                <c:formatCode>#,##0</c:formatCode>
                <c:ptCount val="2"/>
                <c:pt idx="0">
                  <c:v>40518.071376249012</c:v>
                </c:pt>
                <c:pt idx="1">
                  <c:v>72266.929812063972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328760672"/>
        <c:axId val="328763808"/>
      </c:barChart>
      <c:catAx>
        <c:axId val="3287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763808"/>
        <c:crosses val="autoZero"/>
        <c:auto val="1"/>
        <c:lblAlgn val="ctr"/>
        <c:lblOffset val="100"/>
        <c:noMultiLvlLbl val="0"/>
      </c:catAx>
      <c:valAx>
        <c:axId val="3287638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28760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178294573643401"/>
          <c:y val="0.22409525951550024"/>
          <c:w val="0.34496124031007752"/>
          <c:h val="0.625568381306777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rgbClr val="4F81BD"/>
      </a:solidFill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Fluorescent 4-Foot Tubes/Equivalent Sales</a:t>
            </a:r>
            <a:endParaRPr lang="en-US" sz="1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697436257967754"/>
          <c:y val="0.17169472350438952"/>
          <c:w val="0.55396302024746891"/>
          <c:h val="0.741781835460222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'BPA Sales Data'!$D$162</c:f>
              <c:strCache>
                <c:ptCount val="1"/>
                <c:pt idx="0">
                  <c:v>Total T8T12 LF Tubes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'BPA Sales Data'!$E$162:$I$162</c:f>
              <c:numCache>
                <c:formatCode>#,##0</c:formatCode>
                <c:ptCount val="5"/>
                <c:pt idx="0">
                  <c:v>4192669.6604011697</c:v>
                </c:pt>
                <c:pt idx="1">
                  <c:v>4661502.3643778916</c:v>
                </c:pt>
                <c:pt idx="2">
                  <c:v>4297032.5732106622</c:v>
                </c:pt>
                <c:pt idx="3">
                  <c:v>3640648.8199483226</c:v>
                </c:pt>
                <c:pt idx="4">
                  <c:v>3530272.6928335913</c:v>
                </c:pt>
              </c:numCache>
            </c:numRef>
          </c:val>
        </c:ser>
        <c:ser>
          <c:idx val="0"/>
          <c:order val="1"/>
          <c:tx>
            <c:v>TLED Tubes</c:v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numRef>
              <c:f>'BPA Sales Data'!$E$6:$I$6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'BPA Sales Data'!$E$106:$I$106</c:f>
              <c:numCache>
                <c:formatCode>#,##0</c:formatCode>
                <c:ptCount val="5"/>
                <c:pt idx="0">
                  <c:v>149.39681863364714</c:v>
                </c:pt>
                <c:pt idx="1">
                  <c:v>572.39546787121208</c:v>
                </c:pt>
                <c:pt idx="2">
                  <c:v>1360.5234428238214</c:v>
                </c:pt>
                <c:pt idx="3">
                  <c:v>7819.8440722775504</c:v>
                </c:pt>
                <c:pt idx="4">
                  <c:v>77304.291162553083</c:v>
                </c:pt>
              </c:numCache>
            </c:numRef>
          </c:val>
        </c:ser>
        <c:ser>
          <c:idx val="2"/>
          <c:order val="2"/>
          <c:tx>
            <c:v>LED Fixture LF Tube Equiv</c:v>
          </c:tx>
          <c:spPr>
            <a:solidFill>
              <a:schemeClr val="accent3">
                <a:lumMod val="75000"/>
              </a:schemeClr>
            </a:solidFill>
          </c:spPr>
          <c:invertIfNegative val="0"/>
          <c:val>
            <c:numRef>
              <c:f>'BPA Sales Data'!$E$178:$I$178</c:f>
              <c:numCache>
                <c:formatCode>#,##0</c:formatCode>
                <c:ptCount val="5"/>
                <c:pt idx="0">
                  <c:v>13511.211826578212</c:v>
                </c:pt>
                <c:pt idx="1">
                  <c:v>11784.283164637234</c:v>
                </c:pt>
                <c:pt idx="2">
                  <c:v>14279.137847778598</c:v>
                </c:pt>
                <c:pt idx="3">
                  <c:v>26592.155328332654</c:v>
                </c:pt>
                <c:pt idx="4">
                  <c:v>74514.17897073504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100"/>
        <c:axId val="328762632"/>
        <c:axId val="328762240"/>
      </c:barChart>
      <c:catAx>
        <c:axId val="328762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762240"/>
        <c:crosses val="autoZero"/>
        <c:auto val="1"/>
        <c:lblAlgn val="ctr"/>
        <c:lblOffset val="100"/>
        <c:noMultiLvlLbl val="0"/>
      </c:catAx>
      <c:valAx>
        <c:axId val="3287622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28762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50881139857555"/>
          <c:y val="0.10003430048598633"/>
          <c:w val="0.17763404574428196"/>
          <c:h val="0.7762383770843525"/>
        </c:manualLayout>
      </c:layout>
      <c:overlay val="0"/>
    </c:legend>
    <c:plotVisOnly val="1"/>
    <c:dispBlanksAs val="gap"/>
    <c:showDLblsOverMax val="0"/>
  </c:chart>
  <c:spPr>
    <a:ln>
      <a:solidFill>
        <a:srgbClr val="4F81BD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511D7-E7F3-4305-8B01-8F61DB4BADF4}" type="doc">
      <dgm:prSet loTypeId="urn:microsoft.com/office/officeart/2005/8/layout/hList3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EEDFB36F-BD84-48A7-939A-D77CDE11CFB5}">
      <dgm:prSet phldrT="[Text]"/>
      <dgm:spPr/>
      <dgm:t>
        <a:bodyPr/>
        <a:lstStyle/>
        <a:p>
          <a:r>
            <a:rPr lang="en-US" dirty="0" smtClean="0"/>
            <a:t>Market Analysis Research</a:t>
          </a:r>
          <a:endParaRPr lang="en-US" dirty="0"/>
        </a:p>
      </dgm:t>
    </dgm:pt>
    <dgm:pt modelId="{E398B0BD-C6BD-49C5-B0F0-371BEAF0CC9D}" type="parTrans" cxnId="{F62B6A12-3D28-41DE-AAF8-1880F1D53DDD}">
      <dgm:prSet/>
      <dgm:spPr/>
      <dgm:t>
        <a:bodyPr/>
        <a:lstStyle/>
        <a:p>
          <a:endParaRPr lang="en-US"/>
        </a:p>
      </dgm:t>
    </dgm:pt>
    <dgm:pt modelId="{6E0F4078-C38D-4665-9BF7-BCDA4452912D}" type="sibTrans" cxnId="{F62B6A12-3D28-41DE-AAF8-1880F1D53DDD}">
      <dgm:prSet/>
      <dgm:spPr/>
      <dgm:t>
        <a:bodyPr/>
        <a:lstStyle/>
        <a:p>
          <a:endParaRPr lang="en-US"/>
        </a:p>
      </dgm:t>
    </dgm:pt>
    <dgm:pt modelId="{02013160-0DCC-449A-A004-1DE5E89B5350}">
      <dgm:prSet phldrT="[Text]"/>
      <dgm:spPr/>
      <dgm:t>
        <a:bodyPr/>
        <a:lstStyle/>
        <a:p>
          <a:r>
            <a:rPr lang="en-US" dirty="0" smtClean="0"/>
            <a:t>Mix of Efficient &amp; Inefficient Product Sales</a:t>
          </a:r>
          <a:endParaRPr lang="en-US" dirty="0"/>
        </a:p>
      </dgm:t>
    </dgm:pt>
    <dgm:pt modelId="{F56E140A-60B9-44DA-9625-8BA287F34A69}" type="parTrans" cxnId="{D42E4B88-EC09-49AF-9D09-BF5818520B44}">
      <dgm:prSet/>
      <dgm:spPr/>
      <dgm:t>
        <a:bodyPr/>
        <a:lstStyle/>
        <a:p>
          <a:endParaRPr lang="en-US"/>
        </a:p>
      </dgm:t>
    </dgm:pt>
    <dgm:pt modelId="{45606F95-36C0-4A14-B2E1-E37B865A6B17}" type="sibTrans" cxnId="{D42E4B88-EC09-49AF-9D09-BF5818520B44}">
      <dgm:prSet/>
      <dgm:spPr/>
      <dgm:t>
        <a:bodyPr/>
        <a:lstStyle/>
        <a:p>
          <a:endParaRPr lang="en-US"/>
        </a:p>
      </dgm:t>
    </dgm:pt>
    <dgm:pt modelId="{3713DF77-30F0-4284-A54A-101C12D95777}">
      <dgm:prSet phldrT="[Text]"/>
      <dgm:spPr/>
      <dgm:t>
        <a:bodyPr/>
        <a:lstStyle/>
        <a:p>
          <a:r>
            <a:rPr lang="en-US" dirty="0" smtClean="0"/>
            <a:t>Identify Delivery Channels &amp; Decision Events</a:t>
          </a:r>
          <a:endParaRPr lang="en-US" dirty="0"/>
        </a:p>
      </dgm:t>
    </dgm:pt>
    <dgm:pt modelId="{918882E8-56DF-4D5B-808B-C01A709CEE10}" type="parTrans" cxnId="{1446205B-BFD5-4C27-98C6-CC38D22745D2}">
      <dgm:prSet/>
      <dgm:spPr/>
      <dgm:t>
        <a:bodyPr/>
        <a:lstStyle/>
        <a:p>
          <a:endParaRPr lang="en-US"/>
        </a:p>
      </dgm:t>
    </dgm:pt>
    <dgm:pt modelId="{7FA6F560-CE5F-4BFD-83C0-F55698B6EF4A}" type="sibTrans" cxnId="{1446205B-BFD5-4C27-98C6-CC38D22745D2}">
      <dgm:prSet/>
      <dgm:spPr/>
      <dgm:t>
        <a:bodyPr/>
        <a:lstStyle/>
        <a:p>
          <a:endParaRPr lang="en-US"/>
        </a:p>
      </dgm:t>
    </dgm:pt>
    <dgm:pt modelId="{0E46DAD7-583B-4F98-B1F0-E338BB0D3554}">
      <dgm:prSet phldrT="[Text]"/>
      <dgm:spPr/>
      <dgm:t>
        <a:bodyPr/>
        <a:lstStyle/>
        <a:p>
          <a:r>
            <a:rPr lang="en-US" dirty="0" smtClean="0"/>
            <a:t>Impact of Efficiency Standards &amp; Codes</a:t>
          </a:r>
          <a:endParaRPr lang="en-US" dirty="0"/>
        </a:p>
      </dgm:t>
    </dgm:pt>
    <dgm:pt modelId="{247ADEA2-51A6-4CF7-B191-8371DD244DC9}" type="parTrans" cxnId="{8B92C75F-853D-4AC4-BF6A-F9590E7D5D03}">
      <dgm:prSet/>
      <dgm:spPr/>
      <dgm:t>
        <a:bodyPr/>
        <a:lstStyle/>
        <a:p>
          <a:endParaRPr lang="en-US"/>
        </a:p>
      </dgm:t>
    </dgm:pt>
    <dgm:pt modelId="{C885BECB-B3B9-4BD0-B655-A35F3957DE2B}" type="sibTrans" cxnId="{8B92C75F-853D-4AC4-BF6A-F9590E7D5D03}">
      <dgm:prSet/>
      <dgm:spPr/>
      <dgm:t>
        <a:bodyPr/>
        <a:lstStyle/>
        <a:p>
          <a:endParaRPr lang="en-US"/>
        </a:p>
      </dgm:t>
    </dgm:pt>
    <dgm:pt modelId="{A7A9FDA6-3DCF-42BE-A301-BF643AA1528C}">
      <dgm:prSet phldrT="[Text]"/>
      <dgm:spPr/>
      <dgm:t>
        <a:bodyPr/>
        <a:lstStyle/>
        <a:p>
          <a:r>
            <a:rPr lang="en-US" dirty="0" smtClean="0"/>
            <a:t>Track Changes Over Time</a:t>
          </a:r>
          <a:endParaRPr lang="en-US" dirty="0"/>
        </a:p>
      </dgm:t>
    </dgm:pt>
    <dgm:pt modelId="{B3D25ED0-97F2-4802-A3DF-04671DC924BD}" type="parTrans" cxnId="{2127A6A6-2048-4B4D-AA5C-AF1C400084D8}">
      <dgm:prSet/>
      <dgm:spPr/>
      <dgm:t>
        <a:bodyPr/>
        <a:lstStyle/>
        <a:p>
          <a:endParaRPr lang="en-US"/>
        </a:p>
      </dgm:t>
    </dgm:pt>
    <dgm:pt modelId="{76C17840-B841-4269-89A9-903A5C631064}" type="sibTrans" cxnId="{2127A6A6-2048-4B4D-AA5C-AF1C400084D8}">
      <dgm:prSet/>
      <dgm:spPr/>
      <dgm:t>
        <a:bodyPr/>
        <a:lstStyle/>
        <a:p>
          <a:endParaRPr lang="en-US"/>
        </a:p>
      </dgm:t>
    </dgm:pt>
    <dgm:pt modelId="{83C3BC55-A0EE-4E03-BAD5-C522E2332281}" type="pres">
      <dgm:prSet presAssocID="{E9A511D7-E7F3-4305-8B01-8F61DB4BADF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005E46-6309-4174-BCA1-DBF108041411}" type="pres">
      <dgm:prSet presAssocID="{EEDFB36F-BD84-48A7-939A-D77CDE11CFB5}" presName="roof" presStyleLbl="dkBgShp" presStyleIdx="0" presStyleCnt="2" custLinFactNeighborX="-538"/>
      <dgm:spPr/>
      <dgm:t>
        <a:bodyPr/>
        <a:lstStyle/>
        <a:p>
          <a:endParaRPr lang="en-US"/>
        </a:p>
      </dgm:t>
    </dgm:pt>
    <dgm:pt modelId="{03523301-EAE6-4A18-A61B-65E5A984C0CA}" type="pres">
      <dgm:prSet presAssocID="{EEDFB36F-BD84-48A7-939A-D77CDE11CFB5}" presName="pillars" presStyleCnt="0"/>
      <dgm:spPr/>
      <dgm:t>
        <a:bodyPr/>
        <a:lstStyle/>
        <a:p>
          <a:endParaRPr lang="en-US"/>
        </a:p>
      </dgm:t>
    </dgm:pt>
    <dgm:pt modelId="{BDD22220-3442-45E9-8DA5-7BF8A4BFAA1D}" type="pres">
      <dgm:prSet presAssocID="{EEDFB36F-BD84-48A7-939A-D77CDE11CFB5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B02AB-5576-4791-8AFF-D453597AF2EF}" type="pres">
      <dgm:prSet presAssocID="{3713DF77-30F0-4284-A54A-101C12D95777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9CEC3-15F5-457F-B7C4-DD35BAB27A51}" type="pres">
      <dgm:prSet presAssocID="{0E46DAD7-583B-4F98-B1F0-E338BB0D3554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CB66F-A959-4509-9154-C6821EA47241}" type="pres">
      <dgm:prSet presAssocID="{A7A9FDA6-3DCF-42BE-A301-BF643AA1528C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617BEF-C1F1-453C-8E69-1BB6C017A6EF}" type="pres">
      <dgm:prSet presAssocID="{EEDFB36F-BD84-48A7-939A-D77CDE11CFB5}" presName="base" presStyleLbl="dkBgShp" presStyleIdx="1" presStyleCnt="2"/>
      <dgm:spPr/>
      <dgm:t>
        <a:bodyPr/>
        <a:lstStyle/>
        <a:p>
          <a:endParaRPr lang="en-US"/>
        </a:p>
      </dgm:t>
    </dgm:pt>
  </dgm:ptLst>
  <dgm:cxnLst>
    <dgm:cxn modelId="{FE42E733-9899-4D0B-9623-E5905ADBAC09}" type="presOf" srcId="{0E46DAD7-583B-4F98-B1F0-E338BB0D3554}" destId="{46D9CEC3-15F5-457F-B7C4-DD35BAB27A51}" srcOrd="0" destOrd="0" presId="urn:microsoft.com/office/officeart/2005/8/layout/hList3"/>
    <dgm:cxn modelId="{F62B6A12-3D28-41DE-AAF8-1880F1D53DDD}" srcId="{E9A511D7-E7F3-4305-8B01-8F61DB4BADF4}" destId="{EEDFB36F-BD84-48A7-939A-D77CDE11CFB5}" srcOrd="0" destOrd="0" parTransId="{E398B0BD-C6BD-49C5-B0F0-371BEAF0CC9D}" sibTransId="{6E0F4078-C38D-4665-9BF7-BCDA4452912D}"/>
    <dgm:cxn modelId="{AFAEE094-8020-4E0D-AFDA-3229BADF3C92}" type="presOf" srcId="{EEDFB36F-BD84-48A7-939A-D77CDE11CFB5}" destId="{44005E46-6309-4174-BCA1-DBF108041411}" srcOrd="0" destOrd="0" presId="urn:microsoft.com/office/officeart/2005/8/layout/hList3"/>
    <dgm:cxn modelId="{C1FF7791-FCCF-400E-AEFF-16BC3601A075}" type="presOf" srcId="{02013160-0DCC-449A-A004-1DE5E89B5350}" destId="{BDD22220-3442-45E9-8DA5-7BF8A4BFAA1D}" srcOrd="0" destOrd="0" presId="urn:microsoft.com/office/officeart/2005/8/layout/hList3"/>
    <dgm:cxn modelId="{1ED56B85-BC7C-4617-BD0E-7EB1C169C304}" type="presOf" srcId="{3713DF77-30F0-4284-A54A-101C12D95777}" destId="{6F1B02AB-5576-4791-8AFF-D453597AF2EF}" srcOrd="0" destOrd="0" presId="urn:microsoft.com/office/officeart/2005/8/layout/hList3"/>
    <dgm:cxn modelId="{2127A6A6-2048-4B4D-AA5C-AF1C400084D8}" srcId="{EEDFB36F-BD84-48A7-939A-D77CDE11CFB5}" destId="{A7A9FDA6-3DCF-42BE-A301-BF643AA1528C}" srcOrd="3" destOrd="0" parTransId="{B3D25ED0-97F2-4802-A3DF-04671DC924BD}" sibTransId="{76C17840-B841-4269-89A9-903A5C631064}"/>
    <dgm:cxn modelId="{D42E4B88-EC09-49AF-9D09-BF5818520B44}" srcId="{EEDFB36F-BD84-48A7-939A-D77CDE11CFB5}" destId="{02013160-0DCC-449A-A004-1DE5E89B5350}" srcOrd="0" destOrd="0" parTransId="{F56E140A-60B9-44DA-9625-8BA287F34A69}" sibTransId="{45606F95-36C0-4A14-B2E1-E37B865A6B17}"/>
    <dgm:cxn modelId="{8B92C75F-853D-4AC4-BF6A-F9590E7D5D03}" srcId="{EEDFB36F-BD84-48A7-939A-D77CDE11CFB5}" destId="{0E46DAD7-583B-4F98-B1F0-E338BB0D3554}" srcOrd="2" destOrd="0" parTransId="{247ADEA2-51A6-4CF7-B191-8371DD244DC9}" sibTransId="{C885BECB-B3B9-4BD0-B655-A35F3957DE2B}"/>
    <dgm:cxn modelId="{0490E62B-98AD-4387-BFAE-C97D3D059AC4}" type="presOf" srcId="{A7A9FDA6-3DCF-42BE-A301-BF643AA1528C}" destId="{494CB66F-A959-4509-9154-C6821EA47241}" srcOrd="0" destOrd="0" presId="urn:microsoft.com/office/officeart/2005/8/layout/hList3"/>
    <dgm:cxn modelId="{63DE6086-6F9D-4FA6-B6CC-69D081C4267E}" type="presOf" srcId="{E9A511D7-E7F3-4305-8B01-8F61DB4BADF4}" destId="{83C3BC55-A0EE-4E03-BAD5-C522E2332281}" srcOrd="0" destOrd="0" presId="urn:microsoft.com/office/officeart/2005/8/layout/hList3"/>
    <dgm:cxn modelId="{1446205B-BFD5-4C27-98C6-CC38D22745D2}" srcId="{EEDFB36F-BD84-48A7-939A-D77CDE11CFB5}" destId="{3713DF77-30F0-4284-A54A-101C12D95777}" srcOrd="1" destOrd="0" parTransId="{918882E8-56DF-4D5B-808B-C01A709CEE10}" sibTransId="{7FA6F560-CE5F-4BFD-83C0-F55698B6EF4A}"/>
    <dgm:cxn modelId="{503B5695-FC42-44E4-964C-7B98E14CF1B7}" type="presParOf" srcId="{83C3BC55-A0EE-4E03-BAD5-C522E2332281}" destId="{44005E46-6309-4174-BCA1-DBF108041411}" srcOrd="0" destOrd="0" presId="urn:microsoft.com/office/officeart/2005/8/layout/hList3"/>
    <dgm:cxn modelId="{5CFF3ECE-A4D7-417D-9574-8C33AFE8E783}" type="presParOf" srcId="{83C3BC55-A0EE-4E03-BAD5-C522E2332281}" destId="{03523301-EAE6-4A18-A61B-65E5A984C0CA}" srcOrd="1" destOrd="0" presId="urn:microsoft.com/office/officeart/2005/8/layout/hList3"/>
    <dgm:cxn modelId="{49127BF6-D8CF-4D33-BAA2-00DA2417B287}" type="presParOf" srcId="{03523301-EAE6-4A18-A61B-65E5A984C0CA}" destId="{BDD22220-3442-45E9-8DA5-7BF8A4BFAA1D}" srcOrd="0" destOrd="0" presId="urn:microsoft.com/office/officeart/2005/8/layout/hList3"/>
    <dgm:cxn modelId="{281980C6-99D9-430F-ABD0-90B7FFBF8BC3}" type="presParOf" srcId="{03523301-EAE6-4A18-A61B-65E5A984C0CA}" destId="{6F1B02AB-5576-4791-8AFF-D453597AF2EF}" srcOrd="1" destOrd="0" presId="urn:microsoft.com/office/officeart/2005/8/layout/hList3"/>
    <dgm:cxn modelId="{C1EFDFEA-F17E-410D-9487-716B381E2A71}" type="presParOf" srcId="{03523301-EAE6-4A18-A61B-65E5A984C0CA}" destId="{46D9CEC3-15F5-457F-B7C4-DD35BAB27A51}" srcOrd="2" destOrd="0" presId="urn:microsoft.com/office/officeart/2005/8/layout/hList3"/>
    <dgm:cxn modelId="{7AEB060C-8145-458E-B522-14239DC2F208}" type="presParOf" srcId="{03523301-EAE6-4A18-A61B-65E5A984C0CA}" destId="{494CB66F-A959-4509-9154-C6821EA47241}" srcOrd="3" destOrd="0" presId="urn:microsoft.com/office/officeart/2005/8/layout/hList3"/>
    <dgm:cxn modelId="{81643C7A-B579-4C71-A77D-83BB692EB26E}" type="presParOf" srcId="{83C3BC55-A0EE-4E03-BAD5-C522E2332281}" destId="{B9617BEF-C1F1-453C-8E69-1BB6C017A6E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2D3478-8BDF-48C4-93C8-F8BC5B607D36}" type="doc">
      <dgm:prSet loTypeId="urn:microsoft.com/office/officeart/2005/8/layout/arrow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B6220BC-1E35-4B91-AE42-F4E13B844280}">
      <dgm:prSet phldrT="[Text]" custT="1"/>
      <dgm:spPr>
        <a:ln>
          <a:noFill/>
        </a:ln>
      </dgm:spPr>
      <dgm:t>
        <a:bodyPr/>
        <a:lstStyle/>
        <a:p>
          <a:r>
            <a:rPr lang="en-US" sz="1400" b="1" dirty="0" smtClean="0"/>
            <a:t>Council interest:</a:t>
          </a:r>
          <a:r>
            <a:rPr lang="en-US" sz="1400" dirty="0" smtClean="0"/>
            <a:t> Reliable estimate of progress against the Plan baseline</a:t>
          </a:r>
          <a:endParaRPr lang="en-US" sz="1400" dirty="0"/>
        </a:p>
      </dgm:t>
    </dgm:pt>
    <dgm:pt modelId="{69F30A53-8F7F-44C8-9028-BCC857F82603}" type="parTrans" cxnId="{18FC5E6E-B11A-4E62-AFD6-9D77E93212F5}">
      <dgm:prSet/>
      <dgm:spPr/>
      <dgm:t>
        <a:bodyPr/>
        <a:lstStyle/>
        <a:p>
          <a:endParaRPr lang="en-US" sz="1400"/>
        </a:p>
      </dgm:t>
    </dgm:pt>
    <dgm:pt modelId="{8ACA4235-1A39-4A7D-AF68-C2C395EE5E35}" type="sibTrans" cxnId="{18FC5E6E-B11A-4E62-AFD6-9D77E93212F5}">
      <dgm:prSet/>
      <dgm:spPr/>
      <dgm:t>
        <a:bodyPr/>
        <a:lstStyle/>
        <a:p>
          <a:endParaRPr lang="en-US" sz="1400"/>
        </a:p>
      </dgm:t>
    </dgm:pt>
    <dgm:pt modelId="{5B178B31-9052-4647-8891-D173940664CA}">
      <dgm:prSet phldrT="[Text]" custT="1"/>
      <dgm:spPr>
        <a:solidFill>
          <a:schemeClr val="accent3"/>
        </a:solidFill>
        <a:ln>
          <a:noFill/>
        </a:ln>
      </dgm:spPr>
      <dgm:t>
        <a:bodyPr/>
        <a:lstStyle/>
        <a:p>
          <a:r>
            <a:rPr lang="en-US" sz="1400" b="1" dirty="0" smtClean="0"/>
            <a:t>RTF interest: </a:t>
          </a:r>
          <a:r>
            <a:rPr lang="en-US" sz="1400" b="0" dirty="0" smtClean="0"/>
            <a:t>Robust</a:t>
          </a:r>
          <a:r>
            <a:rPr lang="en-US" sz="1400" dirty="0" smtClean="0"/>
            <a:t> analysis and data inform measure baselines</a:t>
          </a:r>
          <a:endParaRPr lang="en-US" sz="1400" dirty="0"/>
        </a:p>
      </dgm:t>
    </dgm:pt>
    <dgm:pt modelId="{DBA1EE85-D314-4E68-980B-31A4219228E8}" type="parTrans" cxnId="{ADD02833-7F2B-4597-8990-7B1106B6945C}">
      <dgm:prSet/>
      <dgm:spPr/>
      <dgm:t>
        <a:bodyPr/>
        <a:lstStyle/>
        <a:p>
          <a:endParaRPr lang="en-US" sz="1400"/>
        </a:p>
      </dgm:t>
    </dgm:pt>
    <dgm:pt modelId="{A1954B01-A018-49A2-AA7D-6C928545B7F0}" type="sibTrans" cxnId="{ADD02833-7F2B-4597-8990-7B1106B6945C}">
      <dgm:prSet/>
      <dgm:spPr/>
      <dgm:t>
        <a:bodyPr/>
        <a:lstStyle/>
        <a:p>
          <a:endParaRPr lang="en-US" sz="1400"/>
        </a:p>
      </dgm:t>
    </dgm:pt>
    <dgm:pt modelId="{C0B26E0F-7C07-4802-BB65-F9F06E79D521}">
      <dgm:prSet phldrT="[Text]" custT="1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 sz="1400" b="1" dirty="0" smtClean="0"/>
            <a:t>Bonneville interest: </a:t>
          </a:r>
          <a:r>
            <a:rPr lang="en-US" sz="1400" dirty="0" smtClean="0"/>
            <a:t>Rigorous analysis and increased credibility</a:t>
          </a:r>
          <a:endParaRPr lang="en-US" sz="1400" dirty="0"/>
        </a:p>
      </dgm:t>
    </dgm:pt>
    <dgm:pt modelId="{83377EDA-8F58-4667-A92A-C8E8A75A5A9B}" type="parTrans" cxnId="{60CDE0AE-57D3-45E0-A888-367523A4C18E}">
      <dgm:prSet/>
      <dgm:spPr/>
      <dgm:t>
        <a:bodyPr/>
        <a:lstStyle/>
        <a:p>
          <a:endParaRPr lang="en-US" sz="1400"/>
        </a:p>
      </dgm:t>
    </dgm:pt>
    <dgm:pt modelId="{9081206F-74BA-4EF6-B1AA-E22F49A72BA8}" type="sibTrans" cxnId="{60CDE0AE-57D3-45E0-A888-367523A4C18E}">
      <dgm:prSet/>
      <dgm:spPr/>
      <dgm:t>
        <a:bodyPr/>
        <a:lstStyle/>
        <a:p>
          <a:endParaRPr lang="en-US" sz="1400"/>
        </a:p>
      </dgm:t>
    </dgm:pt>
    <dgm:pt modelId="{625FF79E-6128-48F3-BFFF-BB48715D60E7}" type="pres">
      <dgm:prSet presAssocID="{0B2D3478-8BDF-48C4-93C8-F8BC5B607D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00F41C-34D4-4C4B-88B5-9C8DE1D17158}" type="pres">
      <dgm:prSet presAssocID="{0B6220BC-1E35-4B91-AE42-F4E13B844280}" presName="arrow" presStyleLbl="node1" presStyleIdx="0" presStyleCnt="3" custScaleX="90909" custScaleY="124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60974-4E37-447B-A1B4-CF0181A5A33F}" type="pres">
      <dgm:prSet presAssocID="{C0B26E0F-7C07-4802-BB65-F9F06E79D521}" presName="arrow" presStyleLbl="node1" presStyleIdx="1" presStyleCnt="3" custScaleX="90909" custScaleY="124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1B3BF-CB00-4D2A-809B-3218652EB8A0}" type="pres">
      <dgm:prSet presAssocID="{5B178B31-9052-4647-8891-D173940664CA}" presName="arrow" presStyleLbl="node1" presStyleIdx="2" presStyleCnt="3" custScaleX="90909" custScaleY="124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05182A-0633-4B5B-8F49-9C91554EFCBF}" type="presOf" srcId="{0B2D3478-8BDF-48C4-93C8-F8BC5B607D36}" destId="{625FF79E-6128-48F3-BFFF-BB48715D60E7}" srcOrd="0" destOrd="0" presId="urn:microsoft.com/office/officeart/2005/8/layout/arrow5"/>
    <dgm:cxn modelId="{9F345B03-F8DD-4C94-9B4B-A43A22960C30}" type="presOf" srcId="{5B178B31-9052-4647-8891-D173940664CA}" destId="{4F01B3BF-CB00-4D2A-809B-3218652EB8A0}" srcOrd="0" destOrd="0" presId="urn:microsoft.com/office/officeart/2005/8/layout/arrow5"/>
    <dgm:cxn modelId="{60CDE0AE-57D3-45E0-A888-367523A4C18E}" srcId="{0B2D3478-8BDF-48C4-93C8-F8BC5B607D36}" destId="{C0B26E0F-7C07-4802-BB65-F9F06E79D521}" srcOrd="1" destOrd="0" parTransId="{83377EDA-8F58-4667-A92A-C8E8A75A5A9B}" sibTransId="{9081206F-74BA-4EF6-B1AA-E22F49A72BA8}"/>
    <dgm:cxn modelId="{ADD02833-7F2B-4597-8990-7B1106B6945C}" srcId="{0B2D3478-8BDF-48C4-93C8-F8BC5B607D36}" destId="{5B178B31-9052-4647-8891-D173940664CA}" srcOrd="2" destOrd="0" parTransId="{DBA1EE85-D314-4E68-980B-31A4219228E8}" sibTransId="{A1954B01-A018-49A2-AA7D-6C928545B7F0}"/>
    <dgm:cxn modelId="{69E84C4B-386E-41CB-8E7F-57ECF8C8DCEE}" type="presOf" srcId="{C0B26E0F-7C07-4802-BB65-F9F06E79D521}" destId="{6D960974-4E37-447B-A1B4-CF0181A5A33F}" srcOrd="0" destOrd="0" presId="urn:microsoft.com/office/officeart/2005/8/layout/arrow5"/>
    <dgm:cxn modelId="{B9F24A29-61FB-4582-8E96-2C103EEB5A19}" type="presOf" srcId="{0B6220BC-1E35-4B91-AE42-F4E13B844280}" destId="{2400F41C-34D4-4C4B-88B5-9C8DE1D17158}" srcOrd="0" destOrd="0" presId="urn:microsoft.com/office/officeart/2005/8/layout/arrow5"/>
    <dgm:cxn modelId="{18FC5E6E-B11A-4E62-AFD6-9D77E93212F5}" srcId="{0B2D3478-8BDF-48C4-93C8-F8BC5B607D36}" destId="{0B6220BC-1E35-4B91-AE42-F4E13B844280}" srcOrd="0" destOrd="0" parTransId="{69F30A53-8F7F-44C8-9028-BCC857F82603}" sibTransId="{8ACA4235-1A39-4A7D-AF68-C2C395EE5E35}"/>
    <dgm:cxn modelId="{52DD202C-75F4-4FB0-A531-AB2822A406B7}" type="presParOf" srcId="{625FF79E-6128-48F3-BFFF-BB48715D60E7}" destId="{2400F41C-34D4-4C4B-88B5-9C8DE1D17158}" srcOrd="0" destOrd="0" presId="urn:microsoft.com/office/officeart/2005/8/layout/arrow5"/>
    <dgm:cxn modelId="{42673B07-C229-4161-94F7-63C89084CF03}" type="presParOf" srcId="{625FF79E-6128-48F3-BFFF-BB48715D60E7}" destId="{6D960974-4E37-447B-A1B4-CF0181A5A33F}" srcOrd="1" destOrd="0" presId="urn:microsoft.com/office/officeart/2005/8/layout/arrow5"/>
    <dgm:cxn modelId="{09C3E5CE-2E2F-42E3-A098-B7405351C385}" type="presParOf" srcId="{625FF79E-6128-48F3-BFFF-BB48715D60E7}" destId="{4F01B3BF-CB00-4D2A-809B-3218652EB8A0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DF0E2C-8ED4-4D78-8433-132A8165FD7E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39DA860-9D2C-44B3-A45A-0D643019E8EA}">
      <dgm:prSet phldrT="[Text]"/>
      <dgm:spPr/>
      <dgm:t>
        <a:bodyPr/>
        <a:lstStyle/>
        <a:p>
          <a:r>
            <a:rPr lang="en-US" dirty="0" smtClean="0"/>
            <a:t>Method Review</a:t>
          </a:r>
          <a:endParaRPr lang="en-US" dirty="0"/>
        </a:p>
      </dgm:t>
    </dgm:pt>
    <dgm:pt modelId="{68BF3EFD-E1A7-4BD9-94C3-4E7A8D61C504}" type="parTrans" cxnId="{12D6FED8-D299-4C62-A57A-6E218F647832}">
      <dgm:prSet/>
      <dgm:spPr/>
      <dgm:t>
        <a:bodyPr/>
        <a:lstStyle/>
        <a:p>
          <a:endParaRPr lang="en-US"/>
        </a:p>
      </dgm:t>
    </dgm:pt>
    <dgm:pt modelId="{63CFFE13-1D7F-4194-A518-9A436FFC2B13}" type="sibTrans" cxnId="{12D6FED8-D299-4C62-A57A-6E218F647832}">
      <dgm:prSet/>
      <dgm:spPr/>
      <dgm:t>
        <a:bodyPr/>
        <a:lstStyle/>
        <a:p>
          <a:endParaRPr lang="en-US"/>
        </a:p>
      </dgm:t>
    </dgm:pt>
    <dgm:pt modelId="{144C7E7E-2010-4190-85CE-E27E749879A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Support during the initial </a:t>
          </a:r>
          <a:r>
            <a:rPr lang="en-US" b="1" i="1" dirty="0" smtClean="0"/>
            <a:t>Planning</a:t>
          </a:r>
          <a:r>
            <a:rPr lang="en-US" dirty="0" smtClean="0"/>
            <a:t> phases of the project</a:t>
          </a:r>
          <a:endParaRPr lang="en-US" dirty="0"/>
        </a:p>
      </dgm:t>
    </dgm:pt>
    <dgm:pt modelId="{A122B412-3AC9-4996-A40B-847B524D4740}" type="parTrans" cxnId="{7A58B054-F591-42EC-9895-C73C9B95A020}">
      <dgm:prSet/>
      <dgm:spPr/>
      <dgm:t>
        <a:bodyPr/>
        <a:lstStyle/>
        <a:p>
          <a:endParaRPr lang="en-US"/>
        </a:p>
      </dgm:t>
    </dgm:pt>
    <dgm:pt modelId="{4684A850-A18C-4CFA-99C6-2800340E4DB3}" type="sibTrans" cxnId="{7A58B054-F591-42EC-9895-C73C9B95A020}">
      <dgm:prSet/>
      <dgm:spPr/>
      <dgm:t>
        <a:bodyPr/>
        <a:lstStyle/>
        <a:p>
          <a:endParaRPr lang="en-US"/>
        </a:p>
      </dgm:t>
    </dgm:pt>
    <dgm:pt modelId="{C4F95F01-D228-4AD6-A013-D3A171AFF3E9}">
      <dgm:prSet phldrT="[Text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dirty="0" smtClean="0"/>
            <a:t>Model Review</a:t>
          </a:r>
          <a:endParaRPr lang="en-US" dirty="0"/>
        </a:p>
      </dgm:t>
    </dgm:pt>
    <dgm:pt modelId="{A5A61C97-C49A-4330-8652-864131C0EACA}" type="parTrans" cxnId="{23A8A1EC-342B-486B-B9F6-E0599186A68C}">
      <dgm:prSet/>
      <dgm:spPr/>
      <dgm:t>
        <a:bodyPr/>
        <a:lstStyle/>
        <a:p>
          <a:endParaRPr lang="en-US"/>
        </a:p>
      </dgm:t>
    </dgm:pt>
    <dgm:pt modelId="{5B5AA36B-C418-4FAC-A090-0D61626685FD}" type="sibTrans" cxnId="{23A8A1EC-342B-486B-B9F6-E0599186A68C}">
      <dgm:prSet/>
      <dgm:spPr/>
      <dgm:t>
        <a:bodyPr/>
        <a:lstStyle/>
        <a:p>
          <a:endParaRPr lang="en-US"/>
        </a:p>
      </dgm:t>
    </dgm:pt>
    <dgm:pt modelId="{3C5CACE3-02A7-4C94-B164-92D8311C545F}">
      <dgm:prSet phldrT="[Text]"/>
      <dgm:spPr>
        <a:ln>
          <a:solidFill>
            <a:schemeClr val="accent3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Support throughout the </a:t>
          </a:r>
          <a:r>
            <a:rPr lang="en-US" b="1" i="1" dirty="0" smtClean="0"/>
            <a:t>In Flight </a:t>
          </a:r>
          <a:r>
            <a:rPr lang="en-US" dirty="0" smtClean="0"/>
            <a:t>phases of the project</a:t>
          </a:r>
          <a:endParaRPr lang="en-US" dirty="0"/>
        </a:p>
      </dgm:t>
    </dgm:pt>
    <dgm:pt modelId="{31DA0F42-4570-4148-B3E2-53ED31246A83}" type="parTrans" cxnId="{34DDEB08-2537-46E7-8566-20C769322276}">
      <dgm:prSet/>
      <dgm:spPr/>
      <dgm:t>
        <a:bodyPr/>
        <a:lstStyle/>
        <a:p>
          <a:endParaRPr lang="en-US"/>
        </a:p>
      </dgm:t>
    </dgm:pt>
    <dgm:pt modelId="{D2A03EFA-8CCA-4091-A4BA-330C6F134DB0}" type="sibTrans" cxnId="{34DDEB08-2537-46E7-8566-20C769322276}">
      <dgm:prSet/>
      <dgm:spPr/>
      <dgm:t>
        <a:bodyPr/>
        <a:lstStyle/>
        <a:p>
          <a:endParaRPr lang="en-US"/>
        </a:p>
      </dgm:t>
    </dgm:pt>
    <dgm:pt modelId="{3278DBBD-6C7C-410F-8F7B-EC1DEE005E2F}">
      <dgm:prSet phldrT="[Text]"/>
      <dgm:spPr/>
      <dgm:t>
        <a:bodyPr/>
        <a:lstStyle/>
        <a:p>
          <a:r>
            <a:rPr lang="en-US" dirty="0" smtClean="0"/>
            <a:t>Final Review</a:t>
          </a:r>
          <a:endParaRPr lang="en-US" dirty="0"/>
        </a:p>
      </dgm:t>
    </dgm:pt>
    <dgm:pt modelId="{B305DCA9-A74F-4189-910E-A8A218C7C1C6}" type="parTrans" cxnId="{2B100550-E833-4ABC-ABEF-E10CCC305AAC}">
      <dgm:prSet/>
      <dgm:spPr/>
      <dgm:t>
        <a:bodyPr/>
        <a:lstStyle/>
        <a:p>
          <a:endParaRPr lang="en-US"/>
        </a:p>
      </dgm:t>
    </dgm:pt>
    <dgm:pt modelId="{D50E3597-73D3-4BCF-B569-3553BF2ED433}" type="sibTrans" cxnId="{2B100550-E833-4ABC-ABEF-E10CCC305AAC}">
      <dgm:prSet/>
      <dgm:spPr/>
      <dgm:t>
        <a:bodyPr/>
        <a:lstStyle/>
        <a:p>
          <a:endParaRPr lang="en-US"/>
        </a:p>
      </dgm:t>
    </dgm:pt>
    <dgm:pt modelId="{BA12B206-8904-4D3A-9B7C-4AA0AE543470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Support in </a:t>
          </a:r>
          <a:r>
            <a:rPr lang="en-US" b="1" i="1" dirty="0" smtClean="0"/>
            <a:t>Finalizing</a:t>
          </a:r>
          <a:r>
            <a:rPr lang="en-US" dirty="0" smtClean="0"/>
            <a:t> the model </a:t>
          </a:r>
          <a:endParaRPr lang="en-US" dirty="0"/>
        </a:p>
      </dgm:t>
    </dgm:pt>
    <dgm:pt modelId="{1F2567D0-B46E-48E6-A73E-931713F6E2CB}" type="parTrans" cxnId="{A0D8D762-53C5-4FE4-8B42-C871917DD591}">
      <dgm:prSet/>
      <dgm:spPr/>
      <dgm:t>
        <a:bodyPr/>
        <a:lstStyle/>
        <a:p>
          <a:endParaRPr lang="en-US"/>
        </a:p>
      </dgm:t>
    </dgm:pt>
    <dgm:pt modelId="{EB5689A6-66C0-4C03-AA99-F7BBE1E946D5}" type="sibTrans" cxnId="{A0D8D762-53C5-4FE4-8B42-C871917DD591}">
      <dgm:prSet/>
      <dgm:spPr/>
      <dgm:t>
        <a:bodyPr/>
        <a:lstStyle/>
        <a:p>
          <a:endParaRPr lang="en-US"/>
        </a:p>
      </dgm:t>
    </dgm:pt>
    <dgm:pt modelId="{1280BD1B-1461-41D4-8E7B-69696C12C9B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Review and provide professional judgement on soundness of model results and identification of considerations for future research/continual improvement </a:t>
          </a:r>
          <a:endParaRPr lang="en-US" dirty="0"/>
        </a:p>
      </dgm:t>
    </dgm:pt>
    <dgm:pt modelId="{365CC5E2-C2D0-42DD-B5C5-CEAD8E39BF86}" type="parTrans" cxnId="{C59E825F-7331-4C38-B174-0764B5224E59}">
      <dgm:prSet/>
      <dgm:spPr/>
      <dgm:t>
        <a:bodyPr/>
        <a:lstStyle/>
        <a:p>
          <a:endParaRPr lang="en-US"/>
        </a:p>
      </dgm:t>
    </dgm:pt>
    <dgm:pt modelId="{55CBB08A-289B-4FBE-B1E3-965022C27275}" type="sibTrans" cxnId="{C59E825F-7331-4C38-B174-0764B5224E59}">
      <dgm:prSet/>
      <dgm:spPr/>
      <dgm:t>
        <a:bodyPr/>
        <a:lstStyle/>
        <a:p>
          <a:endParaRPr lang="en-US"/>
        </a:p>
      </dgm:t>
    </dgm:pt>
    <dgm:pt modelId="{FAC801EC-32AD-45E4-BB82-7DB2BF5534C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Review and inform analytical approach, including how to go about data collection (ex: where to go to collect data) and what data to collect</a:t>
          </a:r>
          <a:endParaRPr lang="en-US" dirty="0"/>
        </a:p>
      </dgm:t>
    </dgm:pt>
    <dgm:pt modelId="{CC2725D6-924E-4706-9924-157868674B23}" type="parTrans" cxnId="{C04242CD-ED70-471E-9374-307F0B15FF0F}">
      <dgm:prSet/>
      <dgm:spPr/>
      <dgm:t>
        <a:bodyPr/>
        <a:lstStyle/>
        <a:p>
          <a:endParaRPr lang="en-US"/>
        </a:p>
      </dgm:t>
    </dgm:pt>
    <dgm:pt modelId="{636932D2-071B-4A7C-A216-BAC1F7D41010}" type="sibTrans" cxnId="{C04242CD-ED70-471E-9374-307F0B15FF0F}">
      <dgm:prSet/>
      <dgm:spPr/>
      <dgm:t>
        <a:bodyPr/>
        <a:lstStyle/>
        <a:p>
          <a:endParaRPr lang="en-US"/>
        </a:p>
      </dgm:t>
    </dgm:pt>
    <dgm:pt modelId="{506241AC-224A-49FA-9D8C-8143143C645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May help to inform prioritization of projects</a:t>
          </a:r>
          <a:endParaRPr lang="en-US" dirty="0"/>
        </a:p>
      </dgm:t>
    </dgm:pt>
    <dgm:pt modelId="{D9515ABE-D51B-49E3-98A9-F518478E3BDE}" type="parTrans" cxnId="{7C7C5D31-94A2-4BD2-99A1-46C33EF12585}">
      <dgm:prSet/>
      <dgm:spPr/>
      <dgm:t>
        <a:bodyPr/>
        <a:lstStyle/>
        <a:p>
          <a:endParaRPr lang="en-US"/>
        </a:p>
      </dgm:t>
    </dgm:pt>
    <dgm:pt modelId="{0288D5F0-71BD-4692-A3BB-63AFE0A91F2A}" type="sibTrans" cxnId="{7C7C5D31-94A2-4BD2-99A1-46C33EF12585}">
      <dgm:prSet/>
      <dgm:spPr/>
      <dgm:t>
        <a:bodyPr/>
        <a:lstStyle/>
        <a:p>
          <a:endParaRPr lang="en-US"/>
        </a:p>
      </dgm:t>
    </dgm:pt>
    <dgm:pt modelId="{0262CC49-7A8E-42F1-8D52-73F88341E19A}">
      <dgm:prSet phldrT="[Text]"/>
      <dgm:spPr>
        <a:ln>
          <a:solidFill>
            <a:schemeClr val="accent3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Review and inform draft models, including feedback on key inputs, errors, and other questions that come up model development</a:t>
          </a:r>
          <a:endParaRPr lang="en-US" dirty="0"/>
        </a:p>
      </dgm:t>
    </dgm:pt>
    <dgm:pt modelId="{AD59A2EE-EE2E-4F94-844B-884898FBC2CA}" type="parTrans" cxnId="{C2B02616-4504-43A9-BCEC-868BB37275AC}">
      <dgm:prSet/>
      <dgm:spPr/>
      <dgm:t>
        <a:bodyPr/>
        <a:lstStyle/>
        <a:p>
          <a:endParaRPr lang="en-US"/>
        </a:p>
      </dgm:t>
    </dgm:pt>
    <dgm:pt modelId="{D951F36B-B602-49E1-AF84-3519755AC109}" type="sibTrans" cxnId="{C2B02616-4504-43A9-BCEC-868BB37275AC}">
      <dgm:prSet/>
      <dgm:spPr/>
      <dgm:t>
        <a:bodyPr/>
        <a:lstStyle/>
        <a:p>
          <a:endParaRPr lang="en-US"/>
        </a:p>
      </dgm:t>
    </dgm:pt>
    <dgm:pt modelId="{7A0EB901-767C-48B1-905A-756905705586}" type="pres">
      <dgm:prSet presAssocID="{24DF0E2C-8ED4-4D78-8433-132A8165FD7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0D13FD-D3C7-4F13-BEB8-844663A2DE67}" type="pres">
      <dgm:prSet presAssocID="{439DA860-9D2C-44B3-A45A-0D643019E8EA}" presName="composite" presStyleCnt="0"/>
      <dgm:spPr/>
    </dgm:pt>
    <dgm:pt modelId="{0B27E83E-247C-44A9-A626-DE14AC4DD099}" type="pres">
      <dgm:prSet presAssocID="{439DA860-9D2C-44B3-A45A-0D643019E8E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947A0-CA15-4332-A739-42F4B594067E}" type="pres">
      <dgm:prSet presAssocID="{439DA860-9D2C-44B3-A45A-0D643019E8E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D9385-2950-49A2-AA7A-B6CA55408257}" type="pres">
      <dgm:prSet presAssocID="{63CFFE13-1D7F-4194-A518-9A436FFC2B13}" presName="sp" presStyleCnt="0"/>
      <dgm:spPr/>
    </dgm:pt>
    <dgm:pt modelId="{CBE47B0D-BFBC-4EBC-9F1F-2AC9A5B16898}" type="pres">
      <dgm:prSet presAssocID="{C4F95F01-D228-4AD6-A013-D3A171AFF3E9}" presName="composite" presStyleCnt="0"/>
      <dgm:spPr/>
    </dgm:pt>
    <dgm:pt modelId="{6BE6A933-9977-4027-8C79-D0FACE4420DC}" type="pres">
      <dgm:prSet presAssocID="{C4F95F01-D228-4AD6-A013-D3A171AFF3E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9C272-7E2F-4041-99FE-50D64592B70A}" type="pres">
      <dgm:prSet presAssocID="{C4F95F01-D228-4AD6-A013-D3A171AFF3E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FA160-6948-4C5A-9AF9-383B3FF01774}" type="pres">
      <dgm:prSet presAssocID="{5B5AA36B-C418-4FAC-A090-0D61626685FD}" presName="sp" presStyleCnt="0"/>
      <dgm:spPr/>
    </dgm:pt>
    <dgm:pt modelId="{06216611-0D63-4C8E-B90D-B92AD220CD74}" type="pres">
      <dgm:prSet presAssocID="{3278DBBD-6C7C-410F-8F7B-EC1DEE005E2F}" presName="composite" presStyleCnt="0"/>
      <dgm:spPr/>
    </dgm:pt>
    <dgm:pt modelId="{2F62CA57-534B-4F6A-8B29-302B0332E70E}" type="pres">
      <dgm:prSet presAssocID="{3278DBBD-6C7C-410F-8F7B-EC1DEE005E2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63A80-6B10-46E4-BF7C-4DB6374591C7}" type="pres">
      <dgm:prSet presAssocID="{3278DBBD-6C7C-410F-8F7B-EC1DEE005E2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B02616-4504-43A9-BCEC-868BB37275AC}" srcId="{C4F95F01-D228-4AD6-A013-D3A171AFF3E9}" destId="{0262CC49-7A8E-42F1-8D52-73F88341E19A}" srcOrd="1" destOrd="0" parTransId="{AD59A2EE-EE2E-4F94-844B-884898FBC2CA}" sibTransId="{D951F36B-B602-49E1-AF84-3519755AC109}"/>
    <dgm:cxn modelId="{63B34CBC-8BEB-41C3-8D24-1C56B4094D05}" type="presOf" srcId="{24DF0E2C-8ED4-4D78-8433-132A8165FD7E}" destId="{7A0EB901-767C-48B1-905A-756905705586}" srcOrd="0" destOrd="0" presId="urn:microsoft.com/office/officeart/2005/8/layout/chevron2"/>
    <dgm:cxn modelId="{C04242CD-ED70-471E-9374-307F0B15FF0F}" srcId="{439DA860-9D2C-44B3-A45A-0D643019E8EA}" destId="{FAC801EC-32AD-45E4-BB82-7DB2BF5534CE}" srcOrd="1" destOrd="0" parTransId="{CC2725D6-924E-4706-9924-157868674B23}" sibTransId="{636932D2-071B-4A7C-A216-BAC1F7D41010}"/>
    <dgm:cxn modelId="{2B100550-E833-4ABC-ABEF-E10CCC305AAC}" srcId="{24DF0E2C-8ED4-4D78-8433-132A8165FD7E}" destId="{3278DBBD-6C7C-410F-8F7B-EC1DEE005E2F}" srcOrd="2" destOrd="0" parTransId="{B305DCA9-A74F-4189-910E-A8A218C7C1C6}" sibTransId="{D50E3597-73D3-4BCF-B569-3553BF2ED433}"/>
    <dgm:cxn modelId="{23A8A1EC-342B-486B-B9F6-E0599186A68C}" srcId="{24DF0E2C-8ED4-4D78-8433-132A8165FD7E}" destId="{C4F95F01-D228-4AD6-A013-D3A171AFF3E9}" srcOrd="1" destOrd="0" parTransId="{A5A61C97-C49A-4330-8652-864131C0EACA}" sibTransId="{5B5AA36B-C418-4FAC-A090-0D61626685FD}"/>
    <dgm:cxn modelId="{34DDEB08-2537-46E7-8566-20C769322276}" srcId="{C4F95F01-D228-4AD6-A013-D3A171AFF3E9}" destId="{3C5CACE3-02A7-4C94-B164-92D8311C545F}" srcOrd="0" destOrd="0" parTransId="{31DA0F42-4570-4148-B3E2-53ED31246A83}" sibTransId="{D2A03EFA-8CCA-4091-A4BA-330C6F134DB0}"/>
    <dgm:cxn modelId="{5DC9A971-0A85-4F56-A5C3-C9F28C606A31}" type="presOf" srcId="{3C5CACE3-02A7-4C94-B164-92D8311C545F}" destId="{D0E9C272-7E2F-4041-99FE-50D64592B70A}" srcOrd="0" destOrd="0" presId="urn:microsoft.com/office/officeart/2005/8/layout/chevron2"/>
    <dgm:cxn modelId="{923DC8AA-B9C5-4921-BA71-83DCDBD9A86F}" type="presOf" srcId="{439DA860-9D2C-44B3-A45A-0D643019E8EA}" destId="{0B27E83E-247C-44A9-A626-DE14AC4DD099}" srcOrd="0" destOrd="0" presId="urn:microsoft.com/office/officeart/2005/8/layout/chevron2"/>
    <dgm:cxn modelId="{C59E825F-7331-4C38-B174-0764B5224E59}" srcId="{3278DBBD-6C7C-410F-8F7B-EC1DEE005E2F}" destId="{1280BD1B-1461-41D4-8E7B-69696C12C9B7}" srcOrd="1" destOrd="0" parTransId="{365CC5E2-C2D0-42DD-B5C5-CEAD8E39BF86}" sibTransId="{55CBB08A-289B-4FBE-B1E3-965022C27275}"/>
    <dgm:cxn modelId="{7A58B054-F591-42EC-9895-C73C9B95A020}" srcId="{439DA860-9D2C-44B3-A45A-0D643019E8EA}" destId="{144C7E7E-2010-4190-85CE-E27E749879A4}" srcOrd="0" destOrd="0" parTransId="{A122B412-3AC9-4996-A40B-847B524D4740}" sibTransId="{4684A850-A18C-4CFA-99C6-2800340E4DB3}"/>
    <dgm:cxn modelId="{7C7C5D31-94A2-4BD2-99A1-46C33EF12585}" srcId="{439DA860-9D2C-44B3-A45A-0D643019E8EA}" destId="{506241AC-224A-49FA-9D8C-8143143C6457}" srcOrd="2" destOrd="0" parTransId="{D9515ABE-D51B-49E3-98A9-F518478E3BDE}" sibTransId="{0288D5F0-71BD-4692-A3BB-63AFE0A91F2A}"/>
    <dgm:cxn modelId="{F27BCABE-FB6C-461C-95CB-2A9C362A2A54}" type="presOf" srcId="{0262CC49-7A8E-42F1-8D52-73F88341E19A}" destId="{D0E9C272-7E2F-4041-99FE-50D64592B70A}" srcOrd="0" destOrd="1" presId="urn:microsoft.com/office/officeart/2005/8/layout/chevron2"/>
    <dgm:cxn modelId="{095BFDC2-99E5-4788-8E14-B511FF49B9A9}" type="presOf" srcId="{1280BD1B-1461-41D4-8E7B-69696C12C9B7}" destId="{29763A80-6B10-46E4-BF7C-4DB6374591C7}" srcOrd="0" destOrd="1" presId="urn:microsoft.com/office/officeart/2005/8/layout/chevron2"/>
    <dgm:cxn modelId="{594FD141-0413-4716-990E-1A8BA5453DF6}" type="presOf" srcId="{144C7E7E-2010-4190-85CE-E27E749879A4}" destId="{ACF947A0-CA15-4332-A739-42F4B594067E}" srcOrd="0" destOrd="0" presId="urn:microsoft.com/office/officeart/2005/8/layout/chevron2"/>
    <dgm:cxn modelId="{A0D8D762-53C5-4FE4-8B42-C871917DD591}" srcId="{3278DBBD-6C7C-410F-8F7B-EC1DEE005E2F}" destId="{BA12B206-8904-4D3A-9B7C-4AA0AE543470}" srcOrd="0" destOrd="0" parTransId="{1F2567D0-B46E-48E6-A73E-931713F6E2CB}" sibTransId="{EB5689A6-66C0-4C03-AA99-F7BBE1E946D5}"/>
    <dgm:cxn modelId="{337AA696-B419-4105-A659-CD358084C5A9}" type="presOf" srcId="{FAC801EC-32AD-45E4-BB82-7DB2BF5534CE}" destId="{ACF947A0-CA15-4332-A739-42F4B594067E}" srcOrd="0" destOrd="1" presId="urn:microsoft.com/office/officeart/2005/8/layout/chevron2"/>
    <dgm:cxn modelId="{12D6FED8-D299-4C62-A57A-6E218F647832}" srcId="{24DF0E2C-8ED4-4D78-8433-132A8165FD7E}" destId="{439DA860-9D2C-44B3-A45A-0D643019E8EA}" srcOrd="0" destOrd="0" parTransId="{68BF3EFD-E1A7-4BD9-94C3-4E7A8D61C504}" sibTransId="{63CFFE13-1D7F-4194-A518-9A436FFC2B13}"/>
    <dgm:cxn modelId="{E7629F2E-3592-4A26-86D1-51B68E1DAC44}" type="presOf" srcId="{506241AC-224A-49FA-9D8C-8143143C6457}" destId="{ACF947A0-CA15-4332-A739-42F4B594067E}" srcOrd="0" destOrd="2" presId="urn:microsoft.com/office/officeart/2005/8/layout/chevron2"/>
    <dgm:cxn modelId="{1FA4DB6D-79E5-404F-86BD-E3AA2120BF06}" type="presOf" srcId="{BA12B206-8904-4D3A-9B7C-4AA0AE543470}" destId="{29763A80-6B10-46E4-BF7C-4DB6374591C7}" srcOrd="0" destOrd="0" presId="urn:microsoft.com/office/officeart/2005/8/layout/chevron2"/>
    <dgm:cxn modelId="{4A71624C-F9B1-42A5-BBC0-69EBB259D462}" type="presOf" srcId="{C4F95F01-D228-4AD6-A013-D3A171AFF3E9}" destId="{6BE6A933-9977-4027-8C79-D0FACE4420DC}" srcOrd="0" destOrd="0" presId="urn:microsoft.com/office/officeart/2005/8/layout/chevron2"/>
    <dgm:cxn modelId="{A018A07F-6B8F-4252-B0A8-4B011823ADFB}" type="presOf" srcId="{3278DBBD-6C7C-410F-8F7B-EC1DEE005E2F}" destId="{2F62CA57-534B-4F6A-8B29-302B0332E70E}" srcOrd="0" destOrd="0" presId="urn:microsoft.com/office/officeart/2005/8/layout/chevron2"/>
    <dgm:cxn modelId="{1E6CAC7A-DE13-4C5E-AB17-CDC3BF6F9BF6}" type="presParOf" srcId="{7A0EB901-767C-48B1-905A-756905705586}" destId="{A30D13FD-D3C7-4F13-BEB8-844663A2DE67}" srcOrd="0" destOrd="0" presId="urn:microsoft.com/office/officeart/2005/8/layout/chevron2"/>
    <dgm:cxn modelId="{4D69FDD0-2CC8-4487-9213-0C51A6D08DD3}" type="presParOf" srcId="{A30D13FD-D3C7-4F13-BEB8-844663A2DE67}" destId="{0B27E83E-247C-44A9-A626-DE14AC4DD099}" srcOrd="0" destOrd="0" presId="urn:microsoft.com/office/officeart/2005/8/layout/chevron2"/>
    <dgm:cxn modelId="{5EDE7B9C-A30B-40CC-8555-7D4DEBD180F2}" type="presParOf" srcId="{A30D13FD-D3C7-4F13-BEB8-844663A2DE67}" destId="{ACF947A0-CA15-4332-A739-42F4B594067E}" srcOrd="1" destOrd="0" presId="urn:microsoft.com/office/officeart/2005/8/layout/chevron2"/>
    <dgm:cxn modelId="{74F7A004-F391-420E-9012-1A1E7624F38B}" type="presParOf" srcId="{7A0EB901-767C-48B1-905A-756905705586}" destId="{4F3D9385-2950-49A2-AA7A-B6CA55408257}" srcOrd="1" destOrd="0" presId="urn:microsoft.com/office/officeart/2005/8/layout/chevron2"/>
    <dgm:cxn modelId="{4220DC42-6367-4878-B9BC-36F232C43F7B}" type="presParOf" srcId="{7A0EB901-767C-48B1-905A-756905705586}" destId="{CBE47B0D-BFBC-4EBC-9F1F-2AC9A5B16898}" srcOrd="2" destOrd="0" presId="urn:microsoft.com/office/officeart/2005/8/layout/chevron2"/>
    <dgm:cxn modelId="{D862A2B4-E4E3-413F-B1B7-9BEAE4470D15}" type="presParOf" srcId="{CBE47B0D-BFBC-4EBC-9F1F-2AC9A5B16898}" destId="{6BE6A933-9977-4027-8C79-D0FACE4420DC}" srcOrd="0" destOrd="0" presId="urn:microsoft.com/office/officeart/2005/8/layout/chevron2"/>
    <dgm:cxn modelId="{C9C290C7-46F8-4C0B-BBC8-83A3780ABFCA}" type="presParOf" srcId="{CBE47B0D-BFBC-4EBC-9F1F-2AC9A5B16898}" destId="{D0E9C272-7E2F-4041-99FE-50D64592B70A}" srcOrd="1" destOrd="0" presId="urn:microsoft.com/office/officeart/2005/8/layout/chevron2"/>
    <dgm:cxn modelId="{997AC077-AFB4-4874-B145-30F3DAE6AD6B}" type="presParOf" srcId="{7A0EB901-767C-48B1-905A-756905705586}" destId="{AE4FA160-6948-4C5A-9AF9-383B3FF01774}" srcOrd="3" destOrd="0" presId="urn:microsoft.com/office/officeart/2005/8/layout/chevron2"/>
    <dgm:cxn modelId="{59BB102A-3F02-4608-8AAE-DFAB18255369}" type="presParOf" srcId="{7A0EB901-767C-48B1-905A-756905705586}" destId="{06216611-0D63-4C8E-B90D-B92AD220CD74}" srcOrd="4" destOrd="0" presId="urn:microsoft.com/office/officeart/2005/8/layout/chevron2"/>
    <dgm:cxn modelId="{C2FD2715-CEE3-4868-8DFD-97480E674953}" type="presParOf" srcId="{06216611-0D63-4C8E-B90D-B92AD220CD74}" destId="{2F62CA57-534B-4F6A-8B29-302B0332E70E}" srcOrd="0" destOrd="0" presId="urn:microsoft.com/office/officeart/2005/8/layout/chevron2"/>
    <dgm:cxn modelId="{DC1021FE-DC63-4751-A940-4C0C05981020}" type="presParOf" srcId="{06216611-0D63-4C8E-B90D-B92AD220CD74}" destId="{29763A80-6B10-46E4-BF7C-4DB6374591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05E46-6309-4174-BCA1-DBF108041411}">
      <dsp:nvSpPr>
        <dsp:cNvPr id="0" name=""/>
        <dsp:cNvSpPr/>
      </dsp:nvSpPr>
      <dsp:spPr>
        <a:xfrm>
          <a:off x="0" y="0"/>
          <a:ext cx="7086600" cy="1219200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Market Analysis Research</a:t>
          </a:r>
          <a:endParaRPr lang="en-US" sz="5100" kern="1200" dirty="0"/>
        </a:p>
      </dsp:txBody>
      <dsp:txXfrm>
        <a:off x="0" y="0"/>
        <a:ext cx="7086600" cy="1219200"/>
      </dsp:txXfrm>
    </dsp:sp>
    <dsp:sp modelId="{BDD22220-3442-45E9-8DA5-7BF8A4BFAA1D}">
      <dsp:nvSpPr>
        <dsp:cNvPr id="0" name=""/>
        <dsp:cNvSpPr/>
      </dsp:nvSpPr>
      <dsp:spPr>
        <a:xfrm>
          <a:off x="0" y="1219200"/>
          <a:ext cx="1771650" cy="25603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Mix of Efficient &amp; Inefficient Product Sales</a:t>
          </a:r>
          <a:endParaRPr lang="en-US" sz="2800" kern="1200" dirty="0"/>
        </a:p>
      </dsp:txBody>
      <dsp:txXfrm>
        <a:off x="0" y="1219200"/>
        <a:ext cx="1771650" cy="2560320"/>
      </dsp:txXfrm>
    </dsp:sp>
    <dsp:sp modelId="{6F1B02AB-5576-4791-8AFF-D453597AF2EF}">
      <dsp:nvSpPr>
        <dsp:cNvPr id="0" name=""/>
        <dsp:cNvSpPr/>
      </dsp:nvSpPr>
      <dsp:spPr>
        <a:xfrm>
          <a:off x="1771650" y="1219200"/>
          <a:ext cx="1771650" cy="25603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Identify Delivery Channels &amp; Decision Events</a:t>
          </a:r>
          <a:endParaRPr lang="en-US" sz="2800" kern="1200" dirty="0"/>
        </a:p>
      </dsp:txBody>
      <dsp:txXfrm>
        <a:off x="1771650" y="1219200"/>
        <a:ext cx="1771650" cy="2560320"/>
      </dsp:txXfrm>
    </dsp:sp>
    <dsp:sp modelId="{46D9CEC3-15F5-457F-B7C4-DD35BAB27A51}">
      <dsp:nvSpPr>
        <dsp:cNvPr id="0" name=""/>
        <dsp:cNvSpPr/>
      </dsp:nvSpPr>
      <dsp:spPr>
        <a:xfrm>
          <a:off x="3543300" y="1219200"/>
          <a:ext cx="1771650" cy="25603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Impact of Efficiency Standards &amp; Codes</a:t>
          </a:r>
          <a:endParaRPr lang="en-US" sz="2800" kern="1200" dirty="0"/>
        </a:p>
      </dsp:txBody>
      <dsp:txXfrm>
        <a:off x="3543300" y="1219200"/>
        <a:ext cx="1771650" cy="2560320"/>
      </dsp:txXfrm>
    </dsp:sp>
    <dsp:sp modelId="{494CB66F-A959-4509-9154-C6821EA47241}">
      <dsp:nvSpPr>
        <dsp:cNvPr id="0" name=""/>
        <dsp:cNvSpPr/>
      </dsp:nvSpPr>
      <dsp:spPr>
        <a:xfrm>
          <a:off x="5314949" y="1219200"/>
          <a:ext cx="1771650" cy="25603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Track Changes Over Time</a:t>
          </a:r>
          <a:endParaRPr lang="en-US" sz="2800" kern="1200" dirty="0"/>
        </a:p>
      </dsp:txBody>
      <dsp:txXfrm>
        <a:off x="5314949" y="1219200"/>
        <a:ext cx="1771650" cy="2560320"/>
      </dsp:txXfrm>
    </dsp:sp>
    <dsp:sp modelId="{B9617BEF-C1F1-453C-8E69-1BB6C017A6EF}">
      <dsp:nvSpPr>
        <dsp:cNvPr id="0" name=""/>
        <dsp:cNvSpPr/>
      </dsp:nvSpPr>
      <dsp:spPr>
        <a:xfrm>
          <a:off x="0" y="3779520"/>
          <a:ext cx="7086600" cy="284480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0F41C-34D4-4C4B-88B5-9C8DE1D17158}">
      <dsp:nvSpPr>
        <dsp:cNvPr id="0" name=""/>
        <dsp:cNvSpPr/>
      </dsp:nvSpPr>
      <dsp:spPr>
        <a:xfrm>
          <a:off x="1663087" y="-267403"/>
          <a:ext cx="2007824" cy="2744815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Council interest:</a:t>
          </a:r>
          <a:r>
            <a:rPr lang="en-US" sz="1400" kern="1200" dirty="0" smtClean="0"/>
            <a:t> Reliable estimate of progress against the Plan baseline</a:t>
          </a:r>
          <a:endParaRPr lang="en-US" sz="1400" kern="1200" dirty="0"/>
        </a:p>
      </dsp:txBody>
      <dsp:txXfrm>
        <a:off x="2165043" y="-267403"/>
        <a:ext cx="1003912" cy="2393446"/>
      </dsp:txXfrm>
    </dsp:sp>
    <dsp:sp modelId="{6D960974-4E37-447B-A1B4-CF0181A5A33F}">
      <dsp:nvSpPr>
        <dsp:cNvPr id="0" name=""/>
        <dsp:cNvSpPr/>
      </dsp:nvSpPr>
      <dsp:spPr>
        <a:xfrm rot="7200000">
          <a:off x="2938795" y="1942187"/>
          <a:ext cx="2007824" cy="2744815"/>
        </a:xfrm>
        <a:prstGeom prst="downArrow">
          <a:avLst>
            <a:gd name="adj1" fmla="val 50000"/>
            <a:gd name="adj2" fmla="val 35000"/>
          </a:avLst>
        </a:prstGeom>
        <a:solidFill>
          <a:schemeClr val="accent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Bonneville interest: </a:t>
          </a:r>
          <a:r>
            <a:rPr lang="en-US" sz="1400" kern="1200" dirty="0" smtClean="0"/>
            <a:t>Rigorous analysis and increased credibility</a:t>
          </a:r>
          <a:endParaRPr lang="en-US" sz="1400" kern="1200" dirty="0"/>
        </a:p>
      </dsp:txBody>
      <dsp:txXfrm rot="-5400000">
        <a:off x="2898131" y="2900481"/>
        <a:ext cx="2393446" cy="1003912"/>
      </dsp:txXfrm>
    </dsp:sp>
    <dsp:sp modelId="{4F01B3BF-CB00-4D2A-809B-3218652EB8A0}">
      <dsp:nvSpPr>
        <dsp:cNvPr id="0" name=""/>
        <dsp:cNvSpPr/>
      </dsp:nvSpPr>
      <dsp:spPr>
        <a:xfrm rot="14400000">
          <a:off x="387379" y="1942187"/>
          <a:ext cx="2007824" cy="2744815"/>
        </a:xfrm>
        <a:prstGeom prst="downArrow">
          <a:avLst>
            <a:gd name="adj1" fmla="val 50000"/>
            <a:gd name="adj2" fmla="val 35000"/>
          </a:avLst>
        </a:prstGeom>
        <a:solidFill>
          <a:schemeClr val="accent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RTF interest: </a:t>
          </a:r>
          <a:r>
            <a:rPr lang="en-US" sz="1400" b="0" kern="1200" dirty="0" smtClean="0"/>
            <a:t>Robust</a:t>
          </a:r>
          <a:r>
            <a:rPr lang="en-US" sz="1400" kern="1200" dirty="0" smtClean="0"/>
            <a:t> analysis and data inform measure baselines</a:t>
          </a:r>
          <a:endParaRPr lang="en-US" sz="1400" kern="1200" dirty="0"/>
        </a:p>
      </dsp:txBody>
      <dsp:txXfrm rot="5400000">
        <a:off x="42421" y="2900481"/>
        <a:ext cx="2393446" cy="1003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7E83E-247C-44A9-A626-DE14AC4DD099}">
      <dsp:nvSpPr>
        <dsp:cNvPr id="0" name=""/>
        <dsp:cNvSpPr/>
      </dsp:nvSpPr>
      <dsp:spPr>
        <a:xfrm rot="5400000">
          <a:off x="-270368" y="273269"/>
          <a:ext cx="1802457" cy="12617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Method Review</a:t>
          </a:r>
          <a:endParaRPr lang="en-US" sz="1800" kern="1200" dirty="0"/>
        </a:p>
      </dsp:txBody>
      <dsp:txXfrm rot="-5400000">
        <a:off x="1" y="633760"/>
        <a:ext cx="1261720" cy="540737"/>
      </dsp:txXfrm>
    </dsp:sp>
    <dsp:sp modelId="{ACF947A0-CA15-4332-A739-42F4B594067E}">
      <dsp:nvSpPr>
        <dsp:cNvPr id="0" name=""/>
        <dsp:cNvSpPr/>
      </dsp:nvSpPr>
      <dsp:spPr>
        <a:xfrm rot="5400000">
          <a:off x="4159861" y="-2895240"/>
          <a:ext cx="1171597" cy="6967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Support during the initial </a:t>
          </a:r>
          <a:r>
            <a:rPr lang="en-US" sz="1500" b="1" i="1" kern="1200" dirty="0" smtClean="0"/>
            <a:t>Planning</a:t>
          </a:r>
          <a:r>
            <a:rPr lang="en-US" sz="1500" kern="1200" dirty="0" smtClean="0"/>
            <a:t> phases of the project</a:t>
          </a:r>
          <a:endParaRPr lang="en-US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and inform analytical approach, including how to go about data collection (ex: where to go to collect data) and what data to collect</a:t>
          </a:r>
          <a:endParaRPr lang="en-US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May help to inform prioritization of projects</a:t>
          </a:r>
          <a:endParaRPr lang="en-US" sz="1500" kern="1200" dirty="0"/>
        </a:p>
      </dsp:txBody>
      <dsp:txXfrm rot="-5400000">
        <a:off x="1261721" y="60093"/>
        <a:ext cx="6910686" cy="1057211"/>
      </dsp:txXfrm>
    </dsp:sp>
    <dsp:sp modelId="{6BE6A933-9977-4027-8C79-D0FACE4420DC}">
      <dsp:nvSpPr>
        <dsp:cNvPr id="0" name=""/>
        <dsp:cNvSpPr/>
      </dsp:nvSpPr>
      <dsp:spPr>
        <a:xfrm rot="5400000">
          <a:off x="-270368" y="1883739"/>
          <a:ext cx="1802457" cy="1261720"/>
        </a:xfrm>
        <a:prstGeom prst="chevron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Model Review</a:t>
          </a:r>
          <a:endParaRPr lang="en-US" sz="1800" kern="1200" dirty="0"/>
        </a:p>
      </dsp:txBody>
      <dsp:txXfrm rot="-5400000">
        <a:off x="1" y="2244230"/>
        <a:ext cx="1261720" cy="540737"/>
      </dsp:txXfrm>
    </dsp:sp>
    <dsp:sp modelId="{D0E9C272-7E2F-4041-99FE-50D64592B70A}">
      <dsp:nvSpPr>
        <dsp:cNvPr id="0" name=""/>
        <dsp:cNvSpPr/>
      </dsp:nvSpPr>
      <dsp:spPr>
        <a:xfrm rot="5400000">
          <a:off x="4159861" y="-1284769"/>
          <a:ext cx="1171597" cy="6967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Support throughout the </a:t>
          </a:r>
          <a:r>
            <a:rPr lang="en-US" sz="1500" b="1" i="1" kern="1200" dirty="0" smtClean="0"/>
            <a:t>In Flight </a:t>
          </a:r>
          <a:r>
            <a:rPr lang="en-US" sz="1500" kern="1200" dirty="0" smtClean="0"/>
            <a:t>phases of the project</a:t>
          </a:r>
          <a:endParaRPr lang="en-US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and inform draft models, including feedback on key inputs, errors, and other questions that come up model development</a:t>
          </a:r>
          <a:endParaRPr lang="en-US" sz="1500" kern="1200" dirty="0"/>
        </a:p>
      </dsp:txBody>
      <dsp:txXfrm rot="-5400000">
        <a:off x="1261721" y="1670564"/>
        <a:ext cx="6910686" cy="1057211"/>
      </dsp:txXfrm>
    </dsp:sp>
    <dsp:sp modelId="{2F62CA57-534B-4F6A-8B29-302B0332E70E}">
      <dsp:nvSpPr>
        <dsp:cNvPr id="0" name=""/>
        <dsp:cNvSpPr/>
      </dsp:nvSpPr>
      <dsp:spPr>
        <a:xfrm rot="5400000">
          <a:off x="-270368" y="3494210"/>
          <a:ext cx="1802457" cy="1261720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Final Review</a:t>
          </a:r>
          <a:endParaRPr lang="en-US" sz="1800" kern="1200" dirty="0"/>
        </a:p>
      </dsp:txBody>
      <dsp:txXfrm rot="-5400000">
        <a:off x="1" y="3854701"/>
        <a:ext cx="1261720" cy="540737"/>
      </dsp:txXfrm>
    </dsp:sp>
    <dsp:sp modelId="{29763A80-6B10-46E4-BF7C-4DB6374591C7}">
      <dsp:nvSpPr>
        <dsp:cNvPr id="0" name=""/>
        <dsp:cNvSpPr/>
      </dsp:nvSpPr>
      <dsp:spPr>
        <a:xfrm rot="5400000">
          <a:off x="4159861" y="325700"/>
          <a:ext cx="1171597" cy="6967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Support in </a:t>
          </a:r>
          <a:r>
            <a:rPr lang="en-US" sz="1500" b="1" i="1" kern="1200" dirty="0" smtClean="0"/>
            <a:t>Finalizing</a:t>
          </a:r>
          <a:r>
            <a:rPr lang="en-US" sz="1500" kern="1200" dirty="0" smtClean="0"/>
            <a:t> the model </a:t>
          </a:r>
          <a:endParaRPr lang="en-US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and provide professional judgement on soundness of model results and identification of considerations for future research/continual improvement </a:t>
          </a:r>
          <a:endParaRPr lang="en-US" sz="1500" kern="1200" dirty="0"/>
        </a:p>
      </dsp:txBody>
      <dsp:txXfrm rot="-5400000">
        <a:off x="1261721" y="3281034"/>
        <a:ext cx="6910686" cy="1057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0D632-2C03-4B61-96D1-E84600B3301D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82A0-0474-403B-A77E-2A31EE682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0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Convenience</a:t>
            </a:r>
          </a:p>
          <a:p>
            <a:r>
              <a:rPr lang="en-US" dirty="0" smtClean="0"/>
              <a:t>Comfort</a:t>
            </a:r>
          </a:p>
          <a:p>
            <a:r>
              <a:rPr lang="en-US" dirty="0" smtClean="0"/>
              <a:t>Style</a:t>
            </a:r>
          </a:p>
          <a:p>
            <a:r>
              <a:rPr lang="en-US" dirty="0" smtClean="0"/>
              <a:t>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C82A0-0474-403B-A77E-2A31EE6820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5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8BAC-68F6-4921-B5AB-48B3592310EE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02184" y="457200"/>
            <a:ext cx="3522416" cy="14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E45B-B224-4153-955C-CC71CBDB202D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C88A-E822-413E-80BB-3427A6394B1C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EEE6D-36F7-44C9-8600-05489415465D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92075"/>
            <a:ext cx="2133600" cy="365125"/>
          </a:xfrm>
        </p:spPr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6324600"/>
            <a:ext cx="982712" cy="403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15274-3C10-433C-A0C5-521273ECE103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1164-7499-40EE-BEEE-A53B3EEC3629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EB165-E445-4970-BC70-98654CC8FDCB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C131-85A7-45D3-BEEC-E08B3069DD08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A20C-1BF9-46D6-93A9-E79826B7421C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B7D7C-0FD3-488E-B90A-7D3C55D178D3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646C-2C0C-4C07-9284-B711390E2FCE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3733-6CE6-4C77-A5F0-919CB94A1A3C}" type="datetime1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Formation of a Market Analysis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Charlie Grist and Jennifer Light</a:t>
            </a:r>
          </a:p>
          <a:p>
            <a:r>
              <a:rPr lang="en-US" dirty="0" smtClean="0"/>
              <a:t>RTF Policy Advisory Committee</a:t>
            </a:r>
          </a:p>
          <a:p>
            <a:r>
              <a:rPr lang="en-US" dirty="0" smtClean="0"/>
              <a:t>February 19,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Models/Standards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Market Models</a:t>
            </a:r>
          </a:p>
          <a:p>
            <a:r>
              <a:rPr lang="en-US" dirty="0" smtClean="0"/>
              <a:t>Residential Lighting</a:t>
            </a:r>
          </a:p>
          <a:p>
            <a:r>
              <a:rPr lang="en-US" dirty="0" smtClean="0"/>
              <a:t>Non-Residential Lighting</a:t>
            </a:r>
          </a:p>
          <a:p>
            <a:r>
              <a:rPr lang="en-US" dirty="0" smtClean="0"/>
              <a:t>Residential HVAC</a:t>
            </a:r>
          </a:p>
          <a:p>
            <a:r>
              <a:rPr lang="en-US" dirty="0" smtClean="0"/>
              <a:t>Agriculture</a:t>
            </a:r>
          </a:p>
          <a:p>
            <a:pPr marL="0" indent="0">
              <a:buNone/>
            </a:pPr>
            <a:r>
              <a:rPr lang="en-US" dirty="0" smtClean="0"/>
              <a:t>Standards</a:t>
            </a:r>
          </a:p>
          <a:p>
            <a:r>
              <a:rPr lang="en-US" i="1" dirty="0" smtClean="0"/>
              <a:t>Assume 6*</a:t>
            </a:r>
            <a:endParaRPr lang="en-US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Market Models</a:t>
            </a:r>
          </a:p>
          <a:p>
            <a:r>
              <a:rPr lang="en-US" dirty="0" smtClean="0"/>
              <a:t>Residential Lighting</a:t>
            </a:r>
          </a:p>
          <a:p>
            <a:r>
              <a:rPr lang="en-US" dirty="0" smtClean="0"/>
              <a:t>Non-Residential Lighting</a:t>
            </a:r>
          </a:p>
          <a:p>
            <a:r>
              <a:rPr lang="en-US" dirty="0" smtClean="0"/>
              <a:t>Residential HVAC</a:t>
            </a:r>
          </a:p>
          <a:p>
            <a:r>
              <a:rPr lang="en-US" dirty="0" smtClean="0"/>
              <a:t>Commercial HVAC (new)</a:t>
            </a:r>
          </a:p>
          <a:p>
            <a:r>
              <a:rPr lang="en-US" dirty="0" smtClean="0"/>
              <a:t>Lighting Controls (new)</a:t>
            </a:r>
          </a:p>
          <a:p>
            <a:pPr marL="0" indent="0">
              <a:buNone/>
            </a:pPr>
            <a:r>
              <a:rPr lang="en-US" dirty="0" smtClean="0"/>
              <a:t>Standards</a:t>
            </a:r>
          </a:p>
          <a:p>
            <a:r>
              <a:rPr lang="en-US" i="1" dirty="0" smtClean="0"/>
              <a:t>Assume 6*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6019800"/>
            <a:ext cx="8229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*Bonneville estimate of 12 standards over the next 2 </a:t>
            </a:r>
            <a:r>
              <a:rPr lang="en-US" i="1" dirty="0" smtClean="0"/>
              <a:t>years, see additional slides for potential standards included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4046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Subcommittee Lift</a:t>
            </a:r>
            <a:endParaRPr lang="en-US" sz="40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5450108"/>
              </p:ext>
            </p:extLst>
          </p:nvPr>
        </p:nvGraphicFramePr>
        <p:xfrm>
          <a:off x="457200" y="1507658"/>
          <a:ext cx="4038599" cy="2607142"/>
        </p:xfrm>
        <a:graphic>
          <a:graphicData uri="http://schemas.openxmlformats.org/drawingml/2006/table">
            <a:tbl>
              <a:tblPr/>
              <a:tblGrid>
                <a:gridCol w="2426908"/>
                <a:gridCol w="774611"/>
                <a:gridCol w="837080"/>
              </a:tblGrid>
              <a:tr h="18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 Hours Estimate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47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Lift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(per person)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of Annual Hours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Primary Contract Analyst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Cross Cutting</a:t>
                      </a: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Existing Models</a:t>
                      </a: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 smtClean="0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Standards</a:t>
                      </a:r>
                      <a:endParaRPr lang="en-US" sz="1000" b="0" i="1" u="none" strike="noStrike" dirty="0">
                        <a:solidFill>
                          <a:srgbClr val="75717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 dirty="0" smtClean="0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  <a:endParaRPr lang="en-US" sz="1000" b="0" i="1" u="none" strike="noStrike" dirty="0">
                        <a:solidFill>
                          <a:srgbClr val="75717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 smtClean="0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New Models</a:t>
                      </a:r>
                      <a:endParaRPr lang="en-US" sz="1000" b="0" i="1" u="none" strike="noStrike" dirty="0">
                        <a:solidFill>
                          <a:srgbClr val="75717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 dirty="0" smtClean="0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sz="1000" b="0" i="1" u="none" strike="noStrike" dirty="0">
                        <a:solidFill>
                          <a:srgbClr val="75717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Subcommittee Participate (full review)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Subcommittee Participant (partial review)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RTF Staff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Lift</a:t>
                      </a:r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(remaining</a:t>
                      </a:r>
                      <a:r>
                        <a:rPr lang="en-US" sz="1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staff)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Cross Cutting</a:t>
                      </a: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Internal Team Review</a:t>
                      </a: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Model Review</a:t>
                      </a: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RTF Manager</a:t>
                      </a:r>
                    </a:p>
                  </a:txBody>
                  <a:tcPr marL="112531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378" marR="9378" marT="9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5237879"/>
              </p:ext>
            </p:extLst>
          </p:nvPr>
        </p:nvGraphicFramePr>
        <p:xfrm>
          <a:off x="4648200" y="1507658"/>
          <a:ext cx="4038600" cy="2608906"/>
        </p:xfrm>
        <a:graphic>
          <a:graphicData uri="http://schemas.openxmlformats.org/drawingml/2006/table">
            <a:tbl>
              <a:tblPr/>
              <a:tblGrid>
                <a:gridCol w="2426908"/>
                <a:gridCol w="774612"/>
                <a:gridCol w="837080"/>
              </a:tblGrid>
              <a:tr h="18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Hours Estimate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47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Lift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(per person)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of Annual Hours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Primary Contract Analyst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Cross Cutting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Existing Models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Standards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New Models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Subcommittee Participate (full review)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Subcommittee Participant (partial review)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RTF Staff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Lift </a:t>
                      </a:r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(remaining staff)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Cross Cutting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Internal Team Review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Model Review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RTF Manager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20837" y="92075"/>
            <a:ext cx="1702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accent1"/>
                </a:solidFill>
              </a:rPr>
              <a:t>(ROUGH)</a:t>
            </a:r>
            <a:endParaRPr lang="en-US" sz="3200" i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267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Full review assumes review of all market models/standards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Partial review assumes review of half the market models/standards plus 8 hours for judgment on other set of models/standards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Primary contract analyst requires additional time for meeting prep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Additional staff resources assumes another analyst review of 1 model in 2016 and 2 models in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RTF Manager resource assumes meeting participation and monitoring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9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113806"/>
              </p:ext>
            </p:extLst>
          </p:nvPr>
        </p:nvGraphicFramePr>
        <p:xfrm>
          <a:off x="457200" y="1957493"/>
          <a:ext cx="8229601" cy="2011680"/>
        </p:xfrm>
        <a:graphic>
          <a:graphicData uri="http://schemas.openxmlformats.org/drawingml/2006/table">
            <a:tbl>
              <a:tblPr/>
              <a:tblGrid>
                <a:gridCol w="4265604"/>
                <a:gridCol w="814343"/>
                <a:gridCol w="814343"/>
                <a:gridCol w="814343"/>
                <a:gridCol w="814343"/>
                <a:gridCol w="706625"/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 by Category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RFP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Analyst Team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RTF Manager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Funders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Sub-section % of total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Coordination (Research and Data Development)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Research Coordination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Use Load Data Library Development and Maintenance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Coordination with Momentum Savings Efforts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Coordination with Power Plan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Regional Coordination (Research and Data Development)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2016 Work Plan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$1,663,000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2016 Work Plan Already includes Some Support of Market Analysis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4191000"/>
            <a:ext cx="42748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$30,000 represents: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3% of total contract analyst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~225 hours for a single contract analyst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11% of time for a single contract analyst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81000" y="3048000"/>
            <a:ext cx="8382000" cy="2286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382000" y="299960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Calibri" panose="020F0502020204030204" pitchFamily="34" charset="0"/>
              </a:rPr>
              <a:t>2%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418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Work Plan Align with 2016 </a:t>
            </a:r>
            <a:r>
              <a:rPr lang="en-US" i="1" dirty="0" smtClean="0">
                <a:solidFill>
                  <a:schemeClr val="accent1"/>
                </a:solidFill>
              </a:rPr>
              <a:t>(ROUGH) </a:t>
            </a:r>
            <a:r>
              <a:rPr lang="en-US" dirty="0" smtClean="0"/>
              <a:t>Estimate?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072612"/>
              </p:ext>
            </p:extLst>
          </p:nvPr>
        </p:nvGraphicFramePr>
        <p:xfrm>
          <a:off x="457200" y="1752600"/>
          <a:ext cx="4102100" cy="2286000"/>
        </p:xfrm>
        <a:graphic>
          <a:graphicData uri="http://schemas.openxmlformats.org/drawingml/2006/table">
            <a:tbl>
              <a:tblPr/>
              <a:tblGrid>
                <a:gridCol w="2465067"/>
                <a:gridCol w="786791"/>
                <a:gridCol w="850242"/>
              </a:tblGrid>
              <a:tr h="485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Lift by Person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of Annual Hours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Primary Contract Analyst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Cross Cutting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Existing Models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Standards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Subcommittee Participate (full review)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Subcommittee Participant (partial review)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Additional RTF Staff Lift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Cross Cutting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Internal Team Review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Model Review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RTF Manager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343400" y="2012686"/>
            <a:ext cx="4343400" cy="609600"/>
            <a:chOff x="4343400" y="2012686"/>
            <a:chExt cx="4343400" cy="609600"/>
          </a:xfrm>
        </p:grpSpPr>
        <p:sp>
          <p:nvSpPr>
            <p:cNvPr id="7" name="Rounded Rectangle 6"/>
            <p:cNvSpPr/>
            <p:nvPr/>
          </p:nvSpPr>
          <p:spPr>
            <a:xfrm>
              <a:off x="5105400" y="2012686"/>
              <a:ext cx="3581400" cy="6096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This aligns with the current work plan estimate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1"/>
            </p:cNvCxnSpPr>
            <p:nvPr/>
          </p:nvCxnSpPr>
          <p:spPr>
            <a:xfrm flipH="1">
              <a:off x="4343400" y="2317486"/>
              <a:ext cx="762000" cy="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57200" y="3217333"/>
            <a:ext cx="4102100" cy="1930136"/>
            <a:chOff x="457200" y="3217333"/>
            <a:chExt cx="4102100" cy="1930136"/>
          </a:xfrm>
          <a:solidFill>
            <a:srgbClr val="9BBB59">
              <a:lumMod val="50000"/>
              <a:alpha val="42000"/>
            </a:srgbClr>
          </a:solidFill>
        </p:grpSpPr>
        <p:sp>
          <p:nvSpPr>
            <p:cNvPr id="10" name="Rounded Rectangle 9"/>
            <p:cNvSpPr/>
            <p:nvPr/>
          </p:nvSpPr>
          <p:spPr>
            <a:xfrm>
              <a:off x="457200" y="4309269"/>
              <a:ext cx="4102100" cy="8382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This requires minimal shift in focus as internal team review would take place during regularly scheduled meetings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37467" y="3217333"/>
              <a:ext cx="304800" cy="203200"/>
            </a:xfrm>
            <a:prstGeom prst="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stCxn id="10" idx="0"/>
            </p:cNvCxnSpPr>
            <p:nvPr/>
          </p:nvCxnSpPr>
          <p:spPr>
            <a:xfrm flipV="1">
              <a:off x="2508250" y="3420533"/>
              <a:ext cx="920750" cy="888736"/>
            </a:xfrm>
            <a:prstGeom prst="straightConnector1">
              <a:avLst/>
            </a:prstGeom>
            <a:grpFill/>
            <a:ln w="28575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3429000" y="2887133"/>
            <a:ext cx="5257800" cy="2260336"/>
            <a:chOff x="3429000" y="2887133"/>
            <a:chExt cx="5257800" cy="2260336"/>
          </a:xfrm>
        </p:grpSpPr>
        <p:sp>
          <p:nvSpPr>
            <p:cNvPr id="11" name="Rounded Rectangle 10"/>
            <p:cNvSpPr/>
            <p:nvPr/>
          </p:nvSpPr>
          <p:spPr>
            <a:xfrm>
              <a:off x="5105400" y="2891631"/>
              <a:ext cx="3581400" cy="2255838"/>
            </a:xfrm>
            <a:prstGeom prst="roundRect">
              <a:avLst>
                <a:gd name="adj" fmla="val 4433"/>
              </a:avLst>
            </a:prstGeom>
            <a:solidFill>
              <a:srgbClr val="FFC0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RTF Member Resources Challenge: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Currently assume 130-150 </a:t>
              </a:r>
              <a:r>
                <a:rPr lang="en-US" dirty="0" err="1" smtClean="0">
                  <a:solidFill>
                    <a:schemeClr val="tx1"/>
                  </a:solidFill>
                </a:rPr>
                <a:t>hrs</a:t>
              </a:r>
              <a:r>
                <a:rPr lang="en-US" dirty="0" smtClean="0">
                  <a:solidFill>
                    <a:schemeClr val="tx1"/>
                  </a:solidFill>
                </a:rPr>
                <a:t> for member contribution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This would double member lift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RTF does provide minimal support for some members, but this category in work plan is already 94% allocated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429000" y="2887133"/>
              <a:ext cx="914400" cy="33020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>
              <a:endCxn id="20" idx="3"/>
            </p:cNvCxnSpPr>
            <p:nvPr/>
          </p:nvCxnSpPr>
          <p:spPr>
            <a:xfrm flipH="1">
              <a:off x="4343400" y="3052233"/>
              <a:ext cx="762000" cy="0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457200" y="555367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 full RTF Work Plan is only 82% allocated as of 2/11/16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is flexibility in work plan to support some additional subcommittee time (either “supported” members or contractors)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9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blog.bankaf.com/wp-content/uploads/2011/06/Blue-ribbon-X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52600"/>
            <a:ext cx="2156222" cy="287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Ribbon Panel 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Given the lift for review, there was a suggestion </a:t>
            </a:r>
            <a:br>
              <a:rPr lang="en-US" dirty="0" smtClean="0"/>
            </a:br>
            <a:r>
              <a:rPr lang="en-US" dirty="0" smtClean="0"/>
              <a:t>to pay independent consultants to participate </a:t>
            </a:r>
            <a:br>
              <a:rPr lang="en-US" dirty="0" smtClean="0"/>
            </a:br>
            <a:r>
              <a:rPr lang="en-US" dirty="0" smtClean="0"/>
              <a:t>in subcommittee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Melding of a Blue Ribbon Panel with RTF </a:t>
            </a:r>
            <a:br>
              <a:rPr lang="en-US" dirty="0" smtClean="0"/>
            </a:br>
            <a:r>
              <a:rPr lang="en-US" dirty="0" smtClean="0"/>
              <a:t>Subcommittee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Outstanding questions: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Who pays for these experts? </a:t>
            </a:r>
            <a:br>
              <a:rPr lang="en-US" dirty="0" smtClean="0"/>
            </a:br>
            <a:r>
              <a:rPr lang="en-US" dirty="0" smtClean="0"/>
              <a:t>(RTF may be able to support some experts)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is the “job description” for these experts?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is the selection criteria and who selects/recruits these experts?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is the relationship between these consultants and the RTF members?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Does the PAC agree there is value in the RTF informing and supporting regional market analysis research?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Does the PAC support staff in exploring ways to allocate more of the RTF budget to formalizing a subcommittee process?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would include support of non-contract analyst participation on the subcommittee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 the RTF explores/finalizes a process for market analysis review, does the PAC want to provide guidance on how broadly/narrowly we scope the efforts?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Should review be limited to only markets related to RTF measures?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Should staff not exceed a designated support level (to be defined) in this initial stage?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Are there aspects of the review that should not be included in the subcommittee review?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Additional Slides</a:t>
            </a:r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89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Standards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865" y="1295400"/>
            <a:ext cx="7392270" cy="53530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9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Key Objectives: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Get a head nod from the PAC on the value of the RTF developing a Market Analysis Subcommittee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Leave with understanding of potential resource implications and outstanding questions to be addressed by staff and PAC through initial exploration phase of this work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What we will Cover: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Value of market analysis research for the region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Genesis of RTF role in this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Anticipated scope of review and resource implications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Outstanding questions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Markets are Changing, both with and without Program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Programs are not the sole driver of efficiency adoption</a:t>
            </a:r>
          </a:p>
          <a:p>
            <a:r>
              <a:rPr lang="en-US" sz="2400" dirty="0" smtClean="0"/>
              <a:t>Product turnover cycles are adoption opportunities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Understanding these market changes is becoming increasingly important to program planners and implementers</a:t>
            </a:r>
          </a:p>
          <a:p>
            <a:pPr lvl="1"/>
            <a:r>
              <a:rPr lang="en-US" sz="2000" dirty="0" smtClean="0"/>
              <a:t>How much slower are the meters turning as a result of programs and changing markets?</a:t>
            </a:r>
          </a:p>
          <a:p>
            <a:pPr lvl="1"/>
            <a:r>
              <a:rPr lang="en-US" sz="2000" dirty="0" smtClean="0"/>
              <a:t>In which markets are programs likely to have the biggest impact?</a:t>
            </a:r>
          </a:p>
          <a:p>
            <a:pPr lvl="1"/>
            <a:r>
              <a:rPr lang="en-US" sz="2000" dirty="0" smtClean="0"/>
              <a:t>When can programs quit one market and move to the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124" name="Picture 4" descr="https://upload.wikimedia.org/wikipedia/commons/6/62/Br20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21" y="2428792"/>
            <a:ext cx="2102304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www.technogog.com/wp-content/uploads/2010/01/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946" y="2428792"/>
            <a:ext cx="2104407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24400" y="3657600"/>
            <a:ext cx="1524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598674" y="2290597"/>
            <a:ext cx="1748003" cy="1748003"/>
            <a:chOff x="6598674" y="2209800"/>
            <a:chExt cx="1748003" cy="1748003"/>
          </a:xfrm>
        </p:grpSpPr>
        <p:pic>
          <p:nvPicPr>
            <p:cNvPr id="5130" name="Picture 10" descr="http://static1.squarespace.com/static/52b07102e4b0324b1f667701/52e4475ce4b0882c3e1080b4/52e44773e4b0fe48e4d5eaf3/1390692212591/HA895.jpe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8674" y="2209800"/>
              <a:ext cx="1748003" cy="1748003"/>
            </a:xfrm>
            <a:prstGeom prst="rect">
              <a:avLst/>
            </a:prstGeom>
            <a:solidFill>
              <a:schemeClr val="tx1"/>
            </a:solidFill>
          </p:spPr>
        </p:pic>
        <p:sp>
          <p:nvSpPr>
            <p:cNvPr id="10" name="Rectangle 9"/>
            <p:cNvSpPr/>
            <p:nvPr/>
          </p:nvSpPr>
          <p:spPr>
            <a:xfrm>
              <a:off x="7315200" y="2438400"/>
              <a:ext cx="3048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54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Market Analysis Research?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53919344"/>
              </p:ext>
            </p:extLst>
          </p:nvPr>
        </p:nvGraphicFramePr>
        <p:xfrm>
          <a:off x="1066800" y="1828800"/>
          <a:ext cx="7086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38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Conversion From T12 to T8 Tubes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1752600"/>
          <a:ext cx="5410200" cy="420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ed Rectangular Callout 6"/>
          <p:cNvSpPr/>
          <p:nvPr/>
        </p:nvSpPr>
        <p:spPr>
          <a:xfrm>
            <a:off x="6324600" y="1524000"/>
            <a:ext cx="2133600" cy="1524000"/>
          </a:xfrm>
          <a:prstGeom prst="wedgeRoundRectCallout">
            <a:avLst>
              <a:gd name="adj1" fmla="val -246280"/>
              <a:gd name="adj2" fmla="val 706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about 10% of efficient  T5 &amp; T8 tubes sold were reported in programs in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3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Differential Uptake of LED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1524000"/>
          <a:ext cx="3276600" cy="4406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67200" y="1524001"/>
          <a:ext cx="4191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936361"/>
              </p:ext>
            </p:extLst>
          </p:nvPr>
        </p:nvGraphicFramePr>
        <p:xfrm>
          <a:off x="3657600" y="1828800"/>
          <a:ext cx="5334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Bring this to the RTF?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398925"/>
            <a:ext cx="5181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Momentum savings can be big – important to get it 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underlying data collection and analysis is </a:t>
            </a:r>
            <a:r>
              <a:rPr lang="en-US" sz="2200" b="1" u="sng" dirty="0" smtClean="0"/>
              <a:t>critical</a:t>
            </a:r>
            <a:r>
              <a:rPr lang="en-US" sz="2200" dirty="0" smtClean="0"/>
              <a:t> to load forecasting, conservation planning Program </a:t>
            </a:r>
            <a:r>
              <a:rPr lang="en-US" sz="2200" dirty="0" smtClean="0"/>
              <a:t>operation, </a:t>
            </a:r>
            <a:r>
              <a:rPr lang="en-US" sz="2200" dirty="0" smtClean="0"/>
              <a:t>and RTF measure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RTF was set up to provide independent, technical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expertise </a:t>
            </a:r>
            <a:r>
              <a:rPr lang="en-US" sz="2200" dirty="0" smtClean="0"/>
              <a:t>to the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region on </a:t>
            </a:r>
            <a:r>
              <a:rPr lang="en-US" sz="2200" dirty="0" smtClean="0"/>
              <a:t>estimating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energy savings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1333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an Independent Reviewers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591894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2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Estimate of Resource Lift per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Existing Model Review</a:t>
            </a:r>
          </a:p>
          <a:p>
            <a:pPr lvl="1"/>
            <a:r>
              <a:rPr lang="en-US" dirty="0" smtClean="0"/>
              <a:t>Method review: 6 hr</a:t>
            </a:r>
          </a:p>
          <a:p>
            <a:pPr lvl="1"/>
            <a:r>
              <a:rPr lang="en-US" dirty="0" smtClean="0"/>
              <a:t>Model review: 15 hr</a:t>
            </a:r>
            <a:endParaRPr lang="en-US" dirty="0"/>
          </a:p>
          <a:p>
            <a:pPr lvl="1"/>
            <a:r>
              <a:rPr lang="en-US" dirty="0" smtClean="0"/>
              <a:t>Final review: 3 hr (8 hr for reviewer not following process)</a:t>
            </a:r>
          </a:p>
          <a:p>
            <a:r>
              <a:rPr lang="en-US" dirty="0" smtClean="0"/>
              <a:t>New Model Review</a:t>
            </a:r>
          </a:p>
          <a:p>
            <a:pPr lvl="1"/>
            <a:r>
              <a:rPr lang="en-US" dirty="0"/>
              <a:t>Method review: </a:t>
            </a:r>
            <a:r>
              <a:rPr lang="en-US" dirty="0" smtClean="0"/>
              <a:t>12 </a:t>
            </a:r>
            <a:r>
              <a:rPr lang="en-US" dirty="0"/>
              <a:t>hr</a:t>
            </a:r>
          </a:p>
          <a:p>
            <a:pPr lvl="1"/>
            <a:r>
              <a:rPr lang="en-US" dirty="0"/>
              <a:t>Model review: </a:t>
            </a:r>
            <a:r>
              <a:rPr lang="en-US" dirty="0" smtClean="0"/>
              <a:t>21 </a:t>
            </a:r>
            <a:r>
              <a:rPr lang="en-US" dirty="0"/>
              <a:t>hr</a:t>
            </a:r>
          </a:p>
          <a:p>
            <a:pPr lvl="1"/>
            <a:r>
              <a:rPr lang="en-US" dirty="0"/>
              <a:t>Final review: 3 hr (8 hr for reviewer not following process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Standards Review</a:t>
            </a:r>
          </a:p>
          <a:p>
            <a:pPr lvl="1"/>
            <a:r>
              <a:rPr lang="en-US" dirty="0" smtClean="0"/>
              <a:t>Approximately 2/3 the lift of market model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20837" y="92075"/>
            <a:ext cx="1702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accent1"/>
                </a:solidFill>
              </a:rPr>
              <a:t>(ROUGH)</a:t>
            </a:r>
            <a:endParaRPr lang="en-US" sz="32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RTF UES Presentation Template-12-4-15</Template>
  <TotalTime>613</TotalTime>
  <Words>1266</Words>
  <Application>Microsoft Office PowerPoint</Application>
  <PresentationFormat>On-screen Show (4:3)</PresentationFormat>
  <Paragraphs>323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Formation of a Market Analysis Subcommittee</vt:lpstr>
      <vt:lpstr>Presentation Overview</vt:lpstr>
      <vt:lpstr>Markets are Changing, both with and without Program Activity</vt:lpstr>
      <vt:lpstr>What is Market Analysis Research?</vt:lpstr>
      <vt:lpstr>Example:  Conversion From T12 to T8 Tubes</vt:lpstr>
      <vt:lpstr>Differential Uptake of LED</vt:lpstr>
      <vt:lpstr>Why Bring this to the RTF?</vt:lpstr>
      <vt:lpstr>Role of an Independent Reviewers</vt:lpstr>
      <vt:lpstr>Estimate of Resource Lift per Model</vt:lpstr>
      <vt:lpstr>Anticipated Models/Standards</vt:lpstr>
      <vt:lpstr>Subcommittee Lift</vt:lpstr>
      <vt:lpstr>2016 Work Plan Already includes Some Support of Market Analysis Research</vt:lpstr>
      <vt:lpstr>How Does Work Plan Align with 2016 (ROUGH) Estimate?</vt:lpstr>
      <vt:lpstr>Blue Ribbon Panel Suggestion</vt:lpstr>
      <vt:lpstr>PAC Discussion</vt:lpstr>
      <vt:lpstr>Additional Slides</vt:lpstr>
      <vt:lpstr>Federal Standards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Name (Or Other Title as Appropriate)</dc:title>
  <dc:creator>Jennifer Light</dc:creator>
  <cp:lastModifiedBy>Jennifer Light</cp:lastModifiedBy>
  <cp:revision>53</cp:revision>
  <dcterms:created xsi:type="dcterms:W3CDTF">2016-02-11T15:59:33Z</dcterms:created>
  <dcterms:modified xsi:type="dcterms:W3CDTF">2016-02-12T16:59:43Z</dcterms:modified>
</cp:coreProperties>
</file>