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99" r:id="rId2"/>
    <p:sldId id="308" r:id="rId3"/>
    <p:sldId id="347" r:id="rId4"/>
    <p:sldId id="348" r:id="rId5"/>
    <p:sldId id="349" r:id="rId6"/>
    <p:sldId id="350" r:id="rId7"/>
    <p:sldId id="351" r:id="rId8"/>
    <p:sldId id="35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3300"/>
    <a:srgbClr val="00660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253" autoAdjust="0"/>
    <p:restoredTop sz="94660"/>
  </p:normalViewPr>
  <p:slideViewPr>
    <p:cSldViewPr>
      <p:cViewPr>
        <p:scale>
          <a:sx n="100" d="100"/>
          <a:sy n="100" d="100"/>
        </p:scale>
        <p:origin x="876" y="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009F8-D638-4DDA-9BE9-86B6E7439ED3}" type="datetimeFigureOut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3659D9-5EBE-42B6-B2FD-46EDA93613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05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E39FA-606C-4DBA-BE0A-D6AC1E13EBBD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Subtitle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1066800" y="3733800"/>
            <a:ext cx="6858000" cy="1752600"/>
          </a:xfrm>
        </p:spPr>
        <p:txBody>
          <a:bodyPr>
            <a:normAutofit/>
          </a:bodyPr>
          <a:lstStyle>
            <a:lvl1pPr algn="ctr">
              <a:buFontTx/>
              <a:buNone/>
              <a:defRPr/>
            </a:lvl1pPr>
          </a:lstStyle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Subtitle Here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Name</a:t>
            </a:r>
          </a:p>
          <a:p>
            <a:r>
              <a:rPr lang="en-US" sz="2000" dirty="0" smtClean="0">
                <a:solidFill>
                  <a:schemeClr val="tx1"/>
                </a:solidFill>
                <a:latin typeface="Georgia" pitchFamily="18" charset="0"/>
              </a:rPr>
              <a:t>Date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1066800" y="1600200"/>
            <a:ext cx="1981200" cy="12954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FDCBD8A5-AD55-497A-9749-9D0C35E0B2D3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3200400" y="1600200"/>
            <a:ext cx="4953000" cy="1219200"/>
          </a:xfrm>
        </p:spPr>
        <p:txBody>
          <a:bodyPr/>
          <a:lstStyle>
            <a:lvl1pPr marL="0" algn="l">
              <a:buNone/>
              <a:defRPr>
                <a:latin typeface="Century Gothic" pitchFamily="34" charset="0"/>
              </a:defRPr>
            </a:lvl1pPr>
            <a:lvl2pPr algn="l">
              <a:buNone/>
              <a:defRPr>
                <a:latin typeface="Century Gothic" pitchFamily="34" charset="0"/>
              </a:defRPr>
            </a:lvl2pPr>
            <a:lvl3pPr algn="l">
              <a:buNone/>
              <a:defRPr>
                <a:latin typeface="Century Gothic" pitchFamily="34" charset="0"/>
              </a:defRPr>
            </a:lvl3pPr>
            <a:lvl4pPr algn="l">
              <a:buNone/>
              <a:defRPr>
                <a:latin typeface="Century Gothic" pitchFamily="34" charset="0"/>
              </a:defRPr>
            </a:lvl4pPr>
            <a:lvl5pPr algn="l">
              <a:buNone/>
              <a:defRPr>
                <a:latin typeface="Century Gothic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3823D-1B3E-4E8B-8AAD-4824A1B893F9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8BD3D-2F33-4048-9021-8AFEEFC9BFAD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1BF4A-F168-4543-BD63-DC22F3CF1899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09B8C-72A3-43B3-A7DA-319BA45D3466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312CC-3B33-4B2A-A9E5-0E7045A6E07A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437E-0920-4910-94FE-BEB963678264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7C76-A006-4B87-A35A-CCA4ADC60225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ABEF8-3A15-4055-9DBE-9A2B8DD0342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1BF4A-F168-4543-BD63-DC22F3CF1899}" type="datetime1">
              <a:rPr lang="en-US" smtClean="0"/>
              <a:pPr/>
              <a:t>3/14/2016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89204-8078-4BBB-BA50-D0F034448D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7200"/>
            <a:ext cx="8305800" cy="5257800"/>
          </a:xfrm>
        </p:spPr>
        <p:txBody>
          <a:bodyPr>
            <a:normAutofit fontScale="90000"/>
          </a:bodyPr>
          <a:lstStyle/>
          <a:p>
            <a:r>
              <a:rPr lang="en-US" sz="4900" b="1" dirty="0" smtClean="0"/>
              <a:t>2021 Adequacy Assessment</a:t>
            </a:r>
            <a:r>
              <a:rPr 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0000"/>
                </a:solidFill>
              </a:rPr>
              <a:t>Policy Issues for Steering Committee</a:t>
            </a:r>
            <a:r>
              <a:rPr lang="en-US" sz="5400" dirty="0" smtClean="0">
                <a:solidFill>
                  <a:srgbClr val="FF0000"/>
                </a:solidFill>
              </a:rPr>
              <a:t/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/>
            </a:r>
            <a:br>
              <a:rPr lang="en-US" sz="5400" dirty="0" smtClean="0">
                <a:solidFill>
                  <a:srgbClr val="FF0000"/>
                </a:solidFill>
              </a:rPr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/>
              <a:t>Resource Adequacy Advisory Committee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5867400"/>
            <a:ext cx="6400800" cy="685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Technical Committee Meeting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March 18, 2016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Policy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391400" cy="521335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What loads should be used?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How should EE be counted?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Should we count “expected” DR?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How to count resources without firm fuel?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How should import limits be set?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Should we address market friction?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Other?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Loads for Resource Adequacy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Start with the LTM low, medium and high </a:t>
            </a:r>
          </a:p>
          <a:p>
            <a:r>
              <a:rPr lang="en-US" dirty="0" smtClean="0"/>
              <a:t>Update with new data, if available</a:t>
            </a:r>
          </a:p>
          <a:p>
            <a:r>
              <a:rPr lang="en-US" dirty="0" smtClean="0"/>
              <a:t>“Calibrate” quarterly mean and peak loads (yet to be defined how)</a:t>
            </a:r>
          </a:p>
          <a:p>
            <a:r>
              <a:rPr lang="en-US" dirty="0" smtClean="0"/>
              <a:t>Stretch STM hourly loads to match calibrated quarterly mean and peak loads from LTM</a:t>
            </a:r>
          </a:p>
          <a:p>
            <a:r>
              <a:rPr lang="en-US" dirty="0" smtClean="0"/>
              <a:t>Shrink loads by expected EE and DR savings out of the </a:t>
            </a:r>
            <a:r>
              <a:rPr lang="en-US" dirty="0" smtClean="0"/>
              <a:t>current power plan 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Expected EE savings are derived from the RPM</a:t>
            </a:r>
          </a:p>
          <a:p>
            <a:r>
              <a:rPr lang="en-US" dirty="0" smtClean="0"/>
              <a:t>Quarterly mean and peak savings are the </a:t>
            </a:r>
            <a:r>
              <a:rPr lang="en-US" dirty="0" smtClean="0"/>
              <a:t>RPM average </a:t>
            </a:r>
            <a:r>
              <a:rPr lang="en-US" dirty="0" smtClean="0"/>
              <a:t>values from </a:t>
            </a:r>
            <a:r>
              <a:rPr lang="en-US" dirty="0" smtClean="0"/>
              <a:t>over </a:t>
            </a:r>
            <a:r>
              <a:rPr lang="en-US" dirty="0" smtClean="0"/>
              <a:t>all games</a:t>
            </a:r>
          </a:p>
          <a:p>
            <a:r>
              <a:rPr lang="en-US" dirty="0" smtClean="0"/>
              <a:t>These values are incorporated into the hourly load forecast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Demand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Include expected new DR </a:t>
            </a:r>
            <a:r>
              <a:rPr lang="en-US" dirty="0" smtClean="0"/>
              <a:t>(</a:t>
            </a:r>
            <a:r>
              <a:rPr lang="en-US" dirty="0" smtClean="0"/>
              <a:t>like </a:t>
            </a:r>
            <a:r>
              <a:rPr lang="en-US" dirty="0" smtClean="0"/>
              <a:t>expected </a:t>
            </a:r>
            <a:r>
              <a:rPr lang="en-US" dirty="0" smtClean="0"/>
              <a:t>EE)</a:t>
            </a:r>
          </a:p>
          <a:p>
            <a:r>
              <a:rPr lang="en-US" dirty="0" smtClean="0"/>
              <a:t>Expected DR acquisition is from the RPM</a:t>
            </a:r>
          </a:p>
          <a:p>
            <a:r>
              <a:rPr lang="en-US" dirty="0" smtClean="0"/>
              <a:t>Quarterly mean and peak DR availabilities are the average RPM values over all games</a:t>
            </a:r>
          </a:p>
          <a:p>
            <a:r>
              <a:rPr lang="en-US" dirty="0" smtClean="0"/>
              <a:t>These availabilities are added to the existing standby resource availabilities that are used to assess the final adequacy </a:t>
            </a:r>
            <a:r>
              <a:rPr lang="en-US" dirty="0" smtClean="0"/>
              <a:t>assessment </a:t>
            </a:r>
          </a:p>
          <a:p>
            <a:r>
              <a:rPr lang="en-US" dirty="0" smtClean="0"/>
              <a:t>Will need to consider how to model DR “inside” of GENESYS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Fuel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 u="sng" dirty="0" smtClean="0"/>
              <a:t>Example</a:t>
            </a:r>
            <a:r>
              <a:rPr lang="en-US" dirty="0" smtClean="0"/>
              <a:t>: Gray’s Harbor</a:t>
            </a:r>
          </a:p>
          <a:p>
            <a:pPr lvl="1"/>
            <a:r>
              <a:rPr lang="en-US" dirty="0" smtClean="0"/>
              <a:t>IPP without firm fuel contract</a:t>
            </a:r>
          </a:p>
          <a:p>
            <a:pPr lvl="1"/>
            <a:r>
              <a:rPr lang="en-US" dirty="0" smtClean="0"/>
              <a:t>Already limited to about 33% capacity for summer</a:t>
            </a:r>
          </a:p>
          <a:p>
            <a:r>
              <a:rPr lang="en-US" u="sng" dirty="0" smtClean="0"/>
              <a:t>Options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Assume infinite fuel supply (current assumption)</a:t>
            </a:r>
          </a:p>
          <a:p>
            <a:pPr lvl="1"/>
            <a:r>
              <a:rPr lang="en-US" dirty="0" smtClean="0"/>
              <a:t>Limit capacity by fixed amount (not recommended)</a:t>
            </a:r>
          </a:p>
          <a:p>
            <a:pPr lvl="1"/>
            <a:r>
              <a:rPr lang="en-US" dirty="0" smtClean="0"/>
              <a:t>Limit capacity as function of temperature (better but requires code change)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Two types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Purchase Ahead</a:t>
            </a:r>
            <a:r>
              <a:rPr lang="en-US" dirty="0" smtClean="0"/>
              <a:t>: when forecasting shortage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Spot Market</a:t>
            </a:r>
            <a:r>
              <a:rPr lang="en-US" dirty="0" smtClean="0"/>
              <a:t>: during hours with shortages</a:t>
            </a:r>
          </a:p>
          <a:p>
            <a:r>
              <a:rPr lang="en-US" u="sng" dirty="0" smtClean="0"/>
              <a:t>Maximum Import</a:t>
            </a:r>
          </a:p>
          <a:p>
            <a:pPr lvl="1"/>
            <a:r>
              <a:rPr lang="en-US" dirty="0" smtClean="0"/>
              <a:t>More supply than intertie </a:t>
            </a:r>
            <a:r>
              <a:rPr lang="en-US" dirty="0" smtClean="0"/>
              <a:t>capability, thus</a:t>
            </a:r>
            <a:endParaRPr lang="en-US" dirty="0"/>
          </a:p>
          <a:p>
            <a:pPr lvl="1"/>
            <a:r>
              <a:rPr lang="en-US" dirty="0" smtClean="0"/>
              <a:t>S</a:t>
            </a:r>
            <a:r>
              <a:rPr lang="en-US" dirty="0" smtClean="0"/>
              <a:t>et </a:t>
            </a:r>
            <a:r>
              <a:rPr lang="en-US" dirty="0" smtClean="0"/>
              <a:t>import limits based on intertie capability</a:t>
            </a:r>
          </a:p>
          <a:p>
            <a:r>
              <a:rPr lang="en-US" u="sng" dirty="0" smtClean="0"/>
              <a:t>Options</a:t>
            </a:r>
          </a:p>
          <a:p>
            <a:pPr lvl="1"/>
            <a:r>
              <a:rPr lang="en-US" dirty="0" smtClean="0"/>
              <a:t>2,500 or 3,400 MW spot market winter only</a:t>
            </a:r>
          </a:p>
          <a:p>
            <a:pPr lvl="1"/>
            <a:r>
              <a:rPr lang="en-US" dirty="0" smtClean="0"/>
              <a:t>Model intertie outages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Friction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concept that during shortages utilities will hold on to more reserves, thus reducing the available market</a:t>
            </a:r>
          </a:p>
          <a:p>
            <a:r>
              <a:rPr lang="en-US" u="sng" dirty="0" smtClean="0"/>
              <a:t>Options</a:t>
            </a:r>
          </a:p>
          <a:p>
            <a:pPr lvl="1"/>
            <a:r>
              <a:rPr lang="en-US" dirty="0" smtClean="0"/>
              <a:t>Do not model market friction (recommended)</a:t>
            </a:r>
          </a:p>
          <a:p>
            <a:pPr lvl="1"/>
            <a:r>
              <a:rPr lang="en-US" dirty="0" smtClean="0"/>
              <a:t>Reduce spot and purchase ahead availability as a function of temperature (requires code change)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9204-8078-4BBB-BA50-D0F034448D6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2937</TotalTime>
  <Words>363</Words>
  <Application>Microsoft Office PowerPoint</Application>
  <PresentationFormat>On-screen Show (4:3)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Georgia</vt:lpstr>
      <vt:lpstr>Office Theme</vt:lpstr>
      <vt:lpstr>2021 Adequacy Assessment Policy Issues for Steering Committee    Resource Adequacy Advisory Committee </vt:lpstr>
      <vt:lpstr>Policy Issues</vt:lpstr>
      <vt:lpstr>Loads for Resource Adequacy</vt:lpstr>
      <vt:lpstr>Energy Efficiency</vt:lpstr>
      <vt:lpstr>Demand Response</vt:lpstr>
      <vt:lpstr>Fuel Limitations</vt:lpstr>
      <vt:lpstr>Imports</vt:lpstr>
      <vt:lpstr>Market Friction</vt:lpstr>
    </vt:vector>
  </TitlesOfParts>
  <Company>Northwest Power and Conservation Council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Council Meeting</dc:title>
  <dc:creator>Steven Simmons</dc:creator>
  <cp:lastModifiedBy>John Fazio</cp:lastModifiedBy>
  <cp:revision>436</cp:revision>
  <dcterms:created xsi:type="dcterms:W3CDTF">2013-02-22T21:38:08Z</dcterms:created>
  <dcterms:modified xsi:type="dcterms:W3CDTF">2016-03-14T15:45:54Z</dcterms:modified>
</cp:coreProperties>
</file>