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sldIdLst>
    <p:sldId id="299" r:id="rId2"/>
    <p:sldId id="308" r:id="rId3"/>
    <p:sldId id="331" r:id="rId4"/>
    <p:sldId id="333" r:id="rId5"/>
    <p:sldId id="334" r:id="rId6"/>
    <p:sldId id="332" r:id="rId7"/>
    <p:sldId id="337" r:id="rId8"/>
    <p:sldId id="336" r:id="rId9"/>
    <p:sldId id="338" r:id="rId10"/>
    <p:sldId id="339" r:id="rId11"/>
    <p:sldId id="342" r:id="rId12"/>
    <p:sldId id="343" r:id="rId13"/>
    <p:sldId id="344" r:id="rId14"/>
    <p:sldId id="340" r:id="rId15"/>
    <p:sldId id="341" r:id="rId16"/>
    <p:sldId id="345" r:id="rId17"/>
    <p:sldId id="34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3300"/>
    <a:srgbClr val="006600"/>
    <a:srgbClr val="00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009F8-D638-4DDA-9BE9-86B6E7439ED3}" type="datetimeFigureOut">
              <a:rPr lang="en-US" smtClean="0"/>
              <a:pPr/>
              <a:t>3/12/2016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3659D9-5EBE-42B6-B2FD-46EDA93613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0054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E39FA-606C-4DBA-BE0A-D6AC1E13EBBD}" type="datetime1">
              <a:rPr lang="en-US" smtClean="0"/>
              <a:pPr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BF4A-F168-4543-BD63-DC22F3CF1899}" type="datetime1">
              <a:rPr lang="en-US" smtClean="0"/>
              <a:pPr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BF4A-F168-4543-BD63-DC22F3CF1899}" type="datetime1">
              <a:rPr lang="en-US" smtClean="0"/>
              <a:pPr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1066800" y="3733800"/>
            <a:ext cx="6858000" cy="1752600"/>
          </a:xfrm>
        </p:spPr>
        <p:txBody>
          <a:bodyPr>
            <a:normAutofit/>
          </a:bodyPr>
          <a:lstStyle>
            <a:lvl1pPr algn="ctr">
              <a:buFontTx/>
              <a:buNone/>
              <a:defRPr/>
            </a:lvl1pPr>
          </a:lstStyle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Subtitle Here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Name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Date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1066800" y="1600200"/>
            <a:ext cx="1981200" cy="12954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FDCBD8A5-AD55-497A-9749-9D0C35E0B2D3}" type="datetime1">
              <a:rPr lang="en-US" smtClean="0"/>
              <a:pPr/>
              <a:t>3/12/2016</a:t>
            </a:fld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5"/>
          </p:nvPr>
        </p:nvSpPr>
        <p:spPr>
          <a:xfrm>
            <a:off x="3200400" y="1600200"/>
            <a:ext cx="4953000" cy="1219200"/>
          </a:xfrm>
        </p:spPr>
        <p:txBody>
          <a:bodyPr/>
          <a:lstStyle>
            <a:lvl1pPr marL="0" algn="l">
              <a:buNone/>
              <a:defRPr>
                <a:latin typeface="Century Gothic" pitchFamily="34" charset="0"/>
              </a:defRPr>
            </a:lvl1pPr>
            <a:lvl2pPr algn="l">
              <a:buNone/>
              <a:defRPr>
                <a:latin typeface="Century Gothic" pitchFamily="34" charset="0"/>
              </a:defRPr>
            </a:lvl2pPr>
            <a:lvl3pPr algn="l">
              <a:buNone/>
              <a:defRPr>
                <a:latin typeface="Century Gothic" pitchFamily="34" charset="0"/>
              </a:defRPr>
            </a:lvl3pPr>
            <a:lvl4pPr algn="l">
              <a:buNone/>
              <a:defRPr>
                <a:latin typeface="Century Gothic" pitchFamily="34" charset="0"/>
              </a:defRPr>
            </a:lvl4pPr>
            <a:lvl5pPr algn="l">
              <a:buNone/>
              <a:defRPr>
                <a:latin typeface="Century Gothic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823D-1B3E-4E8B-8AAD-4824A1B893F9}" type="datetime1">
              <a:rPr lang="en-US" smtClean="0"/>
              <a:pPr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BF4A-F168-4543-BD63-DC22F3CF1899}" type="datetime1">
              <a:rPr lang="en-US" smtClean="0"/>
              <a:pPr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8BD3D-2F33-4048-9021-8AFEEFC9BFAD}" type="datetime1">
              <a:rPr lang="en-US" smtClean="0"/>
              <a:pPr/>
              <a:t>3/12/2016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BF4A-F168-4543-BD63-DC22F3CF1899}" type="datetime1">
              <a:rPr lang="en-US" smtClean="0"/>
              <a:pPr/>
              <a:t>3/12/2016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9B8C-72A3-43B3-A7DA-319BA45D3466}" type="datetime1">
              <a:rPr lang="en-US" smtClean="0"/>
              <a:pPr/>
              <a:t>3/12/2016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12CC-3B33-4B2A-A9E5-0E7045A6E07A}" type="datetime1">
              <a:rPr lang="en-US" smtClean="0"/>
              <a:pPr/>
              <a:t>3/12/2016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5437E-0920-4910-94FE-BEB963678264}" type="datetime1">
              <a:rPr lang="en-US" smtClean="0"/>
              <a:pPr/>
              <a:t>3/12/2016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BEF8-3A15-4055-9DBE-9A2B8DD034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7C76-A006-4B87-A35A-CCA4ADC60225}" type="datetime1">
              <a:rPr lang="en-US" smtClean="0"/>
              <a:pPr/>
              <a:t>3/12/2016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BEF8-3A15-4055-9DBE-9A2B8DD034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1BF4A-F168-4543-BD63-DC22F3CF1899}" type="datetime1">
              <a:rPr lang="en-US" smtClean="0"/>
              <a:pPr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56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57200"/>
            <a:ext cx="8305800" cy="5257800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/>
              <a:t>2021 Adequacy Assessment</a:t>
            </a:r>
            <a:br>
              <a:rPr lang="en-US" sz="4900" b="1" dirty="0" smtClean="0"/>
            </a:br>
            <a:r>
              <a:rPr lang="en-US" sz="4900" b="1" dirty="0" smtClean="0">
                <a:solidFill>
                  <a:srgbClr val="FF0000"/>
                </a:solidFill>
              </a:rPr>
              <a:t>Data Requirements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/>
              <a:t/>
            </a:r>
            <a:br>
              <a:rPr lang="en-US" sz="5400" dirty="0"/>
            </a:br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en-US" sz="4000" b="1" dirty="0" smtClean="0"/>
              <a:t>Resource Adequacy Advisory Committee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5867400"/>
            <a:ext cx="6400800" cy="685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Technical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Committee Meeting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March 18, 2016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Resources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538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81200"/>
                <a:gridCol w="6248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Summary</a:t>
                      </a:r>
                    </a:p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Capacity, heat rate, FOR, Maintenance schedule, etc. for thermal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, Independent power producers, spot market imports (all hours), spot market purchase-ahead imports (off-peak hours for month, window, day), misc 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Lead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Gillian Charles (Council)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Source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Council’s Generating Resources Database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File Name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Genres.dat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Format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Text file</a:t>
                      </a:r>
                      <a:r>
                        <a:rPr lang="en-US" sz="2000" b="0" baseline="0" dirty="0" smtClean="0"/>
                        <a:t> 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Status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baseline="0" dirty="0" smtClean="0"/>
                        <a:t>7</a:t>
                      </a:r>
                      <a:r>
                        <a:rPr lang="en-US" sz="2000" b="0" baseline="30000" dirty="0" smtClean="0"/>
                        <a:t>th</a:t>
                      </a:r>
                      <a:r>
                        <a:rPr lang="en-US" sz="2000" b="0" baseline="0" dirty="0" smtClean="0"/>
                        <a:t> plan </a:t>
                      </a:r>
                      <a:r>
                        <a:rPr lang="en-US" sz="2000" b="0" baseline="0" dirty="0" smtClean="0"/>
                        <a:t>data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Location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Adequacy/2016 for 2021/Data/Resources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 Power Producers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976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81200"/>
                <a:gridCol w="6248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Summary</a:t>
                      </a:r>
                    </a:p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Capacity, heat rate, FOR, Maintenance schedule, etc. for 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Independent power producers</a:t>
                      </a:r>
                    </a:p>
                    <a:p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Full availability from Oct-Mar</a:t>
                      </a:r>
                    </a:p>
                    <a:p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1,000 MW max available from Apr-Sep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Lead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Gillian Charles (Council)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Source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Council’s Generating Resources Database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File Name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Genres.dat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Format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Text file</a:t>
                      </a:r>
                      <a:r>
                        <a:rPr lang="en-US" sz="2000" b="0" baseline="0" dirty="0" smtClean="0"/>
                        <a:t> 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Status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baseline="0" dirty="0" smtClean="0"/>
                        <a:t>7</a:t>
                      </a:r>
                      <a:r>
                        <a:rPr lang="en-US" sz="2000" b="0" baseline="30000" dirty="0" smtClean="0"/>
                        <a:t>th</a:t>
                      </a:r>
                      <a:r>
                        <a:rPr lang="en-US" sz="2000" b="0" baseline="0" dirty="0" smtClean="0"/>
                        <a:t> plan data </a:t>
                      </a:r>
                    </a:p>
                    <a:p>
                      <a:r>
                        <a:rPr lang="en-US" sz="2000" b="0" baseline="0" dirty="0" smtClean="0">
                          <a:solidFill>
                            <a:srgbClr val="FF0000"/>
                          </a:solidFill>
                        </a:rPr>
                        <a:t>Should be priced at market prices for proper dispatch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Location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Adequacy/2016 for 2021/Data/Resources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Spot Market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538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81200"/>
                <a:gridCol w="6248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Summary</a:t>
                      </a:r>
                    </a:p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Modeled as a CA resource</a:t>
                      </a:r>
                    </a:p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Capacity, heat rate, FOR, Maintenance schedule, etc. </a:t>
                      </a:r>
                      <a:endParaRPr lang="en-US" sz="20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2,500 MW max in any hour Oct-Mar</a:t>
                      </a:r>
                    </a:p>
                    <a:p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None available in Apr-Sep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Lead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Gillian Charles (Council)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Source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Energy</a:t>
                      </a:r>
                      <a:r>
                        <a:rPr lang="en-US" sz="2000" b="0" baseline="0" dirty="0" smtClean="0"/>
                        <a:t> GPS Report, RAAC 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File Name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Genres.dat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Format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Text file</a:t>
                      </a:r>
                      <a:r>
                        <a:rPr lang="en-US" sz="2000" b="0" baseline="0" dirty="0" smtClean="0"/>
                        <a:t> 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Status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baseline="0" dirty="0" smtClean="0"/>
                        <a:t>2015 Adequacy Assessment assumptions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Location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Adequacy/2016 for 2021/Data/Resources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Purchase Ahead Market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490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81200"/>
                <a:gridCol w="6248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Summary</a:t>
                      </a:r>
                    </a:p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Modeled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 as a CA resource</a:t>
                      </a:r>
                    </a:p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Capacity, heat rate, FOR, Maintenance schedule, etc. </a:t>
                      </a:r>
                      <a:endParaRPr lang="en-US" sz="20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3,000 MW max </a:t>
                      </a:r>
                      <a:r>
                        <a:rPr lang="en-US" sz="2000" b="0" u="sng" baseline="0" dirty="0" smtClean="0">
                          <a:solidFill>
                            <a:srgbClr val="FF0000"/>
                          </a:solidFill>
                        </a:rPr>
                        <a:t>any month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 during </a:t>
                      </a:r>
                      <a:r>
                        <a:rPr lang="en-US" sz="2000" b="0" u="sng" baseline="0" dirty="0" smtClean="0">
                          <a:solidFill>
                            <a:srgbClr val="FF0000"/>
                          </a:solidFill>
                        </a:rPr>
                        <a:t>off-peak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 hours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Lead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Gillian Charles (Council)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Source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Energy</a:t>
                      </a:r>
                      <a:r>
                        <a:rPr lang="en-US" sz="2000" b="0" baseline="0" dirty="0" smtClean="0"/>
                        <a:t> GPS Report, RAAC 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File Name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Genres.dat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Format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Text file</a:t>
                      </a:r>
                      <a:r>
                        <a:rPr lang="en-US" sz="2000" b="0" baseline="0" dirty="0" smtClean="0"/>
                        <a:t> 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Status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baseline="0" dirty="0" smtClean="0"/>
                        <a:t>2015 Adequacy Assessment assumptions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Location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Adequacy/2016 for 2021/Data/Resources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51511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81200"/>
                <a:gridCol w="6248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Summary</a:t>
                      </a:r>
                    </a:p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8,760 hourly capacity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 factors (rows) for 77 temp (columns)</a:t>
                      </a:r>
                    </a:p>
                    <a:p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20 sets of 8,760 by 77 data</a:t>
                      </a:r>
                    </a:p>
                    <a:p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Up to 3 sites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Lead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Ben</a:t>
                      </a:r>
                      <a:r>
                        <a:rPr lang="en-US" sz="2000" b="0" baseline="0" dirty="0" smtClean="0"/>
                        <a:t> Kujala</a:t>
                      </a:r>
                      <a:r>
                        <a:rPr lang="en-US" sz="2000" b="0" dirty="0" smtClean="0"/>
                        <a:t> (Council)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Source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BPA: temperature-correlated</a:t>
                      </a:r>
                      <a:r>
                        <a:rPr lang="en-US" sz="2000" b="0" baseline="0" dirty="0" smtClean="0"/>
                        <a:t> hourly capacity factors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File Name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BPAWind_01.bin to BPAWind_20.bin</a:t>
                      </a:r>
                    </a:p>
                    <a:p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RegWind.bin, non-BPA regional wind</a:t>
                      </a:r>
                    </a:p>
                    <a:p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CAWind.bin, wind dedicated to serve CA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Format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Binary files</a:t>
                      </a:r>
                      <a:r>
                        <a:rPr lang="en-US" sz="2000" b="0" baseline="0" dirty="0" smtClean="0"/>
                        <a:t> 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Status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Currently</a:t>
                      </a:r>
                      <a:r>
                        <a:rPr lang="en-US" sz="2000" b="0" baseline="0" dirty="0" smtClean="0"/>
                        <a:t> only the BPA wind fleet data is available</a:t>
                      </a:r>
                    </a:p>
                    <a:p>
                      <a:r>
                        <a:rPr lang="en-US" sz="2000" b="0" baseline="0" dirty="0" smtClean="0">
                          <a:solidFill>
                            <a:srgbClr val="FF0000"/>
                          </a:solidFill>
                        </a:rPr>
                        <a:t>Waiting for other regional wind data</a:t>
                      </a:r>
                    </a:p>
                    <a:p>
                      <a:r>
                        <a:rPr lang="en-US" sz="2000" b="0" baseline="0" dirty="0" smtClean="0">
                          <a:solidFill>
                            <a:srgbClr val="FF0000"/>
                          </a:solidFill>
                        </a:rPr>
                        <a:t>Waiting for data for CA wind located in the region</a:t>
                      </a:r>
                    </a:p>
                    <a:p>
                      <a:r>
                        <a:rPr lang="en-US" sz="2000" b="0" baseline="0" dirty="0" smtClean="0">
                          <a:solidFill>
                            <a:srgbClr val="FF0000"/>
                          </a:solidFill>
                        </a:rPr>
                        <a:t>Waiting for code updates to handle 3 independent sites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Location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Adequacy/2016 for 2021/Data/Wind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Solar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33400" y="838200"/>
          <a:ext cx="8229600" cy="55168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81200"/>
                <a:gridCol w="6248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Summary</a:t>
                      </a:r>
                    </a:p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8,760 hourly capacity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 factors (rows) for XX years (columns)</a:t>
                      </a:r>
                    </a:p>
                    <a:p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Up to 3 sites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Lead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Steve Simmons (Council)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Source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S Idaho New: NREL data</a:t>
                      </a:r>
                      <a:r>
                        <a:rPr lang="en-US" sz="2000" b="0" baseline="0" dirty="0" smtClean="0"/>
                        <a:t> </a:t>
                      </a:r>
                    </a:p>
                    <a:p>
                      <a:r>
                        <a:rPr lang="en-US" sz="2000" b="0" baseline="0" dirty="0" smtClean="0">
                          <a:solidFill>
                            <a:srgbClr val="FF0000"/>
                          </a:solidFill>
                        </a:rPr>
                        <a:t>S Idaho Existing: Idaho Power</a:t>
                      </a:r>
                    </a:p>
                    <a:p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Existing: Generating Resource Database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File Name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IdSolar.bin, </a:t>
                      </a:r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IPCoSolar.bin, OtherSolar.bin</a:t>
                      </a:r>
                    </a:p>
                    <a:p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Data for</a:t>
                      </a:r>
                      <a:r>
                        <a:rPr lang="en-US" sz="2000" b="0" baseline="0" dirty="0" smtClean="0">
                          <a:solidFill>
                            <a:srgbClr val="FF0000"/>
                          </a:solidFill>
                        </a:rPr>
                        <a:t> existing wind c</a:t>
                      </a:r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urrently resides in Genres.dat and</a:t>
                      </a:r>
                      <a:r>
                        <a:rPr lang="en-US" sz="2000" b="0" baseline="0" dirty="0" smtClean="0">
                          <a:solidFill>
                            <a:srgbClr val="FF0000"/>
                          </a:solidFill>
                        </a:rPr>
                        <a:t> has fixed monthly and hourly generation</a:t>
                      </a:r>
                      <a:endParaRPr lang="en-US" sz="2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Format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Binary file, same format</a:t>
                      </a:r>
                      <a:r>
                        <a:rPr lang="en-US" sz="2000" b="0" baseline="0" dirty="0" smtClean="0"/>
                        <a:t> as wind data 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Status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S</a:t>
                      </a:r>
                      <a:r>
                        <a:rPr lang="en-US" sz="2000" b="0" baseline="0" dirty="0" smtClean="0"/>
                        <a:t> Idaho New: </a:t>
                      </a:r>
                      <a:r>
                        <a:rPr lang="en-US" sz="2000" b="0" dirty="0" smtClean="0"/>
                        <a:t>12 years of</a:t>
                      </a:r>
                      <a:r>
                        <a:rPr lang="en-US" sz="2000" b="0" baseline="0" dirty="0" smtClean="0"/>
                        <a:t> NREL data is available</a:t>
                      </a:r>
                    </a:p>
                    <a:p>
                      <a:r>
                        <a:rPr lang="en-US" sz="2000" b="0" baseline="0" dirty="0" smtClean="0"/>
                        <a:t>Existing solar comes from Resource Database</a:t>
                      </a:r>
                    </a:p>
                    <a:p>
                      <a:r>
                        <a:rPr lang="en-US" sz="2000" b="0" baseline="0" dirty="0" smtClean="0">
                          <a:solidFill>
                            <a:srgbClr val="FF0000"/>
                          </a:solidFill>
                        </a:rPr>
                        <a:t>S Idaho Existing: Waiting for Idaho Power data</a:t>
                      </a:r>
                    </a:p>
                    <a:p>
                      <a:r>
                        <a:rPr lang="en-US" sz="2000" b="0" baseline="0" dirty="0" smtClean="0">
                          <a:solidFill>
                            <a:srgbClr val="FF0000"/>
                          </a:solidFill>
                        </a:rPr>
                        <a:t>Waiting for code updates to handle 3 independent sites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Location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Adequacy/2016 for 2021/Data/Solar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Standby Resources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976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81200"/>
                <a:gridCol w="6248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Summary</a:t>
                      </a:r>
                    </a:p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Small dispatchable generation, new DR, Banks Lake pumped storage</a:t>
                      </a:r>
                    </a:p>
                    <a:p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Implemented via post processor</a:t>
                      </a:r>
                    </a:p>
                    <a:p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Monthly energy and capacity limits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Lead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Rob Diffely (BPA)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Source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Many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File Name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Standby.dat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Format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Text file</a:t>
                      </a:r>
                      <a:r>
                        <a:rPr lang="en-US" sz="2000" b="0" baseline="0" dirty="0" smtClean="0"/>
                        <a:t> 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Status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baseline="0" dirty="0" smtClean="0"/>
                        <a:t>Updated to 2016 data</a:t>
                      </a:r>
                    </a:p>
                    <a:p>
                      <a:r>
                        <a:rPr lang="en-US" sz="2000" b="0" baseline="0" dirty="0" smtClean="0">
                          <a:solidFill>
                            <a:srgbClr val="FF0000"/>
                          </a:solidFill>
                        </a:rPr>
                        <a:t>Waiting for code to implement seasonal use limits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Location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Adequacy/2016 for 2021/Data/Resources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196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81200"/>
                <a:gridCol w="62484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Summary</a:t>
                      </a:r>
                    </a:p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Inter-nodal transmission capacity limits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Lead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Ben Kujala (Council)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Source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AURORA, other sources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File Name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Trans.dat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Format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Text file</a:t>
                      </a:r>
                      <a:r>
                        <a:rPr lang="en-US" sz="2000" b="0" baseline="0" dirty="0" smtClean="0"/>
                        <a:t> 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Status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Using 2015 data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baseline="0" dirty="0" smtClean="0">
                          <a:solidFill>
                            <a:srgbClr val="FF0000"/>
                          </a:solidFill>
                        </a:rPr>
                        <a:t>Need to ensure consistency with other models</a:t>
                      </a:r>
                    </a:p>
                    <a:p>
                      <a:r>
                        <a:rPr lang="en-US" sz="2000" b="0" baseline="0" dirty="0" smtClean="0">
                          <a:solidFill>
                            <a:srgbClr val="FF0000"/>
                          </a:solidFill>
                        </a:rPr>
                        <a:t>Need to add uncertainty (e.g. FOR) for NW-SW interties</a:t>
                      </a:r>
                    </a:p>
                    <a:p>
                      <a:r>
                        <a:rPr lang="en-US" sz="2000" b="0" baseline="0" dirty="0" smtClean="0">
                          <a:solidFill>
                            <a:srgbClr val="FF0000"/>
                          </a:solidFill>
                        </a:rPr>
                        <a:t>Waiting to update east/west NOMOGRAM from BPA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Location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Adequacy/2016 for 2021/Data/Transmission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Data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14400"/>
            <a:ext cx="7391400" cy="5715000"/>
          </a:xfrm>
        </p:spPr>
        <p:txBody>
          <a:bodyPr>
            <a:noAutofit/>
          </a:bodyPr>
          <a:lstStyle/>
          <a:p>
            <a:pPr marL="514350" indent="-514350"/>
            <a:r>
              <a:rPr lang="en-US" sz="2400" dirty="0" smtClean="0">
                <a:latin typeface="Arial" pitchFamily="34" charset="0"/>
                <a:cs typeface="Arial" pitchFamily="34" charset="0"/>
              </a:rPr>
              <a:t>Hydro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Sustained Peak vs. Energy curves 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Balancing Reserves  </a:t>
            </a:r>
          </a:p>
          <a:p>
            <a:pPr marL="514350" indent="-514350"/>
            <a:r>
              <a:rPr lang="en-US" sz="2400" dirty="0" smtClean="0">
                <a:latin typeface="Arial" pitchFamily="34" charset="0"/>
                <a:cs typeface="Arial" pitchFamily="34" charset="0"/>
              </a:rPr>
              <a:t>Hourly loads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Energy Efficiency   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Firm contracts </a:t>
            </a:r>
          </a:p>
          <a:p>
            <a:pPr marL="514350" indent="-514350"/>
            <a:r>
              <a:rPr lang="en-US" sz="2400" dirty="0" smtClean="0">
                <a:latin typeface="Arial" pitchFamily="34" charset="0"/>
                <a:cs typeface="Arial" pitchFamily="34" charset="0"/>
              </a:rPr>
              <a:t>Generating resources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Independent Power Producers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Market Availability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Wind 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Solar</a:t>
            </a:r>
          </a:p>
          <a:p>
            <a:pPr marL="514350" indent="-514350"/>
            <a:r>
              <a:rPr lang="en-US" sz="2400" dirty="0" smtClean="0">
                <a:latin typeface="Arial" pitchFamily="34" charset="0"/>
                <a:cs typeface="Arial" pitchFamily="34" charset="0"/>
              </a:rPr>
              <a:t>Standby (emergency) resources</a:t>
            </a:r>
          </a:p>
          <a:p>
            <a:pPr marL="514350" indent="-514350"/>
            <a:r>
              <a:rPr lang="en-US" sz="2400" dirty="0" smtClean="0">
                <a:latin typeface="Arial" pitchFamily="34" charset="0"/>
                <a:cs typeface="Arial" pitchFamily="34" charset="0"/>
              </a:rPr>
              <a:t>Transmission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Hydro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661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81200"/>
                <a:gridCol w="6248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Summary</a:t>
                      </a:r>
                    </a:p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Modified stream flows, rule curves, plant</a:t>
                      </a:r>
                      <a:r>
                        <a:rPr lang="en-US" sz="2000" b="0" baseline="0" dirty="0" smtClean="0"/>
                        <a:t> data, operating constraints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Lead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Pat Byrne (BPA)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Source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2015 BPA HYDSIM data for 2021 OP year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File Name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Multiple files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Format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Text and binary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Status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Received</a:t>
                      </a:r>
                      <a:r>
                        <a:rPr lang="en-US" sz="2000" b="0" baseline="0" dirty="0" smtClean="0"/>
                        <a:t> data, processing it now 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Location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Adequacy/2016 for 2021/Data/Hydro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Hydro Peak vs. Energy Curves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024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81200"/>
                <a:gridCol w="6248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Summary</a:t>
                      </a:r>
                    </a:p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Sustained peak as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 function of period energy</a:t>
                      </a:r>
                    </a:p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2, 4 and 10 hour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 sustained peak durations</a:t>
                      </a:r>
                    </a:p>
                    <a:p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5-point piecewise-linear function</a:t>
                      </a:r>
                    </a:p>
                    <a:p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End points equal low and high values</a:t>
                      </a:r>
                    </a:p>
                    <a:p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Mid-points are evenly spaced 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Lead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Ben Kujala (Council)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Source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Trapezoidal</a:t>
                      </a:r>
                      <a:r>
                        <a:rPr lang="en-US" sz="2000" b="0" baseline="0" dirty="0" smtClean="0"/>
                        <a:t> model and PREP program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File Name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SustPeak.dat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Format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Text file</a:t>
                      </a:r>
                      <a:r>
                        <a:rPr lang="en-US" sz="2000" b="0" baseline="0" dirty="0" smtClean="0"/>
                        <a:t> 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Status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baseline="0" dirty="0" smtClean="0"/>
                        <a:t>7</a:t>
                      </a:r>
                      <a:r>
                        <a:rPr lang="en-US" sz="2000" b="0" baseline="30000" dirty="0" smtClean="0"/>
                        <a:t>th</a:t>
                      </a:r>
                      <a:r>
                        <a:rPr lang="en-US" sz="2000" b="0" baseline="0" dirty="0" smtClean="0"/>
                        <a:t> plan data, to be updated with new Hydro data </a:t>
                      </a:r>
                      <a:r>
                        <a:rPr lang="en-US" sz="2000" b="0" baseline="0" dirty="0" smtClean="0"/>
                        <a:t>and revised balancing reserve assumptions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Location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Adequacy/2016 for 2021/Data/Hydro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Balancing Reserves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34515022"/>
              </p:ext>
            </p:extLst>
          </p:nvPr>
        </p:nvGraphicFramePr>
        <p:xfrm>
          <a:off x="457200" y="1600200"/>
          <a:ext cx="8229600" cy="49072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81200"/>
                <a:gridCol w="6248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Summary</a:t>
                      </a:r>
                    </a:p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Regional balancing</a:t>
                      </a:r>
                      <a:r>
                        <a:rPr lang="en-US" sz="2000" b="0" baseline="0" dirty="0" smtClean="0"/>
                        <a:t> reserves </a:t>
                      </a:r>
                      <a:r>
                        <a:rPr lang="en-US" sz="2000" b="0" u="sng" baseline="0" dirty="0" smtClean="0">
                          <a:solidFill>
                            <a:srgbClr val="FF0000"/>
                          </a:solidFill>
                        </a:rPr>
                        <a:t>held by hydro</a:t>
                      </a:r>
                    </a:p>
                    <a:p>
                      <a:r>
                        <a:rPr lang="en-US" sz="2000" b="0" baseline="0" dirty="0" smtClean="0"/>
                        <a:t>(incorporated into the SustPeak.dat file)</a:t>
                      </a:r>
                    </a:p>
                    <a:p>
                      <a:r>
                        <a:rPr lang="en-US" sz="2000" b="0" u="sng" dirty="0" smtClean="0"/>
                        <a:t>BPA</a:t>
                      </a:r>
                      <a:r>
                        <a:rPr lang="en-US" sz="2000" b="0" dirty="0" smtClean="0"/>
                        <a:t>:</a:t>
                      </a:r>
                      <a:r>
                        <a:rPr lang="en-US" sz="2000" b="0" baseline="0" dirty="0" smtClean="0"/>
                        <a:t>                       400/900    MW   INC/DEC April-July</a:t>
                      </a:r>
                    </a:p>
                    <a:p>
                      <a:r>
                        <a:rPr lang="en-US" sz="2000" b="0" dirty="0" smtClean="0"/>
                        <a:t>                               900/900    MW</a:t>
                      </a:r>
                      <a:r>
                        <a:rPr lang="en-US" sz="2000" b="0" baseline="0" dirty="0" smtClean="0"/>
                        <a:t>   INC/DEC August-March</a:t>
                      </a:r>
                    </a:p>
                    <a:p>
                      <a:r>
                        <a:rPr lang="en-US" sz="2000" b="0" u="sng" baseline="0" dirty="0" smtClean="0"/>
                        <a:t>Rest of region</a:t>
                      </a:r>
                      <a:r>
                        <a:rPr lang="en-US" sz="2000" b="0" baseline="0" dirty="0" smtClean="0"/>
                        <a:t>: 1,829/1,799 MW   INC/DEC (max) </a:t>
                      </a:r>
                    </a:p>
                    <a:p>
                      <a:r>
                        <a:rPr lang="en-US" sz="2000" b="0" u="sng" baseline="0" dirty="0" smtClean="0">
                          <a:solidFill>
                            <a:schemeClr val="tx1"/>
                          </a:solidFill>
                        </a:rPr>
                        <a:t>Non-hydro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:          958/1,264 MW   INC/DEC (max)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Lead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John Ollis (Council)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Source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Trapezoidal</a:t>
                      </a:r>
                      <a:r>
                        <a:rPr lang="en-US" sz="2000" b="0" baseline="0" dirty="0" smtClean="0"/>
                        <a:t> model and PREP program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File Name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SustPeak.dat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Format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Text file</a:t>
                      </a:r>
                      <a:r>
                        <a:rPr lang="en-US" sz="2000" b="0" baseline="0" dirty="0" smtClean="0"/>
                        <a:t> 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Status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baseline="0" dirty="0" smtClean="0"/>
                        <a:t>7</a:t>
                      </a:r>
                      <a:r>
                        <a:rPr lang="en-US" sz="2000" b="0" baseline="30000" dirty="0" smtClean="0"/>
                        <a:t>th</a:t>
                      </a:r>
                      <a:r>
                        <a:rPr lang="en-US" sz="2000" b="0" baseline="0" dirty="0" smtClean="0"/>
                        <a:t> plan data, to be updated with new Hydro </a:t>
                      </a:r>
                      <a:r>
                        <a:rPr lang="en-US" sz="2000" b="0" baseline="0" dirty="0" smtClean="0"/>
                        <a:t>data and revised INC/DEC requirements 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Location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Adequacy/2016 for 2021/Data/Hydro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Hourly Loads STM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586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81200"/>
                <a:gridCol w="6248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Summary</a:t>
                      </a:r>
                    </a:p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8,760 hourly loads (rows) for 80 temp years (columns)</a:t>
                      </a:r>
                    </a:p>
                    <a:p>
                      <a:r>
                        <a:rPr lang="en-US" sz="2000" b="0" dirty="0" smtClean="0"/>
                        <a:t>No leap year data</a:t>
                      </a:r>
                    </a:p>
                    <a:p>
                      <a:r>
                        <a:rPr lang="en-US" sz="2000" b="0" u="sng" dirty="0" smtClean="0">
                          <a:solidFill>
                            <a:srgbClr val="FF0000"/>
                          </a:solidFill>
                        </a:rPr>
                        <a:t>Does</a:t>
                      </a:r>
                      <a:r>
                        <a:rPr lang="en-US" sz="2000" b="0" dirty="0" smtClean="0"/>
                        <a:t> include</a:t>
                      </a:r>
                      <a:r>
                        <a:rPr lang="en-US" sz="2000" b="0" baseline="0" dirty="0" smtClean="0"/>
                        <a:t> projected EE savings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baseline="0" dirty="0" smtClean="0"/>
                        <a:t>New codes and standards </a:t>
                      </a:r>
                      <a:r>
                        <a:rPr lang="en-US" sz="2000" b="0" u="sng" baseline="0" dirty="0" smtClean="0">
                          <a:solidFill>
                            <a:srgbClr val="FF0000"/>
                          </a:solidFill>
                        </a:rPr>
                        <a:t>are not</a:t>
                      </a:r>
                      <a:r>
                        <a:rPr lang="en-US" sz="2000" b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000" b="0" baseline="0" dirty="0" smtClean="0"/>
                        <a:t>accounted for</a:t>
                      </a:r>
                      <a:endParaRPr lang="en-US" sz="2000" b="0" dirty="0" smtClean="0"/>
                    </a:p>
                    <a:p>
                      <a:r>
                        <a:rPr lang="en-US" sz="2000" b="0" baseline="0" dirty="0" smtClean="0"/>
                        <a:t>East/West load split factors 0.39/0.61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Lead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Massoud</a:t>
                      </a:r>
                      <a:r>
                        <a:rPr lang="en-US" sz="2000" b="0" baseline="0" dirty="0" smtClean="0"/>
                        <a:t> Jourabchi </a:t>
                      </a:r>
                      <a:r>
                        <a:rPr lang="en-US" sz="2000" b="0" dirty="0" smtClean="0"/>
                        <a:t>(Council)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Source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Short-term load forecasting model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File Name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HourlyLoadsSTM.bin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Format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Binary file</a:t>
                      </a:r>
                      <a:r>
                        <a:rPr lang="en-US" sz="2000" b="0" baseline="0" dirty="0" smtClean="0"/>
                        <a:t> 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Status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Yet</a:t>
                      </a:r>
                      <a:r>
                        <a:rPr lang="en-US" sz="2000" b="0" baseline="0" dirty="0" smtClean="0"/>
                        <a:t> to be converted into binary format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Location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Adequacy/2016 for 2021/Data/Loads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Hourly Loads LTM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072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81200"/>
                <a:gridCol w="6248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Summary</a:t>
                      </a:r>
                    </a:p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8,760 hourly loads (rows) for 80 temp years (columns)</a:t>
                      </a:r>
                    </a:p>
                    <a:p>
                      <a:r>
                        <a:rPr lang="en-US" sz="2000" b="0" dirty="0" smtClean="0"/>
                        <a:t>No leap year data</a:t>
                      </a:r>
                    </a:p>
                    <a:p>
                      <a:r>
                        <a:rPr lang="en-US" sz="2000" b="0" u="sng" dirty="0" smtClean="0">
                          <a:solidFill>
                            <a:srgbClr val="FF0000"/>
                          </a:solidFill>
                        </a:rPr>
                        <a:t>Does not</a:t>
                      </a:r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000" b="0" dirty="0" smtClean="0"/>
                        <a:t>include any p</a:t>
                      </a:r>
                      <a:r>
                        <a:rPr lang="en-US" sz="2000" b="0" baseline="0" dirty="0" smtClean="0"/>
                        <a:t>rojected EE savings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baseline="0" dirty="0" smtClean="0"/>
                        <a:t>New codes and standards </a:t>
                      </a:r>
                      <a:r>
                        <a:rPr lang="en-US" sz="2000" b="0" u="sng" baseline="0" dirty="0" smtClean="0">
                          <a:solidFill>
                            <a:srgbClr val="FF0000"/>
                          </a:solidFill>
                        </a:rPr>
                        <a:t>are</a:t>
                      </a:r>
                      <a:r>
                        <a:rPr lang="en-US" sz="2000" b="0" baseline="0" dirty="0" smtClean="0"/>
                        <a:t> accounted for</a:t>
                      </a:r>
                      <a:endParaRPr lang="en-US" sz="2000" b="0" dirty="0" smtClean="0"/>
                    </a:p>
                    <a:p>
                      <a:r>
                        <a:rPr lang="en-US" sz="2000" b="0" baseline="0" dirty="0" smtClean="0"/>
                        <a:t>East/West load split factors 0.39/0.61</a:t>
                      </a:r>
                    </a:p>
                    <a:p>
                      <a:r>
                        <a:rPr lang="en-US" sz="2000" b="0" baseline="0" dirty="0" smtClean="0"/>
                        <a:t>Loads stretched to user input quarterly peak/mean values 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Lead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Massoud</a:t>
                      </a:r>
                      <a:r>
                        <a:rPr lang="en-US" sz="2000" b="0" baseline="0" dirty="0" smtClean="0"/>
                        <a:t> Jourabchi </a:t>
                      </a:r>
                      <a:r>
                        <a:rPr lang="en-US" sz="2000" b="0" dirty="0" smtClean="0"/>
                        <a:t>(Council)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Source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Long-term load forecasting model</a:t>
                      </a:r>
                    </a:p>
                    <a:p>
                      <a:r>
                        <a:rPr lang="en-US" sz="2000" b="0" dirty="0" smtClean="0"/>
                        <a:t>Load</a:t>
                      </a:r>
                      <a:r>
                        <a:rPr lang="en-US" sz="2000" b="0" baseline="0" dirty="0" smtClean="0"/>
                        <a:t> Stretching program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File Name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HourlyLoadsFE.bin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Format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Binary file</a:t>
                      </a:r>
                      <a:r>
                        <a:rPr lang="en-US" sz="2000" b="0" baseline="0" dirty="0" smtClean="0"/>
                        <a:t> 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Status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Yet</a:t>
                      </a:r>
                      <a:r>
                        <a:rPr lang="en-US" sz="2000" b="0" baseline="0" dirty="0" smtClean="0"/>
                        <a:t> to be converted into binary format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Location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Adequacy/2016 for 2021/Data/Loads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Efficiency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024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81200"/>
                <a:gridCol w="6248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Summary</a:t>
                      </a:r>
                    </a:p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Energy</a:t>
                      </a:r>
                      <a:r>
                        <a:rPr lang="en-US" sz="2000" b="0" baseline="0" dirty="0" smtClean="0"/>
                        <a:t> and peak savings incorporated into the Load file</a:t>
                      </a:r>
                    </a:p>
                    <a:p>
                      <a:r>
                        <a:rPr lang="en-US" sz="2000" b="0" baseline="0" dirty="0" smtClean="0"/>
                        <a:t>Quarterly peak and mean savings from RPM</a:t>
                      </a:r>
                    </a:p>
                    <a:p>
                      <a:r>
                        <a:rPr lang="en-US" sz="2000" b="0" baseline="0" dirty="0" smtClean="0"/>
                        <a:t>Oct-Mar peak savings = 1.9 times mean savings</a:t>
                      </a:r>
                    </a:p>
                    <a:p>
                      <a:r>
                        <a:rPr lang="en-US" sz="2000" b="0" baseline="0" dirty="0" smtClean="0"/>
                        <a:t>Apr-Sep peak savings = 1.2 times mean savings</a:t>
                      </a:r>
                    </a:p>
                    <a:p>
                      <a:r>
                        <a:rPr lang="en-US" sz="2000" b="0" baseline="0" dirty="0" smtClean="0"/>
                        <a:t>Hourly savings prorated by load stretching program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Lead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smtClean="0"/>
                        <a:t>Charlie Grist</a:t>
                      </a:r>
                      <a:r>
                        <a:rPr lang="en-US" sz="2000" b="0" baseline="0" smtClean="0"/>
                        <a:t> </a:t>
                      </a:r>
                      <a:r>
                        <a:rPr lang="en-US" sz="2000" b="0" smtClean="0"/>
                        <a:t>(Council</a:t>
                      </a:r>
                      <a:r>
                        <a:rPr lang="en-US" sz="2000" b="0" dirty="0" smtClean="0"/>
                        <a:t>)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Source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Load Stretching Program or STM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File Name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HourlyLoadsFE_EE.bin</a:t>
                      </a:r>
                    </a:p>
                    <a:p>
                      <a:r>
                        <a:rPr lang="en-US" sz="2000" b="0" dirty="0" smtClean="0"/>
                        <a:t>HourlyLoadsSTM.bin</a:t>
                      </a:r>
                      <a:r>
                        <a:rPr lang="en-US" sz="2000" b="0" baseline="0" dirty="0" smtClean="0"/>
                        <a:t> includes EE projections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Format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Binary file</a:t>
                      </a:r>
                      <a:r>
                        <a:rPr lang="en-US" sz="2000" b="0" baseline="0" dirty="0" smtClean="0"/>
                        <a:t> 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Status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baseline="0" dirty="0" smtClean="0"/>
                        <a:t>7</a:t>
                      </a:r>
                      <a:r>
                        <a:rPr lang="en-US" sz="2000" b="0" baseline="30000" dirty="0" smtClean="0"/>
                        <a:t>th</a:t>
                      </a:r>
                      <a:r>
                        <a:rPr lang="en-US" sz="2000" b="0" baseline="0" dirty="0" smtClean="0"/>
                        <a:t> plan data, to be updated with new Hydro data 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Location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Adequacy/2016 for 2021/Data/Loads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Firm Contracts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538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81200"/>
                <a:gridCol w="6248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Summary</a:t>
                      </a:r>
                    </a:p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Firm extra-regional</a:t>
                      </a:r>
                      <a:r>
                        <a:rPr lang="en-US" sz="2000" b="0" baseline="0" dirty="0" smtClean="0"/>
                        <a:t> imports and exports</a:t>
                      </a:r>
                    </a:p>
                    <a:p>
                      <a:r>
                        <a:rPr lang="en-US" sz="2000" b="0" baseline="0" dirty="0" smtClean="0"/>
                        <a:t>Includes the Canadian entitlement </a:t>
                      </a:r>
                    </a:p>
                    <a:p>
                      <a:r>
                        <a:rPr lang="en-US" sz="2000" b="0" baseline="0" dirty="0" smtClean="0"/>
                        <a:t>Monthly energy</a:t>
                      </a:r>
                    </a:p>
                    <a:p>
                      <a:r>
                        <a:rPr lang="en-US" sz="2000" b="0" baseline="0" dirty="0" smtClean="0"/>
                        <a:t>On-peak and off-peak </a:t>
                      </a:r>
                      <a:r>
                        <a:rPr lang="en-US" sz="2000" b="0" baseline="0" dirty="0" smtClean="0"/>
                        <a:t>contributions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Lead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Pat Byrne (BPA)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Source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2015 BPA White Book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File Name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Contracts.dat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Format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Text file</a:t>
                      </a:r>
                      <a:r>
                        <a:rPr lang="en-US" sz="2000" b="0" baseline="0" dirty="0" smtClean="0"/>
                        <a:t> 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Status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baseline="0" dirty="0" smtClean="0"/>
                        <a:t>Received data, processing now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Location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Adequacy/2016 for 2021/Data/Loads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2832</TotalTime>
  <Words>1091</Words>
  <Application>Microsoft Office PowerPoint</Application>
  <PresentationFormat>On-screen Show (4:3)</PresentationFormat>
  <Paragraphs>313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2021 Adequacy Assessment Data Requirements    Resource Adequacy Advisory Committee </vt:lpstr>
      <vt:lpstr>Data Elements</vt:lpstr>
      <vt:lpstr>Hydro</vt:lpstr>
      <vt:lpstr>Hydro Peak vs. Energy Curves</vt:lpstr>
      <vt:lpstr>Balancing Reserves</vt:lpstr>
      <vt:lpstr>Hourly Loads STM</vt:lpstr>
      <vt:lpstr>Hourly Loads LTM</vt:lpstr>
      <vt:lpstr>Energy Efficiency</vt:lpstr>
      <vt:lpstr>Firm Contracts</vt:lpstr>
      <vt:lpstr>Generating Resources</vt:lpstr>
      <vt:lpstr>Independent Power Producers</vt:lpstr>
      <vt:lpstr>Spot Market</vt:lpstr>
      <vt:lpstr>Purchase Ahead Market</vt:lpstr>
      <vt:lpstr>Wind</vt:lpstr>
      <vt:lpstr>Solar</vt:lpstr>
      <vt:lpstr>Standby Resources</vt:lpstr>
      <vt:lpstr>Transmission</vt:lpstr>
    </vt:vector>
  </TitlesOfParts>
  <Company>Northwest Power and Conservation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for Council Meeting</dc:title>
  <dc:creator>Steven Simmons</dc:creator>
  <cp:lastModifiedBy>John</cp:lastModifiedBy>
  <cp:revision>429</cp:revision>
  <dcterms:created xsi:type="dcterms:W3CDTF">2013-02-22T21:38:08Z</dcterms:created>
  <dcterms:modified xsi:type="dcterms:W3CDTF">2016-03-13T00:12:49Z</dcterms:modified>
</cp:coreProperties>
</file>