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373" r:id="rId2"/>
    <p:sldId id="408" r:id="rId3"/>
    <p:sldId id="546" r:id="rId4"/>
    <p:sldId id="545" r:id="rId5"/>
    <p:sldId id="536" r:id="rId6"/>
    <p:sldId id="535" r:id="rId7"/>
    <p:sldId id="537" r:id="rId8"/>
    <p:sldId id="538" r:id="rId9"/>
    <p:sldId id="533" r:id="rId10"/>
    <p:sldId id="488" r:id="rId11"/>
    <p:sldId id="497" r:id="rId12"/>
    <p:sldId id="524" r:id="rId13"/>
    <p:sldId id="498" r:id="rId14"/>
    <p:sldId id="530" r:id="rId15"/>
    <p:sldId id="541" r:id="rId16"/>
    <p:sldId id="542" r:id="rId17"/>
    <p:sldId id="540" r:id="rId18"/>
    <p:sldId id="539" r:id="rId19"/>
    <p:sldId id="547" r:id="rId20"/>
    <p:sldId id="532" r:id="rId21"/>
    <p:sldId id="544" r:id="rId22"/>
    <p:sldId id="519" r:id="rId23"/>
    <p:sldId id="450" r:id="rId24"/>
    <p:sldId id="522" r:id="rId25"/>
    <p:sldId id="525" r:id="rId26"/>
    <p:sldId id="548"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0CE"/>
    <a:srgbClr val="7C8EC6"/>
    <a:srgbClr val="7F7FC3"/>
    <a:srgbClr val="7373CF"/>
    <a:srgbClr val="9595DB"/>
    <a:srgbClr val="D2740C"/>
    <a:srgbClr val="339966"/>
    <a:srgbClr val="2B5681"/>
    <a:srgbClr val="822B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0646" autoAdjust="0"/>
  </p:normalViewPr>
  <p:slideViewPr>
    <p:cSldViewPr>
      <p:cViewPr varScale="1">
        <p:scale>
          <a:sx n="58" d="100"/>
          <a:sy n="58" d="100"/>
        </p:scale>
        <p:origin x="754" y="6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1" d="100"/>
          <a:sy n="111" d="100"/>
        </p:scale>
        <p:origin x="-56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7B7571-7E12-41A1-9788-F070C4AAFA41}" type="doc">
      <dgm:prSet loTypeId="urn:microsoft.com/office/officeart/2005/8/layout/hChevron3" loCatId="process" qsTypeId="urn:microsoft.com/office/officeart/2005/8/quickstyle/simple1" qsCatId="simple" csTypeId="urn:microsoft.com/office/officeart/2005/8/colors/accent6_3" csCatId="accent6" phldr="1"/>
      <dgm:spPr/>
      <dgm:t>
        <a:bodyPr/>
        <a:lstStyle/>
        <a:p>
          <a:endParaRPr lang="en-US"/>
        </a:p>
      </dgm:t>
    </dgm:pt>
    <dgm:pt modelId="{AA8F115C-33B3-4079-A06C-94DD7D9F5D68}">
      <dgm:prSet phldrT="[Text]"/>
      <dgm:spPr/>
      <dgm:t>
        <a:bodyPr/>
        <a:lstStyle/>
        <a:p>
          <a:r>
            <a:rPr lang="en-US" dirty="0" smtClean="0"/>
            <a:t>2000</a:t>
          </a:r>
          <a:endParaRPr lang="en-US" dirty="0"/>
        </a:p>
      </dgm:t>
    </dgm:pt>
    <dgm:pt modelId="{A9D5E888-5082-4F55-9D95-39BCFD80CA46}" type="parTrans" cxnId="{A4BC4224-5608-457A-A403-289A6952102A}">
      <dgm:prSet/>
      <dgm:spPr/>
      <dgm:t>
        <a:bodyPr/>
        <a:lstStyle/>
        <a:p>
          <a:endParaRPr lang="en-US"/>
        </a:p>
      </dgm:t>
    </dgm:pt>
    <dgm:pt modelId="{1A41E72B-2D50-4B9F-8DC0-787AD802C6A8}" type="sibTrans" cxnId="{A4BC4224-5608-457A-A403-289A6952102A}">
      <dgm:prSet/>
      <dgm:spPr/>
      <dgm:t>
        <a:bodyPr/>
        <a:lstStyle/>
        <a:p>
          <a:endParaRPr lang="en-US"/>
        </a:p>
      </dgm:t>
    </dgm:pt>
    <dgm:pt modelId="{EF5579A8-3E24-4FDD-8A39-0EF0C4608124}">
      <dgm:prSet phldrT="[Text]"/>
      <dgm:spPr>
        <a:solidFill>
          <a:schemeClr val="bg2">
            <a:lumMod val="75000"/>
          </a:schemeClr>
        </a:solidFill>
      </dgm:spPr>
      <dgm:t>
        <a:bodyPr/>
        <a:lstStyle/>
        <a:p>
          <a:r>
            <a:rPr lang="en-US" dirty="0" smtClean="0"/>
            <a:t>2001</a:t>
          </a:r>
          <a:endParaRPr lang="en-US" dirty="0"/>
        </a:p>
      </dgm:t>
    </dgm:pt>
    <dgm:pt modelId="{2D3AF56A-637E-4A57-AF61-B9340F86796D}" type="parTrans" cxnId="{D9F9B80C-4339-40AD-A32A-6B3740C5F228}">
      <dgm:prSet/>
      <dgm:spPr/>
      <dgm:t>
        <a:bodyPr/>
        <a:lstStyle/>
        <a:p>
          <a:endParaRPr lang="en-US"/>
        </a:p>
      </dgm:t>
    </dgm:pt>
    <dgm:pt modelId="{1B202B05-5A34-4475-9CD1-5728B2E9FBFC}" type="sibTrans" cxnId="{D9F9B80C-4339-40AD-A32A-6B3740C5F228}">
      <dgm:prSet/>
      <dgm:spPr/>
      <dgm:t>
        <a:bodyPr/>
        <a:lstStyle/>
        <a:p>
          <a:endParaRPr lang="en-US"/>
        </a:p>
      </dgm:t>
    </dgm:pt>
    <dgm:pt modelId="{641731D9-1050-426C-9410-B84A271F8F29}">
      <dgm:prSet phldrT="[Text]"/>
      <dgm:spPr>
        <a:solidFill>
          <a:schemeClr val="bg2">
            <a:lumMod val="75000"/>
          </a:schemeClr>
        </a:solidFill>
      </dgm:spPr>
      <dgm:t>
        <a:bodyPr/>
        <a:lstStyle/>
        <a:p>
          <a:r>
            <a:rPr lang="en-US" dirty="0" smtClean="0"/>
            <a:t>2002</a:t>
          </a:r>
          <a:endParaRPr lang="en-US" dirty="0"/>
        </a:p>
      </dgm:t>
    </dgm:pt>
    <dgm:pt modelId="{B5A1488A-D52F-4CCB-959A-A08ACF5E549E}" type="parTrans" cxnId="{30505577-E1F7-4EE5-B776-47ACD8853D03}">
      <dgm:prSet/>
      <dgm:spPr/>
      <dgm:t>
        <a:bodyPr/>
        <a:lstStyle/>
        <a:p>
          <a:endParaRPr lang="en-US"/>
        </a:p>
      </dgm:t>
    </dgm:pt>
    <dgm:pt modelId="{184C703D-450D-4DF4-A74F-8D393769DCB9}" type="sibTrans" cxnId="{30505577-E1F7-4EE5-B776-47ACD8853D03}">
      <dgm:prSet/>
      <dgm:spPr/>
      <dgm:t>
        <a:bodyPr/>
        <a:lstStyle/>
        <a:p>
          <a:endParaRPr lang="en-US"/>
        </a:p>
      </dgm:t>
    </dgm:pt>
    <dgm:pt modelId="{C343E7B2-7E62-4D3F-B49F-91CDA314E058}">
      <dgm:prSet/>
      <dgm:spPr>
        <a:solidFill>
          <a:schemeClr val="bg2">
            <a:lumMod val="75000"/>
          </a:schemeClr>
        </a:solidFill>
      </dgm:spPr>
      <dgm:t>
        <a:bodyPr/>
        <a:lstStyle/>
        <a:p>
          <a:r>
            <a:rPr lang="en-US" dirty="0" smtClean="0"/>
            <a:t>2003</a:t>
          </a:r>
          <a:endParaRPr lang="en-US" dirty="0"/>
        </a:p>
      </dgm:t>
    </dgm:pt>
    <dgm:pt modelId="{719AB34B-6D5F-46DE-A83F-5E491CE09B79}" type="sibTrans" cxnId="{20D06EA9-EAEF-4138-9448-529E34C5BCE7}">
      <dgm:prSet/>
      <dgm:spPr/>
      <dgm:t>
        <a:bodyPr/>
        <a:lstStyle/>
        <a:p>
          <a:endParaRPr lang="en-US"/>
        </a:p>
      </dgm:t>
    </dgm:pt>
    <dgm:pt modelId="{DEC7549B-35E7-4AA7-AA68-72C8A314CD40}" type="parTrans" cxnId="{20D06EA9-EAEF-4138-9448-529E34C5BCE7}">
      <dgm:prSet/>
      <dgm:spPr/>
      <dgm:t>
        <a:bodyPr/>
        <a:lstStyle/>
        <a:p>
          <a:endParaRPr lang="en-US"/>
        </a:p>
      </dgm:t>
    </dgm:pt>
    <dgm:pt modelId="{DF4F2513-A4C1-4388-BAFF-B04F2E61B7EF}" type="pres">
      <dgm:prSet presAssocID="{997B7571-7E12-41A1-9788-F070C4AAFA41}" presName="Name0" presStyleCnt="0">
        <dgm:presLayoutVars>
          <dgm:dir/>
          <dgm:resizeHandles val="exact"/>
        </dgm:presLayoutVars>
      </dgm:prSet>
      <dgm:spPr/>
      <dgm:t>
        <a:bodyPr/>
        <a:lstStyle/>
        <a:p>
          <a:endParaRPr lang="en-US"/>
        </a:p>
      </dgm:t>
    </dgm:pt>
    <dgm:pt modelId="{CD1A13B4-1C54-4EE6-8E3C-B6224E97268F}" type="pres">
      <dgm:prSet presAssocID="{AA8F115C-33B3-4079-A06C-94DD7D9F5D68}" presName="parTxOnly" presStyleLbl="node1" presStyleIdx="0" presStyleCnt="4" custScaleX="87984" custScaleY="70225">
        <dgm:presLayoutVars>
          <dgm:bulletEnabled val="1"/>
        </dgm:presLayoutVars>
      </dgm:prSet>
      <dgm:spPr/>
      <dgm:t>
        <a:bodyPr/>
        <a:lstStyle/>
        <a:p>
          <a:endParaRPr lang="en-US"/>
        </a:p>
      </dgm:t>
    </dgm:pt>
    <dgm:pt modelId="{0DB7815F-BA7F-410F-AF59-EBDCCFB35480}" type="pres">
      <dgm:prSet presAssocID="{1A41E72B-2D50-4B9F-8DC0-787AD802C6A8}" presName="parSpace" presStyleCnt="0"/>
      <dgm:spPr/>
    </dgm:pt>
    <dgm:pt modelId="{B5B0DAAA-F5B7-4BCA-8E92-2EA089B1EF0D}" type="pres">
      <dgm:prSet presAssocID="{EF5579A8-3E24-4FDD-8A39-0EF0C4608124}" presName="parTxOnly" presStyleLbl="node1" presStyleIdx="1" presStyleCnt="4" custScaleX="91140" custScaleY="70225">
        <dgm:presLayoutVars>
          <dgm:bulletEnabled val="1"/>
        </dgm:presLayoutVars>
      </dgm:prSet>
      <dgm:spPr/>
      <dgm:t>
        <a:bodyPr/>
        <a:lstStyle/>
        <a:p>
          <a:endParaRPr lang="en-US"/>
        </a:p>
      </dgm:t>
    </dgm:pt>
    <dgm:pt modelId="{FB36CA62-1340-484D-90E5-6828E43F88E3}" type="pres">
      <dgm:prSet presAssocID="{1B202B05-5A34-4475-9CD1-5728B2E9FBFC}" presName="parSpace" presStyleCnt="0"/>
      <dgm:spPr/>
    </dgm:pt>
    <dgm:pt modelId="{0FBCB64B-AA37-44BE-85C0-4B5C8385A2F8}" type="pres">
      <dgm:prSet presAssocID="{641731D9-1050-426C-9410-B84A271F8F29}" presName="parTxOnly" presStyleLbl="node1" presStyleIdx="2" presStyleCnt="4" custScaleX="89155" custScaleY="70225">
        <dgm:presLayoutVars>
          <dgm:bulletEnabled val="1"/>
        </dgm:presLayoutVars>
      </dgm:prSet>
      <dgm:spPr/>
      <dgm:t>
        <a:bodyPr/>
        <a:lstStyle/>
        <a:p>
          <a:endParaRPr lang="en-US"/>
        </a:p>
      </dgm:t>
    </dgm:pt>
    <dgm:pt modelId="{D0B0E0DA-6DF0-432A-B6A9-7E4A4ED148D1}" type="pres">
      <dgm:prSet presAssocID="{184C703D-450D-4DF4-A74F-8D393769DCB9}" presName="parSpace" presStyleCnt="0"/>
      <dgm:spPr/>
    </dgm:pt>
    <dgm:pt modelId="{6BA07FD6-5F69-4550-AA07-67A3A0B24656}" type="pres">
      <dgm:prSet presAssocID="{C343E7B2-7E62-4D3F-B49F-91CDA314E058}" presName="parTxOnly" presStyleLbl="node1" presStyleIdx="3" presStyleCnt="4" custScaleX="77645" custScaleY="70225">
        <dgm:presLayoutVars>
          <dgm:bulletEnabled val="1"/>
        </dgm:presLayoutVars>
      </dgm:prSet>
      <dgm:spPr/>
      <dgm:t>
        <a:bodyPr/>
        <a:lstStyle/>
        <a:p>
          <a:endParaRPr lang="en-US"/>
        </a:p>
      </dgm:t>
    </dgm:pt>
  </dgm:ptLst>
  <dgm:cxnLst>
    <dgm:cxn modelId="{D9F9B80C-4339-40AD-A32A-6B3740C5F228}" srcId="{997B7571-7E12-41A1-9788-F070C4AAFA41}" destId="{EF5579A8-3E24-4FDD-8A39-0EF0C4608124}" srcOrd="1" destOrd="0" parTransId="{2D3AF56A-637E-4A57-AF61-B9340F86796D}" sibTransId="{1B202B05-5A34-4475-9CD1-5728B2E9FBFC}"/>
    <dgm:cxn modelId="{208BF7FC-74DE-42CC-A262-CE99480E6897}" type="presOf" srcId="{997B7571-7E12-41A1-9788-F070C4AAFA41}" destId="{DF4F2513-A4C1-4388-BAFF-B04F2E61B7EF}" srcOrd="0" destOrd="0" presId="urn:microsoft.com/office/officeart/2005/8/layout/hChevron3"/>
    <dgm:cxn modelId="{A4BC4224-5608-457A-A403-289A6952102A}" srcId="{997B7571-7E12-41A1-9788-F070C4AAFA41}" destId="{AA8F115C-33B3-4079-A06C-94DD7D9F5D68}" srcOrd="0" destOrd="0" parTransId="{A9D5E888-5082-4F55-9D95-39BCFD80CA46}" sibTransId="{1A41E72B-2D50-4B9F-8DC0-787AD802C6A8}"/>
    <dgm:cxn modelId="{8CA3F7BE-B953-4098-8E13-B9730955A006}" type="presOf" srcId="{C343E7B2-7E62-4D3F-B49F-91CDA314E058}" destId="{6BA07FD6-5F69-4550-AA07-67A3A0B24656}" srcOrd="0" destOrd="0" presId="urn:microsoft.com/office/officeart/2005/8/layout/hChevron3"/>
    <dgm:cxn modelId="{20D06EA9-EAEF-4138-9448-529E34C5BCE7}" srcId="{997B7571-7E12-41A1-9788-F070C4AAFA41}" destId="{C343E7B2-7E62-4D3F-B49F-91CDA314E058}" srcOrd="3" destOrd="0" parTransId="{DEC7549B-35E7-4AA7-AA68-72C8A314CD40}" sibTransId="{719AB34B-6D5F-46DE-A83F-5E491CE09B79}"/>
    <dgm:cxn modelId="{922D9D90-67B7-4EB7-A934-E0FACF0AB8DC}" type="presOf" srcId="{AA8F115C-33B3-4079-A06C-94DD7D9F5D68}" destId="{CD1A13B4-1C54-4EE6-8E3C-B6224E97268F}" srcOrd="0" destOrd="0" presId="urn:microsoft.com/office/officeart/2005/8/layout/hChevron3"/>
    <dgm:cxn modelId="{83AFD591-2AD8-4E0E-AC85-DD7B3BE446FF}" type="presOf" srcId="{EF5579A8-3E24-4FDD-8A39-0EF0C4608124}" destId="{B5B0DAAA-F5B7-4BCA-8E92-2EA089B1EF0D}" srcOrd="0" destOrd="0" presId="urn:microsoft.com/office/officeart/2005/8/layout/hChevron3"/>
    <dgm:cxn modelId="{30505577-E1F7-4EE5-B776-47ACD8853D03}" srcId="{997B7571-7E12-41A1-9788-F070C4AAFA41}" destId="{641731D9-1050-426C-9410-B84A271F8F29}" srcOrd="2" destOrd="0" parTransId="{B5A1488A-D52F-4CCB-959A-A08ACF5E549E}" sibTransId="{184C703D-450D-4DF4-A74F-8D393769DCB9}"/>
    <dgm:cxn modelId="{909AD60D-4CA2-436C-BCA6-3117C5215C3C}" type="presOf" srcId="{641731D9-1050-426C-9410-B84A271F8F29}" destId="{0FBCB64B-AA37-44BE-85C0-4B5C8385A2F8}" srcOrd="0" destOrd="0" presId="urn:microsoft.com/office/officeart/2005/8/layout/hChevron3"/>
    <dgm:cxn modelId="{9BFEED1D-EEB7-4110-A0B5-A2978037A922}" type="presParOf" srcId="{DF4F2513-A4C1-4388-BAFF-B04F2E61B7EF}" destId="{CD1A13B4-1C54-4EE6-8E3C-B6224E97268F}" srcOrd="0" destOrd="0" presId="urn:microsoft.com/office/officeart/2005/8/layout/hChevron3"/>
    <dgm:cxn modelId="{28AF6F93-395E-4485-A7DE-3EB151F39BDC}" type="presParOf" srcId="{DF4F2513-A4C1-4388-BAFF-B04F2E61B7EF}" destId="{0DB7815F-BA7F-410F-AF59-EBDCCFB35480}" srcOrd="1" destOrd="0" presId="urn:microsoft.com/office/officeart/2005/8/layout/hChevron3"/>
    <dgm:cxn modelId="{CDE2FE38-7042-4BD0-8637-4BCFE109A728}" type="presParOf" srcId="{DF4F2513-A4C1-4388-BAFF-B04F2E61B7EF}" destId="{B5B0DAAA-F5B7-4BCA-8E92-2EA089B1EF0D}" srcOrd="2" destOrd="0" presId="urn:microsoft.com/office/officeart/2005/8/layout/hChevron3"/>
    <dgm:cxn modelId="{82DFFC59-357E-47E8-8150-7C4626C6E241}" type="presParOf" srcId="{DF4F2513-A4C1-4388-BAFF-B04F2E61B7EF}" destId="{FB36CA62-1340-484D-90E5-6828E43F88E3}" srcOrd="3" destOrd="0" presId="urn:microsoft.com/office/officeart/2005/8/layout/hChevron3"/>
    <dgm:cxn modelId="{F8DCB5C2-BEB5-4C9D-810C-ED1AE8C0586E}" type="presParOf" srcId="{DF4F2513-A4C1-4388-BAFF-B04F2E61B7EF}" destId="{0FBCB64B-AA37-44BE-85C0-4B5C8385A2F8}" srcOrd="4" destOrd="0" presId="urn:microsoft.com/office/officeart/2005/8/layout/hChevron3"/>
    <dgm:cxn modelId="{C12D9DAB-771D-4083-BE9B-E17292789F6E}" type="presParOf" srcId="{DF4F2513-A4C1-4388-BAFF-B04F2E61B7EF}" destId="{D0B0E0DA-6DF0-432A-B6A9-7E4A4ED148D1}" srcOrd="5" destOrd="0" presId="urn:microsoft.com/office/officeart/2005/8/layout/hChevron3"/>
    <dgm:cxn modelId="{A83DDE48-50F9-41AE-9120-609F2EACC2C0}" type="presParOf" srcId="{DF4F2513-A4C1-4388-BAFF-B04F2E61B7EF}" destId="{6BA07FD6-5F69-4550-AA07-67A3A0B24656}"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7B7571-7E12-41A1-9788-F070C4AAFA41}" type="doc">
      <dgm:prSet loTypeId="urn:microsoft.com/office/officeart/2005/8/layout/hChevron3" loCatId="process" qsTypeId="urn:microsoft.com/office/officeart/2005/8/quickstyle/simple1" qsCatId="simple" csTypeId="urn:microsoft.com/office/officeart/2005/8/colors/accent6_3" csCatId="accent6" phldr="1"/>
      <dgm:spPr/>
      <dgm:t>
        <a:bodyPr/>
        <a:lstStyle/>
        <a:p>
          <a:endParaRPr lang="en-US"/>
        </a:p>
      </dgm:t>
    </dgm:pt>
    <dgm:pt modelId="{AA8F115C-33B3-4079-A06C-94DD7D9F5D68}">
      <dgm:prSet phldrT="[Text]"/>
      <dgm:spPr/>
      <dgm:t>
        <a:bodyPr/>
        <a:lstStyle/>
        <a:p>
          <a:r>
            <a:rPr lang="en-US" dirty="0" smtClean="0"/>
            <a:t>2000</a:t>
          </a:r>
          <a:endParaRPr lang="en-US" dirty="0"/>
        </a:p>
      </dgm:t>
    </dgm:pt>
    <dgm:pt modelId="{A9D5E888-5082-4F55-9D95-39BCFD80CA46}" type="parTrans" cxnId="{A4BC4224-5608-457A-A403-289A6952102A}">
      <dgm:prSet/>
      <dgm:spPr/>
      <dgm:t>
        <a:bodyPr/>
        <a:lstStyle/>
        <a:p>
          <a:endParaRPr lang="en-US"/>
        </a:p>
      </dgm:t>
    </dgm:pt>
    <dgm:pt modelId="{1A41E72B-2D50-4B9F-8DC0-787AD802C6A8}" type="sibTrans" cxnId="{A4BC4224-5608-457A-A403-289A6952102A}">
      <dgm:prSet/>
      <dgm:spPr/>
      <dgm:t>
        <a:bodyPr/>
        <a:lstStyle/>
        <a:p>
          <a:endParaRPr lang="en-US"/>
        </a:p>
      </dgm:t>
    </dgm:pt>
    <dgm:pt modelId="{EF5579A8-3E24-4FDD-8A39-0EF0C4608124}">
      <dgm:prSet phldrT="[Text]"/>
      <dgm:spPr/>
      <dgm:t>
        <a:bodyPr/>
        <a:lstStyle/>
        <a:p>
          <a:r>
            <a:rPr lang="en-US" dirty="0" smtClean="0"/>
            <a:t>2001</a:t>
          </a:r>
          <a:endParaRPr lang="en-US" dirty="0"/>
        </a:p>
      </dgm:t>
    </dgm:pt>
    <dgm:pt modelId="{2D3AF56A-637E-4A57-AF61-B9340F86796D}" type="parTrans" cxnId="{D9F9B80C-4339-40AD-A32A-6B3740C5F228}">
      <dgm:prSet/>
      <dgm:spPr/>
      <dgm:t>
        <a:bodyPr/>
        <a:lstStyle/>
        <a:p>
          <a:endParaRPr lang="en-US"/>
        </a:p>
      </dgm:t>
    </dgm:pt>
    <dgm:pt modelId="{1B202B05-5A34-4475-9CD1-5728B2E9FBFC}" type="sibTrans" cxnId="{D9F9B80C-4339-40AD-A32A-6B3740C5F228}">
      <dgm:prSet/>
      <dgm:spPr/>
      <dgm:t>
        <a:bodyPr/>
        <a:lstStyle/>
        <a:p>
          <a:endParaRPr lang="en-US"/>
        </a:p>
      </dgm:t>
    </dgm:pt>
    <dgm:pt modelId="{641731D9-1050-426C-9410-B84A271F8F29}">
      <dgm:prSet phldrT="[Text]"/>
      <dgm:spPr>
        <a:solidFill>
          <a:schemeClr val="bg2">
            <a:lumMod val="75000"/>
          </a:schemeClr>
        </a:solidFill>
      </dgm:spPr>
      <dgm:t>
        <a:bodyPr/>
        <a:lstStyle/>
        <a:p>
          <a:r>
            <a:rPr lang="en-US" dirty="0" smtClean="0"/>
            <a:t>2002</a:t>
          </a:r>
          <a:endParaRPr lang="en-US" dirty="0"/>
        </a:p>
      </dgm:t>
    </dgm:pt>
    <dgm:pt modelId="{B5A1488A-D52F-4CCB-959A-A08ACF5E549E}" type="parTrans" cxnId="{30505577-E1F7-4EE5-B776-47ACD8853D03}">
      <dgm:prSet/>
      <dgm:spPr/>
      <dgm:t>
        <a:bodyPr/>
        <a:lstStyle/>
        <a:p>
          <a:endParaRPr lang="en-US"/>
        </a:p>
      </dgm:t>
    </dgm:pt>
    <dgm:pt modelId="{184C703D-450D-4DF4-A74F-8D393769DCB9}" type="sibTrans" cxnId="{30505577-E1F7-4EE5-B776-47ACD8853D03}">
      <dgm:prSet/>
      <dgm:spPr/>
      <dgm:t>
        <a:bodyPr/>
        <a:lstStyle/>
        <a:p>
          <a:endParaRPr lang="en-US"/>
        </a:p>
      </dgm:t>
    </dgm:pt>
    <dgm:pt modelId="{C343E7B2-7E62-4D3F-B49F-91CDA314E058}">
      <dgm:prSet/>
      <dgm:spPr>
        <a:solidFill>
          <a:schemeClr val="bg2">
            <a:lumMod val="75000"/>
          </a:schemeClr>
        </a:solidFill>
      </dgm:spPr>
      <dgm:t>
        <a:bodyPr/>
        <a:lstStyle/>
        <a:p>
          <a:r>
            <a:rPr lang="en-US" dirty="0" smtClean="0"/>
            <a:t>2003</a:t>
          </a:r>
          <a:endParaRPr lang="en-US" dirty="0"/>
        </a:p>
      </dgm:t>
    </dgm:pt>
    <dgm:pt modelId="{719AB34B-6D5F-46DE-A83F-5E491CE09B79}" type="sibTrans" cxnId="{20D06EA9-EAEF-4138-9448-529E34C5BCE7}">
      <dgm:prSet/>
      <dgm:spPr/>
      <dgm:t>
        <a:bodyPr/>
        <a:lstStyle/>
        <a:p>
          <a:endParaRPr lang="en-US"/>
        </a:p>
      </dgm:t>
    </dgm:pt>
    <dgm:pt modelId="{DEC7549B-35E7-4AA7-AA68-72C8A314CD40}" type="parTrans" cxnId="{20D06EA9-EAEF-4138-9448-529E34C5BCE7}">
      <dgm:prSet/>
      <dgm:spPr/>
      <dgm:t>
        <a:bodyPr/>
        <a:lstStyle/>
        <a:p>
          <a:endParaRPr lang="en-US"/>
        </a:p>
      </dgm:t>
    </dgm:pt>
    <dgm:pt modelId="{DF4F2513-A4C1-4388-BAFF-B04F2E61B7EF}" type="pres">
      <dgm:prSet presAssocID="{997B7571-7E12-41A1-9788-F070C4AAFA41}" presName="Name0" presStyleCnt="0">
        <dgm:presLayoutVars>
          <dgm:dir/>
          <dgm:resizeHandles val="exact"/>
        </dgm:presLayoutVars>
      </dgm:prSet>
      <dgm:spPr/>
      <dgm:t>
        <a:bodyPr/>
        <a:lstStyle/>
        <a:p>
          <a:endParaRPr lang="en-US"/>
        </a:p>
      </dgm:t>
    </dgm:pt>
    <dgm:pt modelId="{CD1A13B4-1C54-4EE6-8E3C-B6224E97268F}" type="pres">
      <dgm:prSet presAssocID="{AA8F115C-33B3-4079-A06C-94DD7D9F5D68}" presName="parTxOnly" presStyleLbl="node1" presStyleIdx="0" presStyleCnt="4" custScaleX="87984" custScaleY="70225">
        <dgm:presLayoutVars>
          <dgm:bulletEnabled val="1"/>
        </dgm:presLayoutVars>
      </dgm:prSet>
      <dgm:spPr/>
      <dgm:t>
        <a:bodyPr/>
        <a:lstStyle/>
        <a:p>
          <a:endParaRPr lang="en-US"/>
        </a:p>
      </dgm:t>
    </dgm:pt>
    <dgm:pt modelId="{0DB7815F-BA7F-410F-AF59-EBDCCFB35480}" type="pres">
      <dgm:prSet presAssocID="{1A41E72B-2D50-4B9F-8DC0-787AD802C6A8}" presName="parSpace" presStyleCnt="0"/>
      <dgm:spPr/>
    </dgm:pt>
    <dgm:pt modelId="{B5B0DAAA-F5B7-4BCA-8E92-2EA089B1EF0D}" type="pres">
      <dgm:prSet presAssocID="{EF5579A8-3E24-4FDD-8A39-0EF0C4608124}" presName="parTxOnly" presStyleLbl="node1" presStyleIdx="1" presStyleCnt="4" custScaleX="91140" custScaleY="70225">
        <dgm:presLayoutVars>
          <dgm:bulletEnabled val="1"/>
        </dgm:presLayoutVars>
      </dgm:prSet>
      <dgm:spPr/>
      <dgm:t>
        <a:bodyPr/>
        <a:lstStyle/>
        <a:p>
          <a:endParaRPr lang="en-US"/>
        </a:p>
      </dgm:t>
    </dgm:pt>
    <dgm:pt modelId="{FB36CA62-1340-484D-90E5-6828E43F88E3}" type="pres">
      <dgm:prSet presAssocID="{1B202B05-5A34-4475-9CD1-5728B2E9FBFC}" presName="parSpace" presStyleCnt="0"/>
      <dgm:spPr/>
    </dgm:pt>
    <dgm:pt modelId="{0FBCB64B-AA37-44BE-85C0-4B5C8385A2F8}" type="pres">
      <dgm:prSet presAssocID="{641731D9-1050-426C-9410-B84A271F8F29}" presName="parTxOnly" presStyleLbl="node1" presStyleIdx="2" presStyleCnt="4" custScaleX="89155" custScaleY="70225">
        <dgm:presLayoutVars>
          <dgm:bulletEnabled val="1"/>
        </dgm:presLayoutVars>
      </dgm:prSet>
      <dgm:spPr/>
      <dgm:t>
        <a:bodyPr/>
        <a:lstStyle/>
        <a:p>
          <a:endParaRPr lang="en-US"/>
        </a:p>
      </dgm:t>
    </dgm:pt>
    <dgm:pt modelId="{D0B0E0DA-6DF0-432A-B6A9-7E4A4ED148D1}" type="pres">
      <dgm:prSet presAssocID="{184C703D-450D-4DF4-A74F-8D393769DCB9}" presName="parSpace" presStyleCnt="0"/>
      <dgm:spPr/>
    </dgm:pt>
    <dgm:pt modelId="{6BA07FD6-5F69-4550-AA07-67A3A0B24656}" type="pres">
      <dgm:prSet presAssocID="{C343E7B2-7E62-4D3F-B49F-91CDA314E058}" presName="parTxOnly" presStyleLbl="node1" presStyleIdx="3" presStyleCnt="4" custScaleX="77645" custScaleY="70225">
        <dgm:presLayoutVars>
          <dgm:bulletEnabled val="1"/>
        </dgm:presLayoutVars>
      </dgm:prSet>
      <dgm:spPr/>
      <dgm:t>
        <a:bodyPr/>
        <a:lstStyle/>
        <a:p>
          <a:endParaRPr lang="en-US"/>
        </a:p>
      </dgm:t>
    </dgm:pt>
  </dgm:ptLst>
  <dgm:cxnLst>
    <dgm:cxn modelId="{20D06EA9-EAEF-4138-9448-529E34C5BCE7}" srcId="{997B7571-7E12-41A1-9788-F070C4AAFA41}" destId="{C343E7B2-7E62-4D3F-B49F-91CDA314E058}" srcOrd="3" destOrd="0" parTransId="{DEC7549B-35E7-4AA7-AA68-72C8A314CD40}" sibTransId="{719AB34B-6D5F-46DE-A83F-5E491CE09B79}"/>
    <dgm:cxn modelId="{30505577-E1F7-4EE5-B776-47ACD8853D03}" srcId="{997B7571-7E12-41A1-9788-F070C4AAFA41}" destId="{641731D9-1050-426C-9410-B84A271F8F29}" srcOrd="2" destOrd="0" parTransId="{B5A1488A-D52F-4CCB-959A-A08ACF5E549E}" sibTransId="{184C703D-450D-4DF4-A74F-8D393769DCB9}"/>
    <dgm:cxn modelId="{63EBF309-4998-441F-AC6B-A19EF0EBA931}" type="presOf" srcId="{C343E7B2-7E62-4D3F-B49F-91CDA314E058}" destId="{6BA07FD6-5F69-4550-AA07-67A3A0B24656}" srcOrd="0" destOrd="0" presId="urn:microsoft.com/office/officeart/2005/8/layout/hChevron3"/>
    <dgm:cxn modelId="{C2AEE758-DED6-4A13-B592-9B39428FC287}" type="presOf" srcId="{997B7571-7E12-41A1-9788-F070C4AAFA41}" destId="{DF4F2513-A4C1-4388-BAFF-B04F2E61B7EF}" srcOrd="0" destOrd="0" presId="urn:microsoft.com/office/officeart/2005/8/layout/hChevron3"/>
    <dgm:cxn modelId="{8ECD66C5-6E7E-4BE8-B734-143A140A1FF3}" type="presOf" srcId="{641731D9-1050-426C-9410-B84A271F8F29}" destId="{0FBCB64B-AA37-44BE-85C0-4B5C8385A2F8}" srcOrd="0" destOrd="0" presId="urn:microsoft.com/office/officeart/2005/8/layout/hChevron3"/>
    <dgm:cxn modelId="{D9F9B80C-4339-40AD-A32A-6B3740C5F228}" srcId="{997B7571-7E12-41A1-9788-F070C4AAFA41}" destId="{EF5579A8-3E24-4FDD-8A39-0EF0C4608124}" srcOrd="1" destOrd="0" parTransId="{2D3AF56A-637E-4A57-AF61-B9340F86796D}" sibTransId="{1B202B05-5A34-4475-9CD1-5728B2E9FBFC}"/>
    <dgm:cxn modelId="{9D12A044-4BB6-4529-A1CB-AF53D01FEC99}" type="presOf" srcId="{EF5579A8-3E24-4FDD-8A39-0EF0C4608124}" destId="{B5B0DAAA-F5B7-4BCA-8E92-2EA089B1EF0D}" srcOrd="0" destOrd="0" presId="urn:microsoft.com/office/officeart/2005/8/layout/hChevron3"/>
    <dgm:cxn modelId="{A4BC4224-5608-457A-A403-289A6952102A}" srcId="{997B7571-7E12-41A1-9788-F070C4AAFA41}" destId="{AA8F115C-33B3-4079-A06C-94DD7D9F5D68}" srcOrd="0" destOrd="0" parTransId="{A9D5E888-5082-4F55-9D95-39BCFD80CA46}" sibTransId="{1A41E72B-2D50-4B9F-8DC0-787AD802C6A8}"/>
    <dgm:cxn modelId="{AFE7931F-A6DC-4AD1-BDA6-A8769416B874}" type="presOf" srcId="{AA8F115C-33B3-4079-A06C-94DD7D9F5D68}" destId="{CD1A13B4-1C54-4EE6-8E3C-B6224E97268F}" srcOrd="0" destOrd="0" presId="urn:microsoft.com/office/officeart/2005/8/layout/hChevron3"/>
    <dgm:cxn modelId="{49BC5E90-9E5B-454C-B672-538136940631}" type="presParOf" srcId="{DF4F2513-A4C1-4388-BAFF-B04F2E61B7EF}" destId="{CD1A13B4-1C54-4EE6-8E3C-B6224E97268F}" srcOrd="0" destOrd="0" presId="urn:microsoft.com/office/officeart/2005/8/layout/hChevron3"/>
    <dgm:cxn modelId="{F8789BD0-5CD5-44B5-ADF3-8316D453D5A5}" type="presParOf" srcId="{DF4F2513-A4C1-4388-BAFF-B04F2E61B7EF}" destId="{0DB7815F-BA7F-410F-AF59-EBDCCFB35480}" srcOrd="1" destOrd="0" presId="urn:microsoft.com/office/officeart/2005/8/layout/hChevron3"/>
    <dgm:cxn modelId="{98F32642-7F3B-4AB7-A2C4-56C547329A09}" type="presParOf" srcId="{DF4F2513-A4C1-4388-BAFF-B04F2E61B7EF}" destId="{B5B0DAAA-F5B7-4BCA-8E92-2EA089B1EF0D}" srcOrd="2" destOrd="0" presId="urn:microsoft.com/office/officeart/2005/8/layout/hChevron3"/>
    <dgm:cxn modelId="{B9525F27-B390-4347-9EEC-4168D64B0D84}" type="presParOf" srcId="{DF4F2513-A4C1-4388-BAFF-B04F2E61B7EF}" destId="{FB36CA62-1340-484D-90E5-6828E43F88E3}" srcOrd="3" destOrd="0" presId="urn:microsoft.com/office/officeart/2005/8/layout/hChevron3"/>
    <dgm:cxn modelId="{8C3B0825-58F8-42FA-BA92-7C3E579CBF8A}" type="presParOf" srcId="{DF4F2513-A4C1-4388-BAFF-B04F2E61B7EF}" destId="{0FBCB64B-AA37-44BE-85C0-4B5C8385A2F8}" srcOrd="4" destOrd="0" presId="urn:microsoft.com/office/officeart/2005/8/layout/hChevron3"/>
    <dgm:cxn modelId="{0DF4313D-0E8C-49D2-BE54-DF699A1A4D60}" type="presParOf" srcId="{DF4F2513-A4C1-4388-BAFF-B04F2E61B7EF}" destId="{D0B0E0DA-6DF0-432A-B6A9-7E4A4ED148D1}" srcOrd="5" destOrd="0" presId="urn:microsoft.com/office/officeart/2005/8/layout/hChevron3"/>
    <dgm:cxn modelId="{566D337C-7563-4F72-8FB6-65F6CF87A06B}" type="presParOf" srcId="{DF4F2513-A4C1-4388-BAFF-B04F2E61B7EF}" destId="{6BA07FD6-5F69-4550-AA07-67A3A0B24656}"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7B7571-7E12-41A1-9788-F070C4AAFA41}" type="doc">
      <dgm:prSet loTypeId="urn:microsoft.com/office/officeart/2005/8/layout/hChevron3" loCatId="process" qsTypeId="urn:microsoft.com/office/officeart/2005/8/quickstyle/simple1" qsCatId="simple" csTypeId="urn:microsoft.com/office/officeart/2005/8/colors/accent6_3" csCatId="accent6" phldr="1"/>
      <dgm:spPr/>
      <dgm:t>
        <a:bodyPr/>
        <a:lstStyle/>
        <a:p>
          <a:endParaRPr lang="en-US"/>
        </a:p>
      </dgm:t>
    </dgm:pt>
    <dgm:pt modelId="{AA8F115C-33B3-4079-A06C-94DD7D9F5D68}">
      <dgm:prSet phldrT="[Text]"/>
      <dgm:spPr/>
      <dgm:t>
        <a:bodyPr/>
        <a:lstStyle/>
        <a:p>
          <a:r>
            <a:rPr lang="en-US" dirty="0" smtClean="0"/>
            <a:t>2000</a:t>
          </a:r>
          <a:endParaRPr lang="en-US" dirty="0"/>
        </a:p>
      </dgm:t>
    </dgm:pt>
    <dgm:pt modelId="{A9D5E888-5082-4F55-9D95-39BCFD80CA46}" type="parTrans" cxnId="{A4BC4224-5608-457A-A403-289A6952102A}">
      <dgm:prSet/>
      <dgm:spPr/>
      <dgm:t>
        <a:bodyPr/>
        <a:lstStyle/>
        <a:p>
          <a:endParaRPr lang="en-US"/>
        </a:p>
      </dgm:t>
    </dgm:pt>
    <dgm:pt modelId="{1A41E72B-2D50-4B9F-8DC0-787AD802C6A8}" type="sibTrans" cxnId="{A4BC4224-5608-457A-A403-289A6952102A}">
      <dgm:prSet/>
      <dgm:spPr/>
      <dgm:t>
        <a:bodyPr/>
        <a:lstStyle/>
        <a:p>
          <a:endParaRPr lang="en-US"/>
        </a:p>
      </dgm:t>
    </dgm:pt>
    <dgm:pt modelId="{EF5579A8-3E24-4FDD-8A39-0EF0C4608124}">
      <dgm:prSet phldrT="[Text]"/>
      <dgm:spPr/>
      <dgm:t>
        <a:bodyPr/>
        <a:lstStyle/>
        <a:p>
          <a:r>
            <a:rPr lang="en-US" dirty="0" smtClean="0"/>
            <a:t>2001</a:t>
          </a:r>
          <a:endParaRPr lang="en-US" dirty="0"/>
        </a:p>
      </dgm:t>
    </dgm:pt>
    <dgm:pt modelId="{2D3AF56A-637E-4A57-AF61-B9340F86796D}" type="parTrans" cxnId="{D9F9B80C-4339-40AD-A32A-6B3740C5F228}">
      <dgm:prSet/>
      <dgm:spPr/>
      <dgm:t>
        <a:bodyPr/>
        <a:lstStyle/>
        <a:p>
          <a:endParaRPr lang="en-US"/>
        </a:p>
      </dgm:t>
    </dgm:pt>
    <dgm:pt modelId="{1B202B05-5A34-4475-9CD1-5728B2E9FBFC}" type="sibTrans" cxnId="{D9F9B80C-4339-40AD-A32A-6B3740C5F228}">
      <dgm:prSet/>
      <dgm:spPr/>
      <dgm:t>
        <a:bodyPr/>
        <a:lstStyle/>
        <a:p>
          <a:endParaRPr lang="en-US"/>
        </a:p>
      </dgm:t>
    </dgm:pt>
    <dgm:pt modelId="{641731D9-1050-426C-9410-B84A271F8F29}">
      <dgm:prSet phldrT="[Text]"/>
      <dgm:spPr/>
      <dgm:t>
        <a:bodyPr/>
        <a:lstStyle/>
        <a:p>
          <a:r>
            <a:rPr lang="en-US" dirty="0" smtClean="0"/>
            <a:t>2002</a:t>
          </a:r>
          <a:endParaRPr lang="en-US" dirty="0"/>
        </a:p>
      </dgm:t>
    </dgm:pt>
    <dgm:pt modelId="{B5A1488A-D52F-4CCB-959A-A08ACF5E549E}" type="parTrans" cxnId="{30505577-E1F7-4EE5-B776-47ACD8853D03}">
      <dgm:prSet/>
      <dgm:spPr/>
      <dgm:t>
        <a:bodyPr/>
        <a:lstStyle/>
        <a:p>
          <a:endParaRPr lang="en-US"/>
        </a:p>
      </dgm:t>
    </dgm:pt>
    <dgm:pt modelId="{184C703D-450D-4DF4-A74F-8D393769DCB9}" type="sibTrans" cxnId="{30505577-E1F7-4EE5-B776-47ACD8853D03}">
      <dgm:prSet/>
      <dgm:spPr/>
      <dgm:t>
        <a:bodyPr/>
        <a:lstStyle/>
        <a:p>
          <a:endParaRPr lang="en-US"/>
        </a:p>
      </dgm:t>
    </dgm:pt>
    <dgm:pt modelId="{C343E7B2-7E62-4D3F-B49F-91CDA314E058}">
      <dgm:prSet/>
      <dgm:spPr>
        <a:solidFill>
          <a:schemeClr val="bg2">
            <a:lumMod val="75000"/>
          </a:schemeClr>
        </a:solidFill>
      </dgm:spPr>
      <dgm:t>
        <a:bodyPr/>
        <a:lstStyle/>
        <a:p>
          <a:r>
            <a:rPr lang="en-US" dirty="0" smtClean="0"/>
            <a:t>2003</a:t>
          </a:r>
          <a:endParaRPr lang="en-US" dirty="0"/>
        </a:p>
      </dgm:t>
    </dgm:pt>
    <dgm:pt modelId="{719AB34B-6D5F-46DE-A83F-5E491CE09B79}" type="sibTrans" cxnId="{20D06EA9-EAEF-4138-9448-529E34C5BCE7}">
      <dgm:prSet/>
      <dgm:spPr/>
      <dgm:t>
        <a:bodyPr/>
        <a:lstStyle/>
        <a:p>
          <a:endParaRPr lang="en-US"/>
        </a:p>
      </dgm:t>
    </dgm:pt>
    <dgm:pt modelId="{DEC7549B-35E7-4AA7-AA68-72C8A314CD40}" type="parTrans" cxnId="{20D06EA9-EAEF-4138-9448-529E34C5BCE7}">
      <dgm:prSet/>
      <dgm:spPr/>
      <dgm:t>
        <a:bodyPr/>
        <a:lstStyle/>
        <a:p>
          <a:endParaRPr lang="en-US"/>
        </a:p>
      </dgm:t>
    </dgm:pt>
    <dgm:pt modelId="{DF4F2513-A4C1-4388-BAFF-B04F2E61B7EF}" type="pres">
      <dgm:prSet presAssocID="{997B7571-7E12-41A1-9788-F070C4AAFA41}" presName="Name0" presStyleCnt="0">
        <dgm:presLayoutVars>
          <dgm:dir/>
          <dgm:resizeHandles val="exact"/>
        </dgm:presLayoutVars>
      </dgm:prSet>
      <dgm:spPr/>
      <dgm:t>
        <a:bodyPr/>
        <a:lstStyle/>
        <a:p>
          <a:endParaRPr lang="en-US"/>
        </a:p>
      </dgm:t>
    </dgm:pt>
    <dgm:pt modelId="{CD1A13B4-1C54-4EE6-8E3C-B6224E97268F}" type="pres">
      <dgm:prSet presAssocID="{AA8F115C-33B3-4079-A06C-94DD7D9F5D68}" presName="parTxOnly" presStyleLbl="node1" presStyleIdx="0" presStyleCnt="4" custScaleX="87984" custScaleY="70225">
        <dgm:presLayoutVars>
          <dgm:bulletEnabled val="1"/>
        </dgm:presLayoutVars>
      </dgm:prSet>
      <dgm:spPr/>
      <dgm:t>
        <a:bodyPr/>
        <a:lstStyle/>
        <a:p>
          <a:endParaRPr lang="en-US"/>
        </a:p>
      </dgm:t>
    </dgm:pt>
    <dgm:pt modelId="{0DB7815F-BA7F-410F-AF59-EBDCCFB35480}" type="pres">
      <dgm:prSet presAssocID="{1A41E72B-2D50-4B9F-8DC0-787AD802C6A8}" presName="parSpace" presStyleCnt="0"/>
      <dgm:spPr/>
    </dgm:pt>
    <dgm:pt modelId="{B5B0DAAA-F5B7-4BCA-8E92-2EA089B1EF0D}" type="pres">
      <dgm:prSet presAssocID="{EF5579A8-3E24-4FDD-8A39-0EF0C4608124}" presName="parTxOnly" presStyleLbl="node1" presStyleIdx="1" presStyleCnt="4" custScaleX="91140" custScaleY="70225">
        <dgm:presLayoutVars>
          <dgm:bulletEnabled val="1"/>
        </dgm:presLayoutVars>
      </dgm:prSet>
      <dgm:spPr/>
      <dgm:t>
        <a:bodyPr/>
        <a:lstStyle/>
        <a:p>
          <a:endParaRPr lang="en-US"/>
        </a:p>
      </dgm:t>
    </dgm:pt>
    <dgm:pt modelId="{FB36CA62-1340-484D-90E5-6828E43F88E3}" type="pres">
      <dgm:prSet presAssocID="{1B202B05-5A34-4475-9CD1-5728B2E9FBFC}" presName="parSpace" presStyleCnt="0"/>
      <dgm:spPr/>
    </dgm:pt>
    <dgm:pt modelId="{0FBCB64B-AA37-44BE-85C0-4B5C8385A2F8}" type="pres">
      <dgm:prSet presAssocID="{641731D9-1050-426C-9410-B84A271F8F29}" presName="parTxOnly" presStyleLbl="node1" presStyleIdx="2" presStyleCnt="4" custScaleX="89155" custScaleY="70225">
        <dgm:presLayoutVars>
          <dgm:bulletEnabled val="1"/>
        </dgm:presLayoutVars>
      </dgm:prSet>
      <dgm:spPr/>
      <dgm:t>
        <a:bodyPr/>
        <a:lstStyle/>
        <a:p>
          <a:endParaRPr lang="en-US"/>
        </a:p>
      </dgm:t>
    </dgm:pt>
    <dgm:pt modelId="{D0B0E0DA-6DF0-432A-B6A9-7E4A4ED148D1}" type="pres">
      <dgm:prSet presAssocID="{184C703D-450D-4DF4-A74F-8D393769DCB9}" presName="parSpace" presStyleCnt="0"/>
      <dgm:spPr/>
    </dgm:pt>
    <dgm:pt modelId="{6BA07FD6-5F69-4550-AA07-67A3A0B24656}" type="pres">
      <dgm:prSet presAssocID="{C343E7B2-7E62-4D3F-B49F-91CDA314E058}" presName="parTxOnly" presStyleLbl="node1" presStyleIdx="3" presStyleCnt="4" custScaleX="77645" custScaleY="70225">
        <dgm:presLayoutVars>
          <dgm:bulletEnabled val="1"/>
        </dgm:presLayoutVars>
      </dgm:prSet>
      <dgm:spPr/>
      <dgm:t>
        <a:bodyPr/>
        <a:lstStyle/>
        <a:p>
          <a:endParaRPr lang="en-US"/>
        </a:p>
      </dgm:t>
    </dgm:pt>
  </dgm:ptLst>
  <dgm:cxnLst>
    <dgm:cxn modelId="{20D06EA9-EAEF-4138-9448-529E34C5BCE7}" srcId="{997B7571-7E12-41A1-9788-F070C4AAFA41}" destId="{C343E7B2-7E62-4D3F-B49F-91CDA314E058}" srcOrd="3" destOrd="0" parTransId="{DEC7549B-35E7-4AA7-AA68-72C8A314CD40}" sibTransId="{719AB34B-6D5F-46DE-A83F-5E491CE09B79}"/>
    <dgm:cxn modelId="{CC397667-F2D9-44FE-BB43-E848B9657D3F}" type="presOf" srcId="{AA8F115C-33B3-4079-A06C-94DD7D9F5D68}" destId="{CD1A13B4-1C54-4EE6-8E3C-B6224E97268F}" srcOrd="0" destOrd="0" presId="urn:microsoft.com/office/officeart/2005/8/layout/hChevron3"/>
    <dgm:cxn modelId="{4AAF23BF-F916-4A0E-AA77-95E337750C82}" type="presOf" srcId="{C343E7B2-7E62-4D3F-B49F-91CDA314E058}" destId="{6BA07FD6-5F69-4550-AA07-67A3A0B24656}" srcOrd="0" destOrd="0" presId="urn:microsoft.com/office/officeart/2005/8/layout/hChevron3"/>
    <dgm:cxn modelId="{30505577-E1F7-4EE5-B776-47ACD8853D03}" srcId="{997B7571-7E12-41A1-9788-F070C4AAFA41}" destId="{641731D9-1050-426C-9410-B84A271F8F29}" srcOrd="2" destOrd="0" parTransId="{B5A1488A-D52F-4CCB-959A-A08ACF5E549E}" sibTransId="{184C703D-450D-4DF4-A74F-8D393769DCB9}"/>
    <dgm:cxn modelId="{595F5A0B-9891-4CF5-8F13-7193C3ECD615}" type="presOf" srcId="{997B7571-7E12-41A1-9788-F070C4AAFA41}" destId="{DF4F2513-A4C1-4388-BAFF-B04F2E61B7EF}" srcOrd="0" destOrd="0" presId="urn:microsoft.com/office/officeart/2005/8/layout/hChevron3"/>
    <dgm:cxn modelId="{D9F9B80C-4339-40AD-A32A-6B3740C5F228}" srcId="{997B7571-7E12-41A1-9788-F070C4AAFA41}" destId="{EF5579A8-3E24-4FDD-8A39-0EF0C4608124}" srcOrd="1" destOrd="0" parTransId="{2D3AF56A-637E-4A57-AF61-B9340F86796D}" sibTransId="{1B202B05-5A34-4475-9CD1-5728B2E9FBFC}"/>
    <dgm:cxn modelId="{BE4DA6EF-6C1F-409B-8102-F6725AC972FE}" type="presOf" srcId="{641731D9-1050-426C-9410-B84A271F8F29}" destId="{0FBCB64B-AA37-44BE-85C0-4B5C8385A2F8}" srcOrd="0" destOrd="0" presId="urn:microsoft.com/office/officeart/2005/8/layout/hChevron3"/>
    <dgm:cxn modelId="{A4BC4224-5608-457A-A403-289A6952102A}" srcId="{997B7571-7E12-41A1-9788-F070C4AAFA41}" destId="{AA8F115C-33B3-4079-A06C-94DD7D9F5D68}" srcOrd="0" destOrd="0" parTransId="{A9D5E888-5082-4F55-9D95-39BCFD80CA46}" sibTransId="{1A41E72B-2D50-4B9F-8DC0-787AD802C6A8}"/>
    <dgm:cxn modelId="{52C33C48-83F8-41E2-9259-E63A82B795AF}" type="presOf" srcId="{EF5579A8-3E24-4FDD-8A39-0EF0C4608124}" destId="{B5B0DAAA-F5B7-4BCA-8E92-2EA089B1EF0D}" srcOrd="0" destOrd="0" presId="urn:microsoft.com/office/officeart/2005/8/layout/hChevron3"/>
    <dgm:cxn modelId="{EFBE65EE-682B-4CE8-9215-04517B261A63}" type="presParOf" srcId="{DF4F2513-A4C1-4388-BAFF-B04F2E61B7EF}" destId="{CD1A13B4-1C54-4EE6-8E3C-B6224E97268F}" srcOrd="0" destOrd="0" presId="urn:microsoft.com/office/officeart/2005/8/layout/hChevron3"/>
    <dgm:cxn modelId="{9CA8CA55-EA99-4E60-B340-F9912333D1A5}" type="presParOf" srcId="{DF4F2513-A4C1-4388-BAFF-B04F2E61B7EF}" destId="{0DB7815F-BA7F-410F-AF59-EBDCCFB35480}" srcOrd="1" destOrd="0" presId="urn:microsoft.com/office/officeart/2005/8/layout/hChevron3"/>
    <dgm:cxn modelId="{DE874435-4E08-4A30-BDA8-821104D31B97}" type="presParOf" srcId="{DF4F2513-A4C1-4388-BAFF-B04F2E61B7EF}" destId="{B5B0DAAA-F5B7-4BCA-8E92-2EA089B1EF0D}" srcOrd="2" destOrd="0" presId="urn:microsoft.com/office/officeart/2005/8/layout/hChevron3"/>
    <dgm:cxn modelId="{1194481B-8736-4547-9CAD-E51CA96EB3CE}" type="presParOf" srcId="{DF4F2513-A4C1-4388-BAFF-B04F2E61B7EF}" destId="{FB36CA62-1340-484D-90E5-6828E43F88E3}" srcOrd="3" destOrd="0" presId="urn:microsoft.com/office/officeart/2005/8/layout/hChevron3"/>
    <dgm:cxn modelId="{ACEF0EB2-3EAD-45D8-830C-FCE631A913AE}" type="presParOf" srcId="{DF4F2513-A4C1-4388-BAFF-B04F2E61B7EF}" destId="{0FBCB64B-AA37-44BE-85C0-4B5C8385A2F8}" srcOrd="4" destOrd="0" presId="urn:microsoft.com/office/officeart/2005/8/layout/hChevron3"/>
    <dgm:cxn modelId="{F8517267-2569-44F5-A76C-B48BE23F9C4A}" type="presParOf" srcId="{DF4F2513-A4C1-4388-BAFF-B04F2E61B7EF}" destId="{D0B0E0DA-6DF0-432A-B6A9-7E4A4ED148D1}" srcOrd="5" destOrd="0" presId="urn:microsoft.com/office/officeart/2005/8/layout/hChevron3"/>
    <dgm:cxn modelId="{F67ABDE1-CEE8-470B-9864-ED30032A1EC0}" type="presParOf" srcId="{DF4F2513-A4C1-4388-BAFF-B04F2E61B7EF}" destId="{6BA07FD6-5F69-4550-AA07-67A3A0B24656}"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7B7571-7E12-41A1-9788-F070C4AAFA41}" type="doc">
      <dgm:prSet loTypeId="urn:microsoft.com/office/officeart/2005/8/layout/hChevron3" loCatId="process" qsTypeId="urn:microsoft.com/office/officeart/2005/8/quickstyle/simple1" qsCatId="simple" csTypeId="urn:microsoft.com/office/officeart/2005/8/colors/accent6_3" csCatId="accent6" phldr="1"/>
      <dgm:spPr/>
      <dgm:t>
        <a:bodyPr/>
        <a:lstStyle/>
        <a:p>
          <a:endParaRPr lang="en-US"/>
        </a:p>
      </dgm:t>
    </dgm:pt>
    <dgm:pt modelId="{AA8F115C-33B3-4079-A06C-94DD7D9F5D68}">
      <dgm:prSet phldrT="[Text]"/>
      <dgm:spPr>
        <a:solidFill>
          <a:schemeClr val="bg1"/>
        </a:solidFill>
      </dgm:spPr>
      <dgm:t>
        <a:bodyPr/>
        <a:lstStyle/>
        <a:p>
          <a:r>
            <a:rPr lang="en-US" dirty="0" smtClean="0"/>
            <a:t>2000</a:t>
          </a:r>
          <a:endParaRPr lang="en-US" dirty="0"/>
        </a:p>
      </dgm:t>
    </dgm:pt>
    <dgm:pt modelId="{A9D5E888-5082-4F55-9D95-39BCFD80CA46}" type="parTrans" cxnId="{A4BC4224-5608-457A-A403-289A6952102A}">
      <dgm:prSet/>
      <dgm:spPr/>
      <dgm:t>
        <a:bodyPr/>
        <a:lstStyle/>
        <a:p>
          <a:endParaRPr lang="en-US"/>
        </a:p>
      </dgm:t>
    </dgm:pt>
    <dgm:pt modelId="{1A41E72B-2D50-4B9F-8DC0-787AD802C6A8}" type="sibTrans" cxnId="{A4BC4224-5608-457A-A403-289A6952102A}">
      <dgm:prSet/>
      <dgm:spPr/>
      <dgm:t>
        <a:bodyPr/>
        <a:lstStyle/>
        <a:p>
          <a:endParaRPr lang="en-US"/>
        </a:p>
      </dgm:t>
    </dgm:pt>
    <dgm:pt modelId="{EF5579A8-3E24-4FDD-8A39-0EF0C4608124}">
      <dgm:prSet phldrT="[Text]"/>
      <dgm:spPr>
        <a:solidFill>
          <a:schemeClr val="bg1"/>
        </a:solidFill>
      </dgm:spPr>
      <dgm:t>
        <a:bodyPr/>
        <a:lstStyle/>
        <a:p>
          <a:r>
            <a:rPr lang="en-US" dirty="0" smtClean="0"/>
            <a:t>2001</a:t>
          </a:r>
          <a:endParaRPr lang="en-US" dirty="0"/>
        </a:p>
      </dgm:t>
    </dgm:pt>
    <dgm:pt modelId="{2D3AF56A-637E-4A57-AF61-B9340F86796D}" type="parTrans" cxnId="{D9F9B80C-4339-40AD-A32A-6B3740C5F228}">
      <dgm:prSet/>
      <dgm:spPr/>
      <dgm:t>
        <a:bodyPr/>
        <a:lstStyle/>
        <a:p>
          <a:endParaRPr lang="en-US"/>
        </a:p>
      </dgm:t>
    </dgm:pt>
    <dgm:pt modelId="{1B202B05-5A34-4475-9CD1-5728B2E9FBFC}" type="sibTrans" cxnId="{D9F9B80C-4339-40AD-A32A-6B3740C5F228}">
      <dgm:prSet/>
      <dgm:spPr/>
      <dgm:t>
        <a:bodyPr/>
        <a:lstStyle/>
        <a:p>
          <a:endParaRPr lang="en-US"/>
        </a:p>
      </dgm:t>
    </dgm:pt>
    <dgm:pt modelId="{641731D9-1050-426C-9410-B84A271F8F29}">
      <dgm:prSet phldrT="[Text]"/>
      <dgm:spPr/>
      <dgm:t>
        <a:bodyPr/>
        <a:lstStyle/>
        <a:p>
          <a:r>
            <a:rPr lang="en-US" dirty="0" smtClean="0"/>
            <a:t>2002</a:t>
          </a:r>
          <a:endParaRPr lang="en-US" dirty="0"/>
        </a:p>
      </dgm:t>
    </dgm:pt>
    <dgm:pt modelId="{B5A1488A-D52F-4CCB-959A-A08ACF5E549E}" type="parTrans" cxnId="{30505577-E1F7-4EE5-B776-47ACD8853D03}">
      <dgm:prSet/>
      <dgm:spPr/>
      <dgm:t>
        <a:bodyPr/>
        <a:lstStyle/>
        <a:p>
          <a:endParaRPr lang="en-US"/>
        </a:p>
      </dgm:t>
    </dgm:pt>
    <dgm:pt modelId="{184C703D-450D-4DF4-A74F-8D393769DCB9}" type="sibTrans" cxnId="{30505577-E1F7-4EE5-B776-47ACD8853D03}">
      <dgm:prSet/>
      <dgm:spPr/>
      <dgm:t>
        <a:bodyPr/>
        <a:lstStyle/>
        <a:p>
          <a:endParaRPr lang="en-US"/>
        </a:p>
      </dgm:t>
    </dgm:pt>
    <dgm:pt modelId="{C343E7B2-7E62-4D3F-B49F-91CDA314E058}">
      <dgm:prSet/>
      <dgm:spPr>
        <a:solidFill>
          <a:schemeClr val="bg1"/>
        </a:solidFill>
      </dgm:spPr>
      <dgm:t>
        <a:bodyPr/>
        <a:lstStyle/>
        <a:p>
          <a:r>
            <a:rPr lang="en-US" dirty="0" smtClean="0"/>
            <a:t>2003</a:t>
          </a:r>
          <a:endParaRPr lang="en-US" dirty="0"/>
        </a:p>
      </dgm:t>
    </dgm:pt>
    <dgm:pt modelId="{719AB34B-6D5F-46DE-A83F-5E491CE09B79}" type="sibTrans" cxnId="{20D06EA9-EAEF-4138-9448-529E34C5BCE7}">
      <dgm:prSet/>
      <dgm:spPr/>
      <dgm:t>
        <a:bodyPr/>
        <a:lstStyle/>
        <a:p>
          <a:endParaRPr lang="en-US"/>
        </a:p>
      </dgm:t>
    </dgm:pt>
    <dgm:pt modelId="{DEC7549B-35E7-4AA7-AA68-72C8A314CD40}" type="parTrans" cxnId="{20D06EA9-EAEF-4138-9448-529E34C5BCE7}">
      <dgm:prSet/>
      <dgm:spPr/>
      <dgm:t>
        <a:bodyPr/>
        <a:lstStyle/>
        <a:p>
          <a:endParaRPr lang="en-US"/>
        </a:p>
      </dgm:t>
    </dgm:pt>
    <dgm:pt modelId="{DF4F2513-A4C1-4388-BAFF-B04F2E61B7EF}" type="pres">
      <dgm:prSet presAssocID="{997B7571-7E12-41A1-9788-F070C4AAFA41}" presName="Name0" presStyleCnt="0">
        <dgm:presLayoutVars>
          <dgm:dir/>
          <dgm:resizeHandles val="exact"/>
        </dgm:presLayoutVars>
      </dgm:prSet>
      <dgm:spPr/>
      <dgm:t>
        <a:bodyPr/>
        <a:lstStyle/>
        <a:p>
          <a:endParaRPr lang="en-US"/>
        </a:p>
      </dgm:t>
    </dgm:pt>
    <dgm:pt modelId="{CD1A13B4-1C54-4EE6-8E3C-B6224E97268F}" type="pres">
      <dgm:prSet presAssocID="{AA8F115C-33B3-4079-A06C-94DD7D9F5D68}" presName="parTxOnly" presStyleLbl="node1" presStyleIdx="0" presStyleCnt="4" custScaleX="87984" custScaleY="70225">
        <dgm:presLayoutVars>
          <dgm:bulletEnabled val="1"/>
        </dgm:presLayoutVars>
      </dgm:prSet>
      <dgm:spPr/>
      <dgm:t>
        <a:bodyPr/>
        <a:lstStyle/>
        <a:p>
          <a:endParaRPr lang="en-US"/>
        </a:p>
      </dgm:t>
    </dgm:pt>
    <dgm:pt modelId="{0DB7815F-BA7F-410F-AF59-EBDCCFB35480}" type="pres">
      <dgm:prSet presAssocID="{1A41E72B-2D50-4B9F-8DC0-787AD802C6A8}" presName="parSpace" presStyleCnt="0"/>
      <dgm:spPr/>
    </dgm:pt>
    <dgm:pt modelId="{B5B0DAAA-F5B7-4BCA-8E92-2EA089B1EF0D}" type="pres">
      <dgm:prSet presAssocID="{EF5579A8-3E24-4FDD-8A39-0EF0C4608124}" presName="parTxOnly" presStyleLbl="node1" presStyleIdx="1" presStyleCnt="4" custScaleX="91140" custScaleY="70225">
        <dgm:presLayoutVars>
          <dgm:bulletEnabled val="1"/>
        </dgm:presLayoutVars>
      </dgm:prSet>
      <dgm:spPr/>
      <dgm:t>
        <a:bodyPr/>
        <a:lstStyle/>
        <a:p>
          <a:endParaRPr lang="en-US"/>
        </a:p>
      </dgm:t>
    </dgm:pt>
    <dgm:pt modelId="{FB36CA62-1340-484D-90E5-6828E43F88E3}" type="pres">
      <dgm:prSet presAssocID="{1B202B05-5A34-4475-9CD1-5728B2E9FBFC}" presName="parSpace" presStyleCnt="0"/>
      <dgm:spPr/>
    </dgm:pt>
    <dgm:pt modelId="{0FBCB64B-AA37-44BE-85C0-4B5C8385A2F8}" type="pres">
      <dgm:prSet presAssocID="{641731D9-1050-426C-9410-B84A271F8F29}" presName="parTxOnly" presStyleLbl="node1" presStyleIdx="2" presStyleCnt="4" custScaleX="85308" custScaleY="70225">
        <dgm:presLayoutVars>
          <dgm:bulletEnabled val="1"/>
        </dgm:presLayoutVars>
      </dgm:prSet>
      <dgm:spPr/>
      <dgm:t>
        <a:bodyPr/>
        <a:lstStyle/>
        <a:p>
          <a:endParaRPr lang="en-US"/>
        </a:p>
      </dgm:t>
    </dgm:pt>
    <dgm:pt modelId="{D0B0E0DA-6DF0-432A-B6A9-7E4A4ED148D1}" type="pres">
      <dgm:prSet presAssocID="{184C703D-450D-4DF4-A74F-8D393769DCB9}" presName="parSpace" presStyleCnt="0"/>
      <dgm:spPr/>
    </dgm:pt>
    <dgm:pt modelId="{6BA07FD6-5F69-4550-AA07-67A3A0B24656}" type="pres">
      <dgm:prSet presAssocID="{C343E7B2-7E62-4D3F-B49F-91CDA314E058}" presName="parTxOnly" presStyleLbl="node1" presStyleIdx="3" presStyleCnt="4" custScaleX="77645" custScaleY="70225">
        <dgm:presLayoutVars>
          <dgm:bulletEnabled val="1"/>
        </dgm:presLayoutVars>
      </dgm:prSet>
      <dgm:spPr/>
      <dgm:t>
        <a:bodyPr/>
        <a:lstStyle/>
        <a:p>
          <a:endParaRPr lang="en-US"/>
        </a:p>
      </dgm:t>
    </dgm:pt>
  </dgm:ptLst>
  <dgm:cxnLst>
    <dgm:cxn modelId="{59EEAFC8-38E9-4F99-85F1-CF31C2BBE78C}" type="presOf" srcId="{EF5579A8-3E24-4FDD-8A39-0EF0C4608124}" destId="{B5B0DAAA-F5B7-4BCA-8E92-2EA089B1EF0D}" srcOrd="0" destOrd="0" presId="urn:microsoft.com/office/officeart/2005/8/layout/hChevron3"/>
    <dgm:cxn modelId="{7521A9CA-79CE-467B-BE34-7D1C41616467}" type="presOf" srcId="{C343E7B2-7E62-4D3F-B49F-91CDA314E058}" destId="{6BA07FD6-5F69-4550-AA07-67A3A0B24656}" srcOrd="0" destOrd="0" presId="urn:microsoft.com/office/officeart/2005/8/layout/hChevron3"/>
    <dgm:cxn modelId="{20D06EA9-EAEF-4138-9448-529E34C5BCE7}" srcId="{997B7571-7E12-41A1-9788-F070C4AAFA41}" destId="{C343E7B2-7E62-4D3F-B49F-91CDA314E058}" srcOrd="3" destOrd="0" parTransId="{DEC7549B-35E7-4AA7-AA68-72C8A314CD40}" sibTransId="{719AB34B-6D5F-46DE-A83F-5E491CE09B79}"/>
    <dgm:cxn modelId="{30505577-E1F7-4EE5-B776-47ACD8853D03}" srcId="{997B7571-7E12-41A1-9788-F070C4AAFA41}" destId="{641731D9-1050-426C-9410-B84A271F8F29}" srcOrd="2" destOrd="0" parTransId="{B5A1488A-D52F-4CCB-959A-A08ACF5E549E}" sibTransId="{184C703D-450D-4DF4-A74F-8D393769DCB9}"/>
    <dgm:cxn modelId="{D9F9B80C-4339-40AD-A32A-6B3740C5F228}" srcId="{997B7571-7E12-41A1-9788-F070C4AAFA41}" destId="{EF5579A8-3E24-4FDD-8A39-0EF0C4608124}" srcOrd="1" destOrd="0" parTransId="{2D3AF56A-637E-4A57-AF61-B9340F86796D}" sibTransId="{1B202B05-5A34-4475-9CD1-5728B2E9FBFC}"/>
    <dgm:cxn modelId="{C10D433A-B5AD-43A0-A797-018B2DA72C48}" type="presOf" srcId="{641731D9-1050-426C-9410-B84A271F8F29}" destId="{0FBCB64B-AA37-44BE-85C0-4B5C8385A2F8}" srcOrd="0" destOrd="0" presId="urn:microsoft.com/office/officeart/2005/8/layout/hChevron3"/>
    <dgm:cxn modelId="{08BE0C7D-886B-44A0-A0AE-A99FE3E56D7A}" type="presOf" srcId="{AA8F115C-33B3-4079-A06C-94DD7D9F5D68}" destId="{CD1A13B4-1C54-4EE6-8E3C-B6224E97268F}" srcOrd="0" destOrd="0" presId="urn:microsoft.com/office/officeart/2005/8/layout/hChevron3"/>
    <dgm:cxn modelId="{A4BC4224-5608-457A-A403-289A6952102A}" srcId="{997B7571-7E12-41A1-9788-F070C4AAFA41}" destId="{AA8F115C-33B3-4079-A06C-94DD7D9F5D68}" srcOrd="0" destOrd="0" parTransId="{A9D5E888-5082-4F55-9D95-39BCFD80CA46}" sibTransId="{1A41E72B-2D50-4B9F-8DC0-787AD802C6A8}"/>
    <dgm:cxn modelId="{DC2EB67C-BD70-4217-A74F-C23417E8AF7F}" type="presOf" srcId="{997B7571-7E12-41A1-9788-F070C4AAFA41}" destId="{DF4F2513-A4C1-4388-BAFF-B04F2E61B7EF}" srcOrd="0" destOrd="0" presId="urn:microsoft.com/office/officeart/2005/8/layout/hChevron3"/>
    <dgm:cxn modelId="{AAAD30DC-0A09-4051-A29A-0E6107683C0E}" type="presParOf" srcId="{DF4F2513-A4C1-4388-BAFF-B04F2E61B7EF}" destId="{CD1A13B4-1C54-4EE6-8E3C-B6224E97268F}" srcOrd="0" destOrd="0" presId="urn:microsoft.com/office/officeart/2005/8/layout/hChevron3"/>
    <dgm:cxn modelId="{2597D2DD-877B-45DE-8875-5BBDF11144E5}" type="presParOf" srcId="{DF4F2513-A4C1-4388-BAFF-B04F2E61B7EF}" destId="{0DB7815F-BA7F-410F-AF59-EBDCCFB35480}" srcOrd="1" destOrd="0" presId="urn:microsoft.com/office/officeart/2005/8/layout/hChevron3"/>
    <dgm:cxn modelId="{0F4B6982-8C84-4671-8B1E-E25E859B6935}" type="presParOf" srcId="{DF4F2513-A4C1-4388-BAFF-B04F2E61B7EF}" destId="{B5B0DAAA-F5B7-4BCA-8E92-2EA089B1EF0D}" srcOrd="2" destOrd="0" presId="urn:microsoft.com/office/officeart/2005/8/layout/hChevron3"/>
    <dgm:cxn modelId="{50B90A0D-E056-4C79-A847-EF30B04AFA19}" type="presParOf" srcId="{DF4F2513-A4C1-4388-BAFF-B04F2E61B7EF}" destId="{FB36CA62-1340-484D-90E5-6828E43F88E3}" srcOrd="3" destOrd="0" presId="urn:microsoft.com/office/officeart/2005/8/layout/hChevron3"/>
    <dgm:cxn modelId="{313E3153-3919-417B-95E3-13FF37326269}" type="presParOf" srcId="{DF4F2513-A4C1-4388-BAFF-B04F2E61B7EF}" destId="{0FBCB64B-AA37-44BE-85C0-4B5C8385A2F8}" srcOrd="4" destOrd="0" presId="urn:microsoft.com/office/officeart/2005/8/layout/hChevron3"/>
    <dgm:cxn modelId="{3286455C-E811-4012-9620-8E67382EC999}" type="presParOf" srcId="{DF4F2513-A4C1-4388-BAFF-B04F2E61B7EF}" destId="{D0B0E0DA-6DF0-432A-B6A9-7E4A4ED148D1}" srcOrd="5" destOrd="0" presId="urn:microsoft.com/office/officeart/2005/8/layout/hChevron3"/>
    <dgm:cxn modelId="{33F88EC0-7D84-4258-8B90-50CCF39F070A}" type="presParOf" srcId="{DF4F2513-A4C1-4388-BAFF-B04F2E61B7EF}" destId="{6BA07FD6-5F69-4550-AA07-67A3A0B24656}"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7B7571-7E12-41A1-9788-F070C4AAFA41}" type="doc">
      <dgm:prSet loTypeId="urn:microsoft.com/office/officeart/2005/8/layout/hChevron3" loCatId="process" qsTypeId="urn:microsoft.com/office/officeart/2005/8/quickstyle/simple1" qsCatId="simple" csTypeId="urn:microsoft.com/office/officeart/2005/8/colors/accent6_3" csCatId="accent6" phldr="1"/>
      <dgm:spPr/>
      <dgm:t>
        <a:bodyPr/>
        <a:lstStyle/>
        <a:p>
          <a:endParaRPr lang="en-US"/>
        </a:p>
      </dgm:t>
    </dgm:pt>
    <dgm:pt modelId="{AA8F115C-33B3-4079-A06C-94DD7D9F5D68}">
      <dgm:prSet phldrT="[Text]"/>
      <dgm:spPr/>
      <dgm:t>
        <a:bodyPr/>
        <a:lstStyle/>
        <a:p>
          <a:r>
            <a:rPr lang="en-US" dirty="0" smtClean="0"/>
            <a:t>2000</a:t>
          </a:r>
          <a:endParaRPr lang="en-US" dirty="0"/>
        </a:p>
      </dgm:t>
    </dgm:pt>
    <dgm:pt modelId="{A9D5E888-5082-4F55-9D95-39BCFD80CA46}" type="parTrans" cxnId="{A4BC4224-5608-457A-A403-289A6952102A}">
      <dgm:prSet/>
      <dgm:spPr/>
      <dgm:t>
        <a:bodyPr/>
        <a:lstStyle/>
        <a:p>
          <a:endParaRPr lang="en-US"/>
        </a:p>
      </dgm:t>
    </dgm:pt>
    <dgm:pt modelId="{1A41E72B-2D50-4B9F-8DC0-787AD802C6A8}" type="sibTrans" cxnId="{A4BC4224-5608-457A-A403-289A6952102A}">
      <dgm:prSet/>
      <dgm:spPr/>
      <dgm:t>
        <a:bodyPr/>
        <a:lstStyle/>
        <a:p>
          <a:endParaRPr lang="en-US"/>
        </a:p>
      </dgm:t>
    </dgm:pt>
    <dgm:pt modelId="{EF5579A8-3E24-4FDD-8A39-0EF0C4608124}">
      <dgm:prSet phldrT="[Text]"/>
      <dgm:spPr/>
      <dgm:t>
        <a:bodyPr/>
        <a:lstStyle/>
        <a:p>
          <a:r>
            <a:rPr lang="en-US" dirty="0" smtClean="0"/>
            <a:t>2001</a:t>
          </a:r>
          <a:endParaRPr lang="en-US" dirty="0"/>
        </a:p>
      </dgm:t>
    </dgm:pt>
    <dgm:pt modelId="{2D3AF56A-637E-4A57-AF61-B9340F86796D}" type="parTrans" cxnId="{D9F9B80C-4339-40AD-A32A-6B3740C5F228}">
      <dgm:prSet/>
      <dgm:spPr/>
      <dgm:t>
        <a:bodyPr/>
        <a:lstStyle/>
        <a:p>
          <a:endParaRPr lang="en-US"/>
        </a:p>
      </dgm:t>
    </dgm:pt>
    <dgm:pt modelId="{1B202B05-5A34-4475-9CD1-5728B2E9FBFC}" type="sibTrans" cxnId="{D9F9B80C-4339-40AD-A32A-6B3740C5F228}">
      <dgm:prSet/>
      <dgm:spPr/>
      <dgm:t>
        <a:bodyPr/>
        <a:lstStyle/>
        <a:p>
          <a:endParaRPr lang="en-US"/>
        </a:p>
      </dgm:t>
    </dgm:pt>
    <dgm:pt modelId="{641731D9-1050-426C-9410-B84A271F8F29}">
      <dgm:prSet phldrT="[Text]"/>
      <dgm:spPr/>
      <dgm:t>
        <a:bodyPr/>
        <a:lstStyle/>
        <a:p>
          <a:r>
            <a:rPr lang="en-US" dirty="0" smtClean="0"/>
            <a:t>2002</a:t>
          </a:r>
          <a:endParaRPr lang="en-US" dirty="0"/>
        </a:p>
      </dgm:t>
    </dgm:pt>
    <dgm:pt modelId="{B5A1488A-D52F-4CCB-959A-A08ACF5E549E}" type="parTrans" cxnId="{30505577-E1F7-4EE5-B776-47ACD8853D03}">
      <dgm:prSet/>
      <dgm:spPr/>
      <dgm:t>
        <a:bodyPr/>
        <a:lstStyle/>
        <a:p>
          <a:endParaRPr lang="en-US"/>
        </a:p>
      </dgm:t>
    </dgm:pt>
    <dgm:pt modelId="{184C703D-450D-4DF4-A74F-8D393769DCB9}" type="sibTrans" cxnId="{30505577-E1F7-4EE5-B776-47ACD8853D03}">
      <dgm:prSet/>
      <dgm:spPr/>
      <dgm:t>
        <a:bodyPr/>
        <a:lstStyle/>
        <a:p>
          <a:endParaRPr lang="en-US"/>
        </a:p>
      </dgm:t>
    </dgm:pt>
    <dgm:pt modelId="{C343E7B2-7E62-4D3F-B49F-91CDA314E058}">
      <dgm:prSet/>
      <dgm:spPr>
        <a:solidFill>
          <a:srgbClr val="7C8EC6"/>
        </a:solidFill>
      </dgm:spPr>
      <dgm:t>
        <a:bodyPr/>
        <a:lstStyle/>
        <a:p>
          <a:r>
            <a:rPr lang="en-US" dirty="0" smtClean="0"/>
            <a:t>2003</a:t>
          </a:r>
          <a:endParaRPr lang="en-US" dirty="0"/>
        </a:p>
      </dgm:t>
    </dgm:pt>
    <dgm:pt modelId="{DEC7549B-35E7-4AA7-AA68-72C8A314CD40}" type="parTrans" cxnId="{20D06EA9-EAEF-4138-9448-529E34C5BCE7}">
      <dgm:prSet/>
      <dgm:spPr/>
      <dgm:t>
        <a:bodyPr/>
        <a:lstStyle/>
        <a:p>
          <a:endParaRPr lang="en-US"/>
        </a:p>
      </dgm:t>
    </dgm:pt>
    <dgm:pt modelId="{719AB34B-6D5F-46DE-A83F-5E491CE09B79}" type="sibTrans" cxnId="{20D06EA9-EAEF-4138-9448-529E34C5BCE7}">
      <dgm:prSet/>
      <dgm:spPr/>
      <dgm:t>
        <a:bodyPr/>
        <a:lstStyle/>
        <a:p>
          <a:endParaRPr lang="en-US"/>
        </a:p>
      </dgm:t>
    </dgm:pt>
    <dgm:pt modelId="{DF4F2513-A4C1-4388-BAFF-B04F2E61B7EF}" type="pres">
      <dgm:prSet presAssocID="{997B7571-7E12-41A1-9788-F070C4AAFA41}" presName="Name0" presStyleCnt="0">
        <dgm:presLayoutVars>
          <dgm:dir/>
          <dgm:resizeHandles val="exact"/>
        </dgm:presLayoutVars>
      </dgm:prSet>
      <dgm:spPr/>
      <dgm:t>
        <a:bodyPr/>
        <a:lstStyle/>
        <a:p>
          <a:endParaRPr lang="en-US"/>
        </a:p>
      </dgm:t>
    </dgm:pt>
    <dgm:pt modelId="{CD1A13B4-1C54-4EE6-8E3C-B6224E97268F}" type="pres">
      <dgm:prSet presAssocID="{AA8F115C-33B3-4079-A06C-94DD7D9F5D68}" presName="parTxOnly" presStyleLbl="node1" presStyleIdx="0" presStyleCnt="4" custScaleX="87984" custScaleY="70225">
        <dgm:presLayoutVars>
          <dgm:bulletEnabled val="1"/>
        </dgm:presLayoutVars>
      </dgm:prSet>
      <dgm:spPr/>
      <dgm:t>
        <a:bodyPr/>
        <a:lstStyle/>
        <a:p>
          <a:endParaRPr lang="en-US"/>
        </a:p>
      </dgm:t>
    </dgm:pt>
    <dgm:pt modelId="{0DB7815F-BA7F-410F-AF59-EBDCCFB35480}" type="pres">
      <dgm:prSet presAssocID="{1A41E72B-2D50-4B9F-8DC0-787AD802C6A8}" presName="parSpace" presStyleCnt="0"/>
      <dgm:spPr/>
    </dgm:pt>
    <dgm:pt modelId="{B5B0DAAA-F5B7-4BCA-8E92-2EA089B1EF0D}" type="pres">
      <dgm:prSet presAssocID="{EF5579A8-3E24-4FDD-8A39-0EF0C4608124}" presName="parTxOnly" presStyleLbl="node1" presStyleIdx="1" presStyleCnt="4" custScaleX="91140" custScaleY="70225">
        <dgm:presLayoutVars>
          <dgm:bulletEnabled val="1"/>
        </dgm:presLayoutVars>
      </dgm:prSet>
      <dgm:spPr/>
      <dgm:t>
        <a:bodyPr/>
        <a:lstStyle/>
        <a:p>
          <a:endParaRPr lang="en-US"/>
        </a:p>
      </dgm:t>
    </dgm:pt>
    <dgm:pt modelId="{FB36CA62-1340-484D-90E5-6828E43F88E3}" type="pres">
      <dgm:prSet presAssocID="{1B202B05-5A34-4475-9CD1-5728B2E9FBFC}" presName="parSpace" presStyleCnt="0"/>
      <dgm:spPr/>
    </dgm:pt>
    <dgm:pt modelId="{0FBCB64B-AA37-44BE-85C0-4B5C8385A2F8}" type="pres">
      <dgm:prSet presAssocID="{641731D9-1050-426C-9410-B84A271F8F29}" presName="parTxOnly" presStyleLbl="node1" presStyleIdx="2" presStyleCnt="4" custScaleX="89155" custScaleY="70225">
        <dgm:presLayoutVars>
          <dgm:bulletEnabled val="1"/>
        </dgm:presLayoutVars>
      </dgm:prSet>
      <dgm:spPr/>
      <dgm:t>
        <a:bodyPr/>
        <a:lstStyle/>
        <a:p>
          <a:endParaRPr lang="en-US"/>
        </a:p>
      </dgm:t>
    </dgm:pt>
    <dgm:pt modelId="{D0B0E0DA-6DF0-432A-B6A9-7E4A4ED148D1}" type="pres">
      <dgm:prSet presAssocID="{184C703D-450D-4DF4-A74F-8D393769DCB9}" presName="parSpace" presStyleCnt="0"/>
      <dgm:spPr/>
    </dgm:pt>
    <dgm:pt modelId="{6BA07FD6-5F69-4550-AA07-67A3A0B24656}" type="pres">
      <dgm:prSet presAssocID="{C343E7B2-7E62-4D3F-B49F-91CDA314E058}" presName="parTxOnly" presStyleLbl="node1" presStyleIdx="3" presStyleCnt="4" custScaleX="77645" custScaleY="70225">
        <dgm:presLayoutVars>
          <dgm:bulletEnabled val="1"/>
        </dgm:presLayoutVars>
      </dgm:prSet>
      <dgm:spPr/>
      <dgm:t>
        <a:bodyPr/>
        <a:lstStyle/>
        <a:p>
          <a:endParaRPr lang="en-US"/>
        </a:p>
      </dgm:t>
    </dgm:pt>
  </dgm:ptLst>
  <dgm:cxnLst>
    <dgm:cxn modelId="{20D06EA9-EAEF-4138-9448-529E34C5BCE7}" srcId="{997B7571-7E12-41A1-9788-F070C4AAFA41}" destId="{C343E7B2-7E62-4D3F-B49F-91CDA314E058}" srcOrd="3" destOrd="0" parTransId="{DEC7549B-35E7-4AA7-AA68-72C8A314CD40}" sibTransId="{719AB34B-6D5F-46DE-A83F-5E491CE09B79}"/>
    <dgm:cxn modelId="{30505577-E1F7-4EE5-B776-47ACD8853D03}" srcId="{997B7571-7E12-41A1-9788-F070C4AAFA41}" destId="{641731D9-1050-426C-9410-B84A271F8F29}" srcOrd="2" destOrd="0" parTransId="{B5A1488A-D52F-4CCB-959A-A08ACF5E549E}" sibTransId="{184C703D-450D-4DF4-A74F-8D393769DCB9}"/>
    <dgm:cxn modelId="{55F627DD-1EE2-4A94-A813-B5A5ADE84DE3}" type="presOf" srcId="{997B7571-7E12-41A1-9788-F070C4AAFA41}" destId="{DF4F2513-A4C1-4388-BAFF-B04F2E61B7EF}" srcOrd="0" destOrd="0" presId="urn:microsoft.com/office/officeart/2005/8/layout/hChevron3"/>
    <dgm:cxn modelId="{C6F296CB-9BEC-46EF-AA4E-8F1DC4B87801}" type="presOf" srcId="{AA8F115C-33B3-4079-A06C-94DD7D9F5D68}" destId="{CD1A13B4-1C54-4EE6-8E3C-B6224E97268F}" srcOrd="0" destOrd="0" presId="urn:microsoft.com/office/officeart/2005/8/layout/hChevron3"/>
    <dgm:cxn modelId="{D9F9B80C-4339-40AD-A32A-6B3740C5F228}" srcId="{997B7571-7E12-41A1-9788-F070C4AAFA41}" destId="{EF5579A8-3E24-4FDD-8A39-0EF0C4608124}" srcOrd="1" destOrd="0" parTransId="{2D3AF56A-637E-4A57-AF61-B9340F86796D}" sibTransId="{1B202B05-5A34-4475-9CD1-5728B2E9FBFC}"/>
    <dgm:cxn modelId="{92674DF8-57C1-435A-AFCD-D742F81B307F}" type="presOf" srcId="{EF5579A8-3E24-4FDD-8A39-0EF0C4608124}" destId="{B5B0DAAA-F5B7-4BCA-8E92-2EA089B1EF0D}" srcOrd="0" destOrd="0" presId="urn:microsoft.com/office/officeart/2005/8/layout/hChevron3"/>
    <dgm:cxn modelId="{A32EA3B9-679D-4BAD-9E85-7F06BC1BC0EF}" type="presOf" srcId="{641731D9-1050-426C-9410-B84A271F8F29}" destId="{0FBCB64B-AA37-44BE-85C0-4B5C8385A2F8}" srcOrd="0" destOrd="0" presId="urn:microsoft.com/office/officeart/2005/8/layout/hChevron3"/>
    <dgm:cxn modelId="{A4BC4224-5608-457A-A403-289A6952102A}" srcId="{997B7571-7E12-41A1-9788-F070C4AAFA41}" destId="{AA8F115C-33B3-4079-A06C-94DD7D9F5D68}" srcOrd="0" destOrd="0" parTransId="{A9D5E888-5082-4F55-9D95-39BCFD80CA46}" sibTransId="{1A41E72B-2D50-4B9F-8DC0-787AD802C6A8}"/>
    <dgm:cxn modelId="{149DF4E3-614D-4335-A622-50F6847207ED}" type="presOf" srcId="{C343E7B2-7E62-4D3F-B49F-91CDA314E058}" destId="{6BA07FD6-5F69-4550-AA07-67A3A0B24656}" srcOrd="0" destOrd="0" presId="urn:microsoft.com/office/officeart/2005/8/layout/hChevron3"/>
    <dgm:cxn modelId="{83ECBC49-8BB8-4A0F-B797-4A97282D9593}" type="presParOf" srcId="{DF4F2513-A4C1-4388-BAFF-B04F2E61B7EF}" destId="{CD1A13B4-1C54-4EE6-8E3C-B6224E97268F}" srcOrd="0" destOrd="0" presId="urn:microsoft.com/office/officeart/2005/8/layout/hChevron3"/>
    <dgm:cxn modelId="{ED3C5EFF-F4F9-4A91-90EE-827DECBB99B0}" type="presParOf" srcId="{DF4F2513-A4C1-4388-BAFF-B04F2E61B7EF}" destId="{0DB7815F-BA7F-410F-AF59-EBDCCFB35480}" srcOrd="1" destOrd="0" presId="urn:microsoft.com/office/officeart/2005/8/layout/hChevron3"/>
    <dgm:cxn modelId="{C116D1BC-EA42-446C-AEAE-F28FD9D8BDE2}" type="presParOf" srcId="{DF4F2513-A4C1-4388-BAFF-B04F2E61B7EF}" destId="{B5B0DAAA-F5B7-4BCA-8E92-2EA089B1EF0D}" srcOrd="2" destOrd="0" presId="urn:microsoft.com/office/officeart/2005/8/layout/hChevron3"/>
    <dgm:cxn modelId="{3700E576-1CDF-4FF9-9193-468B96F71B22}" type="presParOf" srcId="{DF4F2513-A4C1-4388-BAFF-B04F2E61B7EF}" destId="{FB36CA62-1340-484D-90E5-6828E43F88E3}" srcOrd="3" destOrd="0" presId="urn:microsoft.com/office/officeart/2005/8/layout/hChevron3"/>
    <dgm:cxn modelId="{F22AF1C3-EDE0-472F-8FE0-7EACA73323FB}" type="presParOf" srcId="{DF4F2513-A4C1-4388-BAFF-B04F2E61B7EF}" destId="{0FBCB64B-AA37-44BE-85C0-4B5C8385A2F8}" srcOrd="4" destOrd="0" presId="urn:microsoft.com/office/officeart/2005/8/layout/hChevron3"/>
    <dgm:cxn modelId="{74218F8C-7CC7-4331-8B13-50217225393F}" type="presParOf" srcId="{DF4F2513-A4C1-4388-BAFF-B04F2E61B7EF}" destId="{D0B0E0DA-6DF0-432A-B6A9-7E4A4ED148D1}" srcOrd="5" destOrd="0" presId="urn:microsoft.com/office/officeart/2005/8/layout/hChevron3"/>
    <dgm:cxn modelId="{B30B2E79-3FE1-4485-8FA7-F183D0765BCE}" type="presParOf" srcId="{DF4F2513-A4C1-4388-BAFF-B04F2E61B7EF}" destId="{6BA07FD6-5F69-4550-AA07-67A3A0B24656}"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defRPr sz="1200">
                <a:latin typeface="Arial" charset="0"/>
              </a:defRPr>
            </a:lvl1pPr>
          </a:lstStyle>
          <a:p>
            <a:pPr>
              <a:defRPr/>
            </a:pPr>
            <a:endParaRPr lang="en-US" altLang="en-US"/>
          </a:p>
        </p:txBody>
      </p:sp>
      <p:sp>
        <p:nvSpPr>
          <p:cNvPr id="9219" name="Rectangle 3"/>
          <p:cNvSpPr>
            <a:spLocks noGrp="1" noChangeArrowheads="1"/>
          </p:cNvSpPr>
          <p:nvPr>
            <p:ph type="dt" sz="quarter" idx="1"/>
          </p:nvPr>
        </p:nvSpPr>
        <p:spPr bwMode="auto">
          <a:xfrm>
            <a:off x="3971925"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9220" name="Rectangle 4"/>
          <p:cNvSpPr>
            <a:spLocks noGrp="1" noChangeArrowheads="1"/>
          </p:cNvSpPr>
          <p:nvPr>
            <p:ph type="ftr" sz="quarter" idx="2"/>
          </p:nvPr>
        </p:nvSpPr>
        <p:spPr bwMode="auto">
          <a:xfrm>
            <a:off x="0"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defRPr sz="1200">
                <a:latin typeface="Arial" charset="0"/>
              </a:defRPr>
            </a:lvl1pPr>
          </a:lstStyle>
          <a:p>
            <a:pPr>
              <a:defRPr/>
            </a:pPr>
            <a:endParaRPr lang="en-US" altLang="en-US"/>
          </a:p>
        </p:txBody>
      </p:sp>
      <p:sp>
        <p:nvSpPr>
          <p:cNvPr id="9221" name="Rectangle 5"/>
          <p:cNvSpPr>
            <a:spLocks noGrp="1" noChangeArrowheads="1"/>
          </p:cNvSpPr>
          <p:nvPr>
            <p:ph type="sldNum" sz="quarter" idx="3"/>
          </p:nvPr>
        </p:nvSpPr>
        <p:spPr bwMode="auto">
          <a:xfrm>
            <a:off x="3971925"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lgn="r">
              <a:defRPr sz="1200">
                <a:latin typeface="Arial" charset="0"/>
              </a:defRPr>
            </a:lvl1pPr>
          </a:lstStyle>
          <a:p>
            <a:pPr>
              <a:defRPr/>
            </a:pPr>
            <a:fld id="{0C1933F5-19B7-4737-90C7-124168FACCC7}" type="slidenum">
              <a:rPr lang="en-US" altLang="en-US"/>
              <a:pPr>
                <a:defRPr/>
              </a:pPr>
              <a:t>‹#›</a:t>
            </a:fld>
            <a:endParaRPr lang="en-US" altLang="en-US"/>
          </a:p>
        </p:txBody>
      </p:sp>
    </p:spTree>
    <p:extLst>
      <p:ext uri="{BB962C8B-B14F-4D97-AF65-F5344CB8AC3E}">
        <p14:creationId xmlns:p14="http://schemas.microsoft.com/office/powerpoint/2010/main" val="1613098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defRPr sz="1200">
                <a:latin typeface="Arial" charset="0"/>
              </a:defRPr>
            </a:lvl1pPr>
          </a:lstStyle>
          <a:p>
            <a:pPr>
              <a:defRPr/>
            </a:pPr>
            <a:endParaRPr lang="en-US" altLang="en-US"/>
          </a:p>
        </p:txBody>
      </p:sp>
      <p:sp>
        <p:nvSpPr>
          <p:cNvPr id="18435" name="Rectangle 3"/>
          <p:cNvSpPr>
            <a:spLocks noGrp="1" noChangeArrowheads="1"/>
          </p:cNvSpPr>
          <p:nvPr>
            <p:ph type="dt" idx="1"/>
          </p:nvPr>
        </p:nvSpPr>
        <p:spPr bwMode="auto">
          <a:xfrm>
            <a:off x="3971925"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lgn="r">
              <a:defRPr sz="1200">
                <a:latin typeface="Arial" charset="0"/>
              </a:defRPr>
            </a:lvl1pPr>
          </a:lstStyle>
          <a:p>
            <a:pPr>
              <a:defRPr/>
            </a:pPr>
            <a:endParaRPr lang="en-US" alt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8438" name="Rectangle 6"/>
          <p:cNvSpPr>
            <a:spLocks noGrp="1" noChangeArrowheads="1"/>
          </p:cNvSpPr>
          <p:nvPr>
            <p:ph type="ftr" sz="quarter" idx="4"/>
          </p:nvPr>
        </p:nvSpPr>
        <p:spPr bwMode="auto">
          <a:xfrm>
            <a:off x="0"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defRPr sz="1200">
                <a:latin typeface="Arial" charset="0"/>
              </a:defRPr>
            </a:lvl1pPr>
          </a:lstStyle>
          <a:p>
            <a:pPr>
              <a:defRPr/>
            </a:pPr>
            <a:endParaRPr lang="en-US" altLang="en-US"/>
          </a:p>
        </p:txBody>
      </p:sp>
      <p:sp>
        <p:nvSpPr>
          <p:cNvPr id="18439" name="Rectangle 7"/>
          <p:cNvSpPr>
            <a:spLocks noGrp="1" noChangeArrowheads="1"/>
          </p:cNvSpPr>
          <p:nvPr>
            <p:ph type="sldNum" sz="quarter" idx="5"/>
          </p:nvPr>
        </p:nvSpPr>
        <p:spPr bwMode="auto">
          <a:xfrm>
            <a:off x="3971925"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lgn="r">
              <a:defRPr sz="1200">
                <a:latin typeface="Arial" charset="0"/>
              </a:defRPr>
            </a:lvl1pPr>
          </a:lstStyle>
          <a:p>
            <a:pPr>
              <a:defRPr/>
            </a:pPr>
            <a:fld id="{CE83A2CD-633C-4A91-BBA7-7A69BEF226C5}" type="slidenum">
              <a:rPr lang="en-US" altLang="en-US"/>
              <a:pPr>
                <a:defRPr/>
              </a:pPr>
              <a:t>‹#›</a:t>
            </a:fld>
            <a:endParaRPr lang="en-US" altLang="en-US"/>
          </a:p>
        </p:txBody>
      </p:sp>
    </p:spTree>
    <p:extLst>
      <p:ext uri="{BB962C8B-B14F-4D97-AF65-F5344CB8AC3E}">
        <p14:creationId xmlns:p14="http://schemas.microsoft.com/office/powerpoint/2010/main" val="3600828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4588"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0575" indent="-228600" eaLnBrk="0" hangingPunct="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5B05F92-D1BA-4AC5-AC80-49767453A9BA}" type="slidenum">
              <a:rPr lang="en-US" altLang="en-US" smtClean="0"/>
              <a:pPr eaLnBrk="1" hangingPunct="1">
                <a:spcBef>
                  <a:spcPct val="0"/>
                </a:spcBef>
              </a:pPr>
              <a:t>1</a:t>
            </a:fld>
            <a:endParaRPr lang="en-US" altLang="en-US" dirty="0" smtClean="0"/>
          </a:p>
        </p:txBody>
      </p:sp>
      <p:sp>
        <p:nvSpPr>
          <p:cNvPr id="14339" name="Rectangle 2"/>
          <p:cNvSpPr>
            <a:spLocks noGrp="1" noRot="1" noChangeAspect="1" noChangeArrowheads="1" noTextEdit="1"/>
          </p:cNvSpPr>
          <p:nvPr>
            <p:ph type="sldImg"/>
          </p:nvPr>
        </p:nvSpPr>
        <p:spPr>
          <a:xfrm>
            <a:off x="1182688" y="698500"/>
            <a:ext cx="4648200" cy="3486150"/>
          </a:xfrm>
          <a:ln/>
        </p:spPr>
      </p:sp>
      <p:sp>
        <p:nvSpPr>
          <p:cNvPr id="14340" name="Rectangle 3"/>
          <p:cNvSpPr>
            <a:spLocks noGrp="1" noChangeArrowheads="1"/>
          </p:cNvSpPr>
          <p:nvPr>
            <p:ph type="body" idx="1"/>
          </p:nvPr>
        </p:nvSpPr>
        <p:spPr>
          <a:xfrm>
            <a:off x="935038" y="4416424"/>
            <a:ext cx="4932362" cy="4422776"/>
          </a:xfrm>
          <a:noFill/>
        </p:spPr>
        <p:txBody>
          <a:bodyPr/>
          <a:lstStyle/>
          <a:p>
            <a:pPr eaLnBrk="1" hangingPunct="1">
              <a:buFontTx/>
              <a:buChar char="•"/>
            </a:pPr>
            <a:r>
              <a:rPr lang="en-US" dirty="0" smtClean="0"/>
              <a:t>Good</a:t>
            </a:r>
            <a:r>
              <a:rPr lang="en-US" baseline="0" dirty="0" smtClean="0"/>
              <a:t> morning, thanks for having us here today to talk about the Klamath Fish Health Assessment Team (or </a:t>
            </a:r>
            <a:r>
              <a:rPr lang="en-US" baseline="0" dirty="0" err="1" smtClean="0"/>
              <a:t>KFHAT</a:t>
            </a:r>
            <a:r>
              <a:rPr lang="en-US" baseline="0" dirty="0" smtClean="0"/>
              <a:t> as we call ourselves)…</a:t>
            </a:r>
          </a:p>
          <a:p>
            <a:pPr eaLnBrk="1" hangingPunct="1">
              <a:buFontTx/>
              <a:buChar char="•"/>
            </a:pPr>
            <a:endParaRPr lang="en-US" baseline="0" dirty="0" smtClean="0"/>
          </a:p>
          <a:p>
            <a:pPr eaLnBrk="1" hangingPunct="1">
              <a:buFontTx/>
              <a:buChar char="•"/>
            </a:pPr>
            <a:r>
              <a:rPr lang="en-US" baseline="0" dirty="0" smtClean="0"/>
              <a:t>Katharine Carter, Environmental Scientist, with </a:t>
            </a:r>
            <a:r>
              <a:rPr lang="en-US" b="1" baseline="0" dirty="0" smtClean="0"/>
              <a:t>California’s</a:t>
            </a:r>
            <a:r>
              <a:rPr lang="en-US" baseline="0" dirty="0" smtClean="0"/>
              <a:t> North Coast Regional Water Quality Control Board </a:t>
            </a:r>
          </a:p>
          <a:p>
            <a:pPr lvl="1" eaLnBrk="1" hangingPunct="1">
              <a:buFontTx/>
              <a:buChar char="•"/>
            </a:pPr>
            <a:r>
              <a:rPr lang="en-US" baseline="0" dirty="0" smtClean="0"/>
              <a:t>Our agency is part of the California EPA and our mandate is to develop and enforce water quality standards in accordance with the Clean Water Act.</a:t>
            </a:r>
          </a:p>
          <a:p>
            <a:pPr marL="457200" marR="0" lvl="1" indent="0" algn="l" defTabSz="914400" rtl="0" eaLnBrk="1" fontAlgn="base" latinLnBrk="0" hangingPunct="1">
              <a:lnSpc>
                <a:spcPct val="100000"/>
              </a:lnSpc>
              <a:spcBef>
                <a:spcPct val="30000"/>
              </a:spcBef>
              <a:spcAft>
                <a:spcPct val="0"/>
              </a:spcAft>
              <a:buClrTx/>
              <a:buSzTx/>
              <a:buFontTx/>
              <a:buChar char="•"/>
              <a:tabLst/>
              <a:defRPr/>
            </a:pPr>
            <a:r>
              <a:rPr lang="en-US" baseline="0" dirty="0" smtClean="0"/>
              <a:t>Participating in  </a:t>
            </a:r>
            <a:r>
              <a:rPr lang="en-US" baseline="0" dirty="0" err="1" smtClean="0"/>
              <a:t>KFHAT</a:t>
            </a:r>
            <a:r>
              <a:rPr lang="en-US" baseline="0" dirty="0" smtClean="0"/>
              <a:t> since 2004</a:t>
            </a:r>
          </a:p>
          <a:p>
            <a:pPr eaLnBrk="1" hangingPunct="1">
              <a:buFontTx/>
              <a:buChar char="•"/>
            </a:pPr>
            <a:r>
              <a:rPr lang="en-US" baseline="0" dirty="0" smtClean="0"/>
              <a:t>Joining me today is Sara Borok, a Environmental Scientist with the California Department of Fish and Wildlife.</a:t>
            </a:r>
          </a:p>
          <a:p>
            <a:pPr lvl="1" eaLnBrk="1" hangingPunct="1">
              <a:buFontTx/>
              <a:buChar char="•"/>
            </a:pPr>
            <a:r>
              <a:rPr lang="en-US" baseline="0" dirty="0" smtClean="0"/>
              <a:t>Which is under the umbrella of the California Natural Resource Agency.  </a:t>
            </a:r>
            <a:r>
              <a:rPr lang="en-US" baseline="0" dirty="0" err="1" smtClean="0"/>
              <a:t>CDFW</a:t>
            </a:r>
            <a:r>
              <a:rPr lang="en-US" baseline="0" dirty="0" smtClean="0"/>
              <a:t> oversees management of fishery, wildlife, and plant resources in California.  </a:t>
            </a:r>
          </a:p>
          <a:p>
            <a:pPr lvl="1" eaLnBrk="1" hangingPunct="1">
              <a:buFontTx/>
              <a:buChar char="•"/>
            </a:pPr>
            <a:r>
              <a:rPr lang="en-US" dirty="0" smtClean="0"/>
              <a:t>Sara is a founding member of </a:t>
            </a:r>
            <a:r>
              <a:rPr lang="en-US" dirty="0" err="1" smtClean="0"/>
              <a:t>KFHAT</a:t>
            </a:r>
            <a:r>
              <a:rPr lang="en-US" dirty="0" smtClean="0"/>
              <a:t> participating since 2002.</a:t>
            </a:r>
            <a:endParaRPr lang="en-US" baseline="0" dirty="0" smtClean="0"/>
          </a:p>
          <a:p>
            <a:pPr marL="0" indent="0" eaLnBrk="1" hangingPunct="1">
              <a:buFont typeface="Arial" pitchFamily="34" charset="0"/>
              <a:buNone/>
            </a:pPr>
            <a:endParaRPr lang="en-US" baseline="0" dirty="0" smtClean="0"/>
          </a:p>
          <a:p>
            <a:pPr marL="0" indent="0" eaLnBrk="1" hangingPunct="1">
              <a:buFont typeface="Arial" pitchFamily="34" charset="0"/>
              <a:buNone/>
            </a:pPr>
            <a:r>
              <a:rPr lang="en-US" dirty="0" smtClean="0"/>
              <a:t>Together Sara and I have</a:t>
            </a:r>
            <a:r>
              <a:rPr lang="en-US" baseline="0" dirty="0" smtClean="0"/>
              <a:t> been c</a:t>
            </a:r>
            <a:r>
              <a:rPr lang="en-US" dirty="0" smtClean="0"/>
              <a:t>oordinating</a:t>
            </a:r>
            <a:r>
              <a:rPr lang="en-US" baseline="0" dirty="0" smtClean="0"/>
              <a:t> </a:t>
            </a:r>
            <a:r>
              <a:rPr lang="en-US" baseline="0" dirty="0" err="1" smtClean="0"/>
              <a:t>KFHAT</a:t>
            </a:r>
            <a:r>
              <a:rPr lang="en-US" baseline="0" dirty="0" smtClean="0"/>
              <a:t> since 2005.  Our role is to</a:t>
            </a:r>
            <a:r>
              <a:rPr lang="en-US" dirty="0" smtClean="0"/>
              <a:t> </a:t>
            </a:r>
            <a:r>
              <a:rPr lang="en-US" baseline="0" dirty="0" smtClean="0"/>
              <a:t>facilitate data &amp; information sharing among members of the </a:t>
            </a:r>
            <a:r>
              <a:rPr lang="en-US" baseline="0" dirty="0" err="1" smtClean="0"/>
              <a:t>KFHAT</a:t>
            </a:r>
            <a:r>
              <a:rPr lang="en-US" baseline="0" dirty="0" smtClean="0"/>
              <a:t> group and to the general public.</a:t>
            </a:r>
          </a:p>
          <a:p>
            <a:pPr eaLnBrk="1" hangingPunct="1">
              <a:buFontTx/>
              <a:buChar char="•"/>
            </a:pPr>
            <a:endParaRPr lang="en-US" altLang="en-US" dirty="0" smtClean="0"/>
          </a:p>
        </p:txBody>
      </p:sp>
    </p:spTree>
    <p:extLst>
      <p:ext uri="{BB962C8B-B14F-4D97-AF65-F5344CB8AC3E}">
        <p14:creationId xmlns:p14="http://schemas.microsoft.com/office/powerpoint/2010/main" val="2413345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4588"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0575" indent="-228600" eaLnBrk="0" hangingPunct="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C1A7A8-1E12-4A47-A403-90D1D3DAF74A}" type="slidenum">
              <a:rPr lang="en-US" altLang="en-US" smtClean="0"/>
              <a:pPr eaLnBrk="1" hangingPunct="1">
                <a:spcBef>
                  <a:spcPct val="0"/>
                </a:spcBef>
              </a:pPr>
              <a:t>10</a:t>
            </a:fld>
            <a:endParaRPr lang="en-US" altLang="en-US" smtClean="0"/>
          </a:p>
        </p:txBody>
      </p:sp>
      <p:sp>
        <p:nvSpPr>
          <p:cNvPr id="16389" name="Rectangle 2"/>
          <p:cNvSpPr>
            <a:spLocks noGrp="1" noRot="1" noChangeAspect="1" noChangeArrowheads="1" noTextEdit="1"/>
          </p:cNvSpPr>
          <p:nvPr>
            <p:ph type="sldImg"/>
          </p:nvPr>
        </p:nvSpPr>
        <p:spPr>
          <a:xfrm>
            <a:off x="1143000" y="457200"/>
            <a:ext cx="4343400" cy="3257550"/>
          </a:xfrm>
          <a:ln/>
        </p:spPr>
      </p:sp>
      <p:sp>
        <p:nvSpPr>
          <p:cNvPr id="16390" name="Rectangle 3"/>
          <p:cNvSpPr>
            <a:spLocks noGrp="1" noChangeArrowheads="1"/>
          </p:cNvSpPr>
          <p:nvPr>
            <p:ph type="body" idx="1"/>
          </p:nvPr>
        </p:nvSpPr>
        <p:spPr>
          <a:xfrm>
            <a:off x="701675" y="3886201"/>
            <a:ext cx="5607050" cy="5105399"/>
          </a:xfrm>
          <a:noFill/>
        </p:spPr>
        <p:txBody>
          <a:bodyPr/>
          <a:lstStyle/>
          <a:p>
            <a:pPr eaLnBrk="1" hangingPunct="1"/>
            <a:r>
              <a:rPr lang="en-US" dirty="0" smtClean="0"/>
              <a:t>Katharine</a:t>
            </a:r>
          </a:p>
          <a:p>
            <a:pPr eaLnBrk="1" hangingPunct="1"/>
            <a:endParaRPr lang="en-US" sz="800" dirty="0" smtClean="0"/>
          </a:p>
          <a:p>
            <a:pPr eaLnBrk="1" hangingPunct="1"/>
            <a:r>
              <a:rPr lang="en-US" dirty="0" smtClean="0"/>
              <a:t>Technical</a:t>
            </a:r>
            <a:r>
              <a:rPr lang="en-US" baseline="0" dirty="0" smtClean="0"/>
              <a:t> Workgroup…comprised of fishery and water quality scientists and field technicians.</a:t>
            </a:r>
            <a:endParaRPr lang="en-US" sz="1200" kern="1200" dirty="0" smtClean="0">
              <a:solidFill>
                <a:schemeClr val="tx1"/>
              </a:solidFill>
              <a:effectLst/>
              <a:latin typeface="Arial" charset="0"/>
              <a:ea typeface="+mn-ea"/>
              <a:cs typeface="+mn-cs"/>
            </a:endParaRPr>
          </a:p>
          <a:p>
            <a:pPr eaLnBrk="1" hangingPunct="1"/>
            <a:endParaRPr lang="en-US" sz="800" baseline="0" dirty="0" smtClean="0"/>
          </a:p>
          <a:p>
            <a:pPr marL="0" indent="0" eaLnBrk="1" hangingPunct="1">
              <a:buFont typeface="Arial" pitchFamily="34" charset="0"/>
              <a:buNone/>
            </a:pPr>
            <a:r>
              <a:rPr lang="en-US" baseline="0" dirty="0" err="1" smtClean="0"/>
              <a:t>KFHAT</a:t>
            </a:r>
            <a:r>
              <a:rPr lang="en-US" baseline="0" dirty="0" smtClean="0"/>
              <a:t> has diverse group of participants including: </a:t>
            </a:r>
          </a:p>
          <a:p>
            <a:pPr marL="171450" indent="-171450" eaLnBrk="1" hangingPunct="1">
              <a:buFont typeface="Arial" pitchFamily="34" charset="0"/>
              <a:buChar char="•"/>
            </a:pPr>
            <a:r>
              <a:rPr lang="en-US" baseline="0" dirty="0" smtClean="0"/>
              <a:t>Tribes, non governmental organizations, federal and state agencies, as well as </a:t>
            </a:r>
            <a:r>
              <a:rPr lang="en-US" baseline="0" dirty="0" err="1" smtClean="0"/>
              <a:t>env</a:t>
            </a:r>
            <a:r>
              <a:rPr lang="en-US" baseline="0" dirty="0" smtClean="0"/>
              <a:t>. consultants and Oregon State University.</a:t>
            </a:r>
          </a:p>
          <a:p>
            <a:pPr marL="171450" indent="-171450" eaLnBrk="1" hangingPunct="1">
              <a:buFont typeface="Arial" pitchFamily="34" charset="0"/>
              <a:buChar char="•"/>
            </a:pPr>
            <a:endParaRPr lang="en-US" sz="800" baseline="0" dirty="0" smtClean="0"/>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mn-cs"/>
              </a:rPr>
              <a:t>We are the folks already working in the basin doing various fishery and water quality work. The data and information each organization shares at</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KFHAT meetings is information they are already collecting</a:t>
            </a:r>
            <a:r>
              <a:rPr lang="en-US" sz="1200" kern="1200" baseline="0" dirty="0" smtClean="0">
                <a:solidFill>
                  <a:schemeClr val="tx1"/>
                </a:solidFill>
                <a:effectLst/>
                <a:latin typeface="Arial" charset="0"/>
                <a:ea typeface="+mn-ea"/>
                <a:cs typeface="+mn-cs"/>
              </a:rPr>
              <a:t> to fulfill the missions and mandates of their individual organizations.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800" kern="1200" baseline="0" dirty="0" smtClean="0">
              <a:solidFill>
                <a:schemeClr val="tx1"/>
              </a:solidFill>
              <a:effectLst/>
              <a:latin typeface="Arial"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baseline="0" dirty="0" smtClean="0">
                <a:solidFill>
                  <a:schemeClr val="tx1"/>
                </a:solidFill>
                <a:effectLst/>
                <a:latin typeface="Arial" charset="0"/>
                <a:ea typeface="+mn-ea"/>
                <a:cs typeface="+mn-cs"/>
              </a:rPr>
              <a:t> KFHAT has given us the forum to share </a:t>
            </a:r>
            <a:r>
              <a:rPr lang="en-US" sz="1200" dirty="0" smtClean="0"/>
              <a:t>current data &amp; information </a:t>
            </a:r>
            <a:r>
              <a:rPr lang="en-US" sz="1200" baseline="0" dirty="0" smtClean="0"/>
              <a:t>collected by members throughout basin, to assess real-time river conditions in a comprehensive and collaborative manner.</a:t>
            </a:r>
          </a:p>
          <a:p>
            <a:pPr marL="171450" indent="-171450" eaLnBrk="1" hangingPunct="1">
              <a:buFont typeface="Arial" pitchFamily="34" charset="0"/>
              <a:buChar char="•"/>
            </a:pPr>
            <a:endParaRPr lang="en-US" sz="800" kern="1200" dirty="0" smtClean="0">
              <a:solidFill>
                <a:schemeClr val="tx1"/>
              </a:solidFill>
              <a:effectLst/>
              <a:latin typeface="Arial"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effectLst/>
                <a:latin typeface="Arial" charset="0"/>
                <a:ea typeface="+mn-ea"/>
                <a:cs typeface="+mn-cs"/>
              </a:rPr>
              <a:t>There is no dedicated funding to</a:t>
            </a:r>
            <a:r>
              <a:rPr lang="en-US" sz="1200" kern="1200" baseline="0" dirty="0" smtClean="0">
                <a:solidFill>
                  <a:schemeClr val="tx1"/>
                </a:solidFill>
                <a:effectLst/>
                <a:latin typeface="Arial" charset="0"/>
                <a:ea typeface="+mn-ea"/>
                <a:cs typeface="+mn-cs"/>
              </a:rPr>
              <a:t> run or participate</a:t>
            </a:r>
            <a:r>
              <a:rPr lang="en-US" sz="1200" kern="1200" dirty="0" smtClean="0">
                <a:solidFill>
                  <a:schemeClr val="tx1"/>
                </a:solidFill>
                <a:effectLst/>
                <a:latin typeface="Arial" charset="0"/>
                <a:ea typeface="+mn-ea"/>
                <a:cs typeface="+mn-cs"/>
              </a:rPr>
              <a:t> in KFHAT.  Each organizations participation in KFHAT is funded by their individual organization and programs</a:t>
            </a:r>
            <a:r>
              <a:rPr lang="en-US" altLang="en-US" sz="1200" baseline="0" dirty="0" smtClean="0"/>
              <a:t>.  </a:t>
            </a:r>
          </a:p>
          <a:p>
            <a:pPr marL="628650" marR="0" lvl="1" indent="-171450"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1200" kern="1200" baseline="0" dirty="0" smtClean="0">
                <a:solidFill>
                  <a:schemeClr val="tx1"/>
                </a:solidFill>
                <a:effectLst/>
                <a:latin typeface="Arial" charset="0"/>
                <a:ea typeface="+mn-ea"/>
                <a:cs typeface="+mn-cs"/>
              </a:rPr>
              <a:t>In general, participation in </a:t>
            </a:r>
            <a:r>
              <a:rPr lang="en-US" sz="1200" kern="1200" baseline="0" dirty="0" err="1" smtClean="0">
                <a:solidFill>
                  <a:schemeClr val="tx1"/>
                </a:solidFill>
                <a:effectLst/>
                <a:latin typeface="Arial" charset="0"/>
                <a:ea typeface="+mn-ea"/>
                <a:cs typeface="+mn-cs"/>
              </a:rPr>
              <a:t>KFHAT</a:t>
            </a:r>
            <a:r>
              <a:rPr lang="en-US" sz="1200" kern="1200" baseline="0" dirty="0" smtClean="0">
                <a:solidFill>
                  <a:schemeClr val="tx1"/>
                </a:solidFill>
                <a:effectLst/>
                <a:latin typeface="Arial" charset="0"/>
                <a:ea typeface="+mn-ea"/>
                <a:cs typeface="+mn-cs"/>
              </a:rPr>
              <a:t> entails about 3-4 hours/month for our members…and…</a:t>
            </a:r>
          </a:p>
          <a:p>
            <a:pPr marL="628650" marR="0" lvl="1" indent="-171450"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1200" kern="1200" baseline="0" dirty="0" smtClean="0">
                <a:solidFill>
                  <a:schemeClr val="tx1"/>
                </a:solidFill>
                <a:effectLst/>
                <a:latin typeface="Arial" charset="0"/>
                <a:ea typeface="+mn-ea"/>
                <a:cs typeface="+mn-cs"/>
              </a:rPr>
              <a:t>…on average, 10 hours/month for the coordinators.</a:t>
            </a:r>
          </a:p>
          <a:p>
            <a:pPr marL="628650" marR="0" lvl="1" indent="-171450" algn="l" defTabSz="914400" rtl="0" eaLnBrk="1" fontAlgn="base" latinLnBrk="0" hangingPunct="1">
              <a:lnSpc>
                <a:spcPct val="100000"/>
              </a:lnSpc>
              <a:spcBef>
                <a:spcPts val="0"/>
              </a:spcBef>
              <a:spcAft>
                <a:spcPct val="0"/>
              </a:spcAft>
              <a:buClrTx/>
              <a:buSzTx/>
              <a:buFont typeface="Arial" pitchFamily="34" charset="0"/>
              <a:buChar char="•"/>
              <a:tabLst/>
              <a:defRPr/>
            </a:pPr>
            <a:r>
              <a:rPr lang="en-US" sz="1200" kern="1200" baseline="0" dirty="0" smtClean="0">
                <a:solidFill>
                  <a:schemeClr val="tx1"/>
                </a:solidFill>
                <a:effectLst/>
                <a:latin typeface="Arial" charset="0"/>
                <a:ea typeface="+mn-ea"/>
                <a:cs typeface="+mn-cs"/>
              </a:rPr>
              <a:t>Not a huge time commitment, but participation has a huge benefit.</a:t>
            </a:r>
          </a:p>
        </p:txBody>
      </p:sp>
    </p:spTree>
    <p:extLst>
      <p:ext uri="{BB962C8B-B14F-4D97-AF65-F5344CB8AC3E}">
        <p14:creationId xmlns:p14="http://schemas.microsoft.com/office/powerpoint/2010/main" val="207338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04800"/>
            <a:ext cx="4076700" cy="3057525"/>
          </a:xfrm>
        </p:spPr>
      </p:sp>
      <p:sp>
        <p:nvSpPr>
          <p:cNvPr id="3" name="Notes Placeholder 2"/>
          <p:cNvSpPr>
            <a:spLocks noGrp="1"/>
          </p:cNvSpPr>
          <p:nvPr>
            <p:ph type="body" idx="1"/>
          </p:nvPr>
        </p:nvSpPr>
        <p:spPr>
          <a:xfrm>
            <a:off x="701675" y="3429000"/>
            <a:ext cx="5607050" cy="5486400"/>
          </a:xfrm>
        </p:spPr>
        <p:txBody>
          <a:bodyPr/>
          <a:lstStyle/>
          <a:p>
            <a:pPr lvl="0" eaLnBrk="1" hangingPunct="1">
              <a:buFontTx/>
              <a:buNone/>
            </a:pPr>
            <a:r>
              <a:rPr lang="en-US" sz="800" dirty="0" smtClean="0"/>
              <a:t>Katharine </a:t>
            </a:r>
          </a:p>
          <a:p>
            <a:pPr lvl="0" eaLnBrk="1" hangingPunct="1">
              <a:buFontTx/>
              <a:buNone/>
            </a:pPr>
            <a:r>
              <a:rPr lang="en-US" sz="1100" dirty="0" smtClean="0"/>
              <a:t>What does KFHAT do?</a:t>
            </a:r>
          </a:p>
          <a:p>
            <a:pPr lvl="0" eaLnBrk="1" hangingPunct="1">
              <a:buFontTx/>
              <a:buNone/>
            </a:pPr>
            <a:endParaRPr lang="en-US" sz="8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b="1" baseline="0" dirty="0" smtClean="0"/>
              <a:t>KFHATs mission is two-fold…</a:t>
            </a:r>
          </a:p>
          <a:p>
            <a:pPr marL="171450" indent="-171450" eaLnBrk="1" hangingPunct="1">
              <a:buFont typeface="Arial" pitchFamily="34" charset="0"/>
              <a:buChar char="•"/>
            </a:pPr>
            <a:r>
              <a:rPr lang="en-US" sz="1100" baseline="0" dirty="0" smtClean="0"/>
              <a:t>(1) to provide early warning to avert a fish kill</a:t>
            </a:r>
          </a:p>
          <a:p>
            <a:pPr marL="171450" indent="-171450" eaLnBrk="1" hangingPunct="1">
              <a:buFont typeface="Arial" pitchFamily="34" charset="0"/>
              <a:buChar char="•"/>
            </a:pPr>
            <a:r>
              <a:rPr lang="en-US" sz="1100" baseline="0" dirty="0" smtClean="0"/>
              <a:t>(2) to mobilize a coordinated response effort to monitor conditions during a fish kill event</a:t>
            </a:r>
            <a:endParaRPr lang="en-US" sz="1100" dirty="0" smtClean="0"/>
          </a:p>
          <a:p>
            <a:pPr lvl="0" eaLnBrk="1" hangingPunct="1">
              <a:buFontTx/>
              <a:buNone/>
            </a:pPr>
            <a:endParaRPr lang="en-US" sz="800" dirty="0" smtClean="0"/>
          </a:p>
          <a:p>
            <a:pPr marL="171450" lvl="0" indent="-171450" eaLnBrk="1" hangingPunct="1">
              <a:buFont typeface="Arial" pitchFamily="34" charset="0"/>
              <a:buChar char="•"/>
            </a:pPr>
            <a:r>
              <a:rPr lang="en-US" sz="1100" kern="1200" baseline="0" dirty="0" smtClean="0">
                <a:solidFill>
                  <a:schemeClr val="tx1"/>
                </a:solidFill>
                <a:effectLst/>
                <a:latin typeface="Arial" charset="0"/>
                <a:ea typeface="+mn-ea"/>
                <a:cs typeface="+mn-cs"/>
              </a:rPr>
              <a:t> To accomplish our mission…</a:t>
            </a:r>
            <a:r>
              <a:rPr lang="en-US" sz="1100" dirty="0" err="1" smtClean="0"/>
              <a:t>KFHAT</a:t>
            </a:r>
            <a:r>
              <a:rPr lang="en-US" sz="1100" dirty="0" smtClean="0"/>
              <a:t> uses real-time data &amp; information </a:t>
            </a:r>
            <a:r>
              <a:rPr lang="en-US" sz="1100" baseline="0" dirty="0" smtClean="0"/>
              <a:t>collected by members throughout basin, to assess river conditions and determine how likely it is that a fish kill will occur. </a:t>
            </a:r>
          </a:p>
          <a:p>
            <a:pPr marL="171450" lvl="0" indent="-171450" eaLnBrk="1" hangingPunct="1">
              <a:buFont typeface="Arial" pitchFamily="34" charset="0"/>
              <a:buChar char="•"/>
            </a:pPr>
            <a:endParaRPr lang="en-US" sz="800" baseline="0" dirty="0" smtClean="0"/>
          </a:p>
          <a:p>
            <a:pPr marL="171450" lvl="0" indent="-171450" eaLnBrk="1" hangingPunct="1">
              <a:buFont typeface="Arial" pitchFamily="34" charset="0"/>
              <a:buChar char="•"/>
            </a:pPr>
            <a:r>
              <a:rPr lang="en-US" sz="1100" baseline="0" dirty="0" smtClean="0"/>
              <a:t>Information is shared with agency management and resource managers, allowing them to make science based resource management decisions</a:t>
            </a:r>
          </a:p>
          <a:p>
            <a:pPr marL="171450" lvl="0" indent="-171450" eaLnBrk="1" hangingPunct="1">
              <a:buFont typeface="Arial" pitchFamily="34" charset="0"/>
              <a:buChar char="•"/>
            </a:pPr>
            <a:endParaRPr lang="en-US" sz="800" baseline="0" dirty="0" smtClean="0"/>
          </a:p>
          <a:p>
            <a:pPr marL="171450" lvl="0" indent="-171450" eaLnBrk="1" hangingPunct="1">
              <a:buFont typeface="Arial" pitchFamily="34" charset="0"/>
              <a:buChar char="•"/>
            </a:pPr>
            <a:r>
              <a:rPr lang="en-US" sz="1100" baseline="0" dirty="0" smtClean="0"/>
              <a:t>If a fish kill event is imminent or actively occurring, KFHAT is capable of initiating, very large, coordinated monitoring response to capture water quality and fisheries conditions.  Framework for our response is laid out in the Response Plan (I’ll discuss in a moment) and we also provide trainings on how to respond &amp; conduct monitoring during a fish kill.</a:t>
            </a:r>
          </a:p>
          <a:p>
            <a:pPr marL="171450" lvl="0" indent="-171450" eaLnBrk="1" hangingPunct="1">
              <a:buFont typeface="Arial" pitchFamily="34" charset="0"/>
              <a:buChar char="•"/>
            </a:pPr>
            <a:endParaRPr lang="en-US" sz="800" baseline="0" dirty="0" smtClean="0"/>
          </a:p>
          <a:p>
            <a:pPr marL="0" lvl="0" indent="0" eaLnBrk="1" hangingPunct="1">
              <a:buFont typeface="Arial" pitchFamily="34" charset="0"/>
              <a:buNone/>
            </a:pPr>
            <a:r>
              <a:rPr lang="en-US" sz="1100" baseline="0" dirty="0" smtClean="0"/>
              <a:t>Since </a:t>
            </a:r>
            <a:r>
              <a:rPr lang="en-US" sz="1100" baseline="0" dirty="0" err="1" smtClean="0"/>
              <a:t>KFHAT</a:t>
            </a:r>
            <a:r>
              <a:rPr lang="en-US" sz="1100" baseline="0" dirty="0" smtClean="0"/>
              <a:t> has been developed as a TECHNICAL WORKGROUP, the group itself does not have any direct policy making or resource allocation authority</a:t>
            </a:r>
          </a:p>
          <a:p>
            <a:pPr marL="0" lvl="0" indent="0" eaLnBrk="1" hangingPunct="1">
              <a:buFont typeface="Arial" pitchFamily="34" charset="0"/>
              <a:buNone/>
            </a:pPr>
            <a:r>
              <a:rPr lang="en-US" sz="1100" baseline="0" dirty="0" smtClean="0"/>
              <a:t>…however…as a collaborative team of water quality and fishery experts, when the group determines that a fish kill is likely to occur that message is shared with management within our organizations</a:t>
            </a:r>
          </a:p>
          <a:p>
            <a:pPr marL="0" lvl="0" indent="0" eaLnBrk="1" hangingPunct="1">
              <a:buFont typeface="Arial" pitchFamily="34" charset="0"/>
              <a:buNone/>
            </a:pPr>
            <a:r>
              <a:rPr lang="en-US" sz="1100" baseline="0" dirty="0" smtClean="0"/>
              <a:t>…and to resource managers who use the information to make decisions about agency actions and resource allocation.</a:t>
            </a:r>
          </a:p>
          <a:p>
            <a:pPr marL="0" lvl="0" indent="0" eaLnBrk="1" hangingPunct="1">
              <a:buFont typeface="Arial" pitchFamily="34" charset="0"/>
              <a:buNone/>
            </a:pPr>
            <a:r>
              <a:rPr lang="en-US" sz="1100" baseline="0" dirty="0" smtClean="0"/>
              <a:t>(We help provide the science behind resource decisions)</a:t>
            </a:r>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11</a:t>
            </a:fld>
            <a:endParaRPr lang="en-US" altLang="en-US"/>
          </a:p>
        </p:txBody>
      </p:sp>
    </p:spTree>
    <p:extLst>
      <p:ext uri="{BB962C8B-B14F-4D97-AF65-F5344CB8AC3E}">
        <p14:creationId xmlns:p14="http://schemas.microsoft.com/office/powerpoint/2010/main" val="2171488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609600"/>
            <a:ext cx="4305300" cy="3228975"/>
          </a:xfrm>
        </p:spPr>
      </p:sp>
      <p:sp>
        <p:nvSpPr>
          <p:cNvPr id="3" name="Notes Placeholder 2"/>
          <p:cNvSpPr>
            <a:spLocks noGrp="1"/>
          </p:cNvSpPr>
          <p:nvPr>
            <p:ph type="body" idx="1"/>
          </p:nvPr>
        </p:nvSpPr>
        <p:spPr>
          <a:xfrm>
            <a:off x="609600" y="4038600"/>
            <a:ext cx="5791199"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700" dirty="0" smtClean="0"/>
              <a:t>Katharine </a:t>
            </a:r>
          </a:p>
          <a:p>
            <a:pPr lvl="0" eaLnBrk="1" hangingPunct="1">
              <a:buFontTx/>
              <a:buNone/>
            </a:pPr>
            <a:r>
              <a:rPr lang="en-US" sz="1100" dirty="0" smtClean="0"/>
              <a:t>How does </a:t>
            </a:r>
            <a:r>
              <a:rPr lang="en-US" sz="1100" dirty="0" err="1" smtClean="0"/>
              <a:t>KFHAT</a:t>
            </a:r>
            <a:r>
              <a:rPr lang="en-US" sz="1100" dirty="0" smtClean="0"/>
              <a:t> do it?</a:t>
            </a:r>
          </a:p>
          <a:p>
            <a:pPr lvl="0" eaLnBrk="1" hangingPunct="1">
              <a:buFontTx/>
              <a:buNone/>
            </a:pPr>
            <a:endParaRPr lang="en-US" sz="800" dirty="0" smtClean="0"/>
          </a:p>
          <a:p>
            <a:pPr lvl="0" eaLnBrk="1" hangingPunct="1">
              <a:buFontTx/>
              <a:buNone/>
            </a:pPr>
            <a:r>
              <a:rPr lang="en-US" sz="1100" dirty="0" err="1" smtClean="0"/>
              <a:t>KFHAT</a:t>
            </a:r>
            <a:r>
              <a:rPr lang="en-US" sz="1100" dirty="0" smtClean="0"/>
              <a:t> holds</a:t>
            </a:r>
            <a:r>
              <a:rPr lang="en-US" sz="1100" baseline="0" dirty="0" smtClean="0"/>
              <a:t> teleconferences at varying frequencies depending on the </a:t>
            </a:r>
            <a:r>
              <a:rPr lang="en-US" sz="1100" baseline="0" dirty="0" err="1" smtClean="0"/>
              <a:t>liklihood</a:t>
            </a:r>
            <a:r>
              <a:rPr lang="en-US" sz="1100" baseline="0" dirty="0" smtClean="0"/>
              <a:t> of a fish kill.  Begin in spring every month or two weeks, and hold calls weekly during times of heightened concern.</a:t>
            </a:r>
          </a:p>
          <a:p>
            <a:pPr marL="628650" lvl="1" indent="-171450" eaLnBrk="1" hangingPunct="1">
              <a:buFont typeface="Arial" panose="020B0604020202020204" pitchFamily="34" charset="0"/>
              <a:buChar char="•"/>
            </a:pPr>
            <a:r>
              <a:rPr lang="en-US" sz="1100" baseline="0" dirty="0" smtClean="0"/>
              <a:t>Calls generally last 30 minutes to 1 hour, quick check in on the latest conditions.</a:t>
            </a:r>
            <a:endParaRPr lang="en-US" sz="1100" dirty="0" smtClean="0"/>
          </a:p>
          <a:p>
            <a:pPr lvl="0" eaLnBrk="1" hangingPunct="1">
              <a:buFontTx/>
              <a:buNone/>
            </a:pPr>
            <a:endParaRPr lang="en-US" sz="800" dirty="0" smtClean="0"/>
          </a:p>
          <a:p>
            <a:pPr lvl="0" eaLnBrk="1" hangingPunct="1">
              <a:buFontTx/>
              <a:buNone/>
            </a:pPr>
            <a:r>
              <a:rPr lang="en-US" sz="1100" dirty="0" err="1" smtClean="0"/>
              <a:t>KFHAT</a:t>
            </a:r>
            <a:r>
              <a:rPr lang="en-US" sz="1100" baseline="0" dirty="0" smtClean="0"/>
              <a:t> members collect numerous types of data to monitor and evaluate current conditions. When determining how likely a fish kill is to occur, KFHAT members consider the available data including </a:t>
            </a:r>
          </a:p>
          <a:p>
            <a:pPr lvl="0" eaLnBrk="1" hangingPunct="1">
              <a:buFontTx/>
              <a:buNone/>
            </a:pPr>
            <a:endParaRPr lang="en-US" sz="800" baseline="0" dirty="0" smtClean="0"/>
          </a:p>
          <a:p>
            <a:pPr lvl="0" eaLnBrk="1" hangingPunct="1">
              <a:buFontTx/>
              <a:buNone/>
            </a:pPr>
            <a:r>
              <a:rPr lang="en-US" sz="1100" baseline="0" dirty="0" smtClean="0"/>
              <a:t>-information on </a:t>
            </a:r>
            <a:r>
              <a:rPr lang="en-US" sz="1100" u="sng" baseline="0" dirty="0" smtClean="0"/>
              <a:t>hydrologic conditions </a:t>
            </a:r>
            <a:r>
              <a:rPr lang="en-US" sz="1100" baseline="0" dirty="0" smtClean="0"/>
              <a:t>such as snow pack, how much water is available in the basin, river flows, access to tributaries</a:t>
            </a:r>
          </a:p>
          <a:p>
            <a:pPr lvl="0" eaLnBrk="1" hangingPunct="1">
              <a:buFontTx/>
              <a:buNone/>
            </a:pPr>
            <a:endParaRPr lang="en-US" sz="700" baseline="0" dirty="0" smtClean="0"/>
          </a:p>
          <a:p>
            <a:pPr lvl="0" eaLnBrk="1" hangingPunct="1">
              <a:buFontTx/>
              <a:buNone/>
            </a:pPr>
            <a:r>
              <a:rPr lang="en-US" sz="1100" baseline="0" dirty="0" smtClean="0"/>
              <a:t>-</a:t>
            </a:r>
            <a:r>
              <a:rPr lang="en-US" sz="1100" u="sng" baseline="0" dirty="0" smtClean="0"/>
              <a:t>Fisheries data </a:t>
            </a:r>
            <a:r>
              <a:rPr lang="en-US" sz="1100" baseline="0" dirty="0" smtClean="0"/>
              <a:t>including how large the returning run of adult </a:t>
            </a:r>
            <a:r>
              <a:rPr lang="en-US" sz="1100" baseline="0" dirty="0" err="1" smtClean="0"/>
              <a:t>salmonids</a:t>
            </a:r>
            <a:r>
              <a:rPr lang="en-US" sz="1100" baseline="0" dirty="0" smtClean="0"/>
              <a:t> is predicted to be</a:t>
            </a:r>
          </a:p>
          <a:p>
            <a:pPr lvl="0" eaLnBrk="1" hangingPunct="1">
              <a:buFontTx/>
              <a:buNone/>
            </a:pPr>
            <a:endParaRPr lang="en-US" sz="600" baseline="0" dirty="0" smtClean="0"/>
          </a:p>
          <a:p>
            <a:pPr lvl="0" eaLnBrk="1" hangingPunct="1">
              <a:buFontTx/>
              <a:buNone/>
            </a:pPr>
            <a:r>
              <a:rPr lang="en-US" sz="1100" baseline="0" dirty="0" smtClean="0"/>
              <a:t>-Data from </a:t>
            </a:r>
            <a:r>
              <a:rPr lang="en-US" sz="1100" u="sng" baseline="0" dirty="0" smtClean="0"/>
              <a:t>disease </a:t>
            </a:r>
            <a:r>
              <a:rPr lang="en-US" sz="1100" u="sng" baseline="0" dirty="0" err="1" smtClean="0"/>
              <a:t>montoring</a:t>
            </a:r>
            <a:r>
              <a:rPr lang="en-US" sz="1100" u="sng" baseline="0" dirty="0" smtClean="0"/>
              <a:t> </a:t>
            </a:r>
            <a:r>
              <a:rPr lang="en-US" sz="1100" baseline="0" dirty="0" smtClean="0"/>
              <a:t>efforts which convey if </a:t>
            </a:r>
            <a:r>
              <a:rPr lang="en-US" sz="1100" baseline="0" dirty="0" err="1" smtClean="0"/>
              <a:t>salmonids</a:t>
            </a:r>
            <a:r>
              <a:rPr lang="en-US" sz="1100" baseline="0" dirty="0" smtClean="0"/>
              <a:t> are at risk from different parasites and bacterial infections</a:t>
            </a:r>
          </a:p>
          <a:p>
            <a:pPr lvl="0" eaLnBrk="1" hangingPunct="1">
              <a:buFontTx/>
              <a:buNone/>
            </a:pPr>
            <a:endParaRPr lang="en-US" sz="700" baseline="0" dirty="0" smtClean="0"/>
          </a:p>
          <a:p>
            <a:pPr lvl="0" eaLnBrk="1" hangingPunct="1">
              <a:buFontTx/>
              <a:buNone/>
            </a:pPr>
            <a:r>
              <a:rPr lang="en-US" sz="1100" baseline="0" dirty="0" smtClean="0"/>
              <a:t>-…</a:t>
            </a:r>
            <a:r>
              <a:rPr lang="en-US" sz="1100" u="sng" baseline="0" dirty="0" smtClean="0"/>
              <a:t>water quality</a:t>
            </a:r>
            <a:r>
              <a:rPr lang="en-US" sz="1100" u="none" baseline="0" dirty="0" smtClean="0"/>
              <a:t> data on </a:t>
            </a:r>
            <a:r>
              <a:rPr lang="en-US" sz="1100" baseline="0" dirty="0" smtClean="0"/>
              <a:t>river temperatures and dissolved oxygen levels</a:t>
            </a:r>
          </a:p>
          <a:p>
            <a:pPr lvl="0" eaLnBrk="1" hangingPunct="1">
              <a:buFontTx/>
              <a:buNone/>
            </a:pPr>
            <a:endParaRPr lang="en-US" sz="700" baseline="0" dirty="0" smtClean="0"/>
          </a:p>
          <a:p>
            <a:pPr lvl="0" eaLnBrk="1" hangingPunct="1">
              <a:buFontTx/>
              <a:buNone/>
            </a:pPr>
            <a:r>
              <a:rPr lang="en-US" sz="1100" u="none" baseline="0" dirty="0" smtClean="0"/>
              <a:t>…and data </a:t>
            </a:r>
            <a:r>
              <a:rPr lang="en-US" sz="1100" baseline="0" dirty="0" smtClean="0"/>
              <a:t>on </a:t>
            </a:r>
            <a:r>
              <a:rPr lang="en-US" sz="1100" u="sng" baseline="0" dirty="0" smtClean="0"/>
              <a:t>blue green algae </a:t>
            </a:r>
            <a:r>
              <a:rPr lang="en-US" sz="1100" baseline="0" dirty="0" smtClean="0"/>
              <a:t>and their toxins.</a:t>
            </a:r>
          </a:p>
          <a:p>
            <a:pPr lvl="0" eaLnBrk="1" hangingPunct="1">
              <a:buFontTx/>
              <a:buNone/>
            </a:pPr>
            <a:endParaRPr lang="en-US" sz="1100" baseline="0" dirty="0" smtClean="0"/>
          </a:p>
          <a:p>
            <a:pPr lvl="0" eaLnBrk="1" hangingPunct="1">
              <a:buFontTx/>
              <a:buNone/>
            </a:pPr>
            <a:r>
              <a:rPr lang="en-US" sz="1100" baseline="0" dirty="0" smtClean="0"/>
              <a:t>You can see from this list, that KFHAT looks at all the factors that influence fish health.</a:t>
            </a:r>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solidFill>
                  <a:prstClr val="black"/>
                </a:solidFill>
              </a:rPr>
              <a:pPr>
                <a:defRPr/>
              </a:pPr>
              <a:t>12</a:t>
            </a:fld>
            <a:endParaRPr lang="en-US" altLang="en-US">
              <a:solidFill>
                <a:prstClr val="black"/>
              </a:solidFill>
            </a:endParaRPr>
          </a:p>
        </p:txBody>
      </p:sp>
    </p:spTree>
    <p:extLst>
      <p:ext uri="{BB962C8B-B14F-4D97-AF65-F5344CB8AC3E}">
        <p14:creationId xmlns:p14="http://schemas.microsoft.com/office/powerpoint/2010/main" val="2171488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Katharine</a:t>
            </a:r>
          </a:p>
          <a:p>
            <a:pPr eaLnBrk="1" hangingPunct="1"/>
            <a:endParaRPr lang="en-US" dirty="0" smtClean="0"/>
          </a:p>
          <a:p>
            <a:pPr eaLnBrk="1" hangingPunct="1"/>
            <a:r>
              <a:rPr lang="en-US" dirty="0" smtClean="0"/>
              <a:t>To</a:t>
            </a:r>
            <a:r>
              <a:rPr lang="en-US" baseline="0" dirty="0" smtClean="0"/>
              <a:t> aid KFHAT in our mission we developed two documents</a:t>
            </a:r>
          </a:p>
          <a:p>
            <a:pPr eaLnBrk="1" hangingPunct="1"/>
            <a:endParaRPr lang="en-US" baseline="0" dirty="0" smtClean="0"/>
          </a:p>
          <a:p>
            <a:pPr eaLnBrk="1" hangingPunct="1"/>
            <a:r>
              <a:rPr lang="en-US" u="sng" baseline="0" dirty="0" smtClean="0"/>
              <a:t>1) Klamath River Basin Fish Kill Response Plan</a:t>
            </a:r>
            <a:r>
              <a:rPr lang="en-US" u="none" baseline="0" dirty="0" smtClean="0"/>
              <a:t>…</a:t>
            </a:r>
          </a:p>
          <a:p>
            <a:pPr marL="171450" indent="-171450" eaLnBrk="1" hangingPunct="1">
              <a:buFont typeface="Arial" pitchFamily="34" charset="0"/>
              <a:buChar char="•"/>
            </a:pPr>
            <a:endParaRPr lang="en-US" u="none" baseline="0" dirty="0" smtClean="0"/>
          </a:p>
          <a:p>
            <a:pPr marL="0" indent="0" eaLnBrk="1" hangingPunct="1">
              <a:buFont typeface="Arial" pitchFamily="34" charset="0"/>
              <a:buNone/>
            </a:pPr>
            <a:r>
              <a:rPr lang="en-US" u="none" baseline="0" dirty="0" smtClean="0"/>
              <a:t>--And the--</a:t>
            </a:r>
          </a:p>
          <a:p>
            <a:pPr marL="0" indent="0" eaLnBrk="1" hangingPunct="1">
              <a:buFont typeface="Arial" pitchFamily="34" charset="0"/>
              <a:buNone/>
            </a:pPr>
            <a:endParaRPr lang="en-US" u="none" baseline="0" dirty="0" smtClean="0"/>
          </a:p>
          <a:p>
            <a:pPr marL="0" indent="0" eaLnBrk="1" hangingPunct="1">
              <a:buFont typeface="Arial" pitchFamily="34" charset="0"/>
              <a:buNone/>
            </a:pPr>
            <a:r>
              <a:rPr lang="en-US" u="none" baseline="0" dirty="0" smtClean="0"/>
              <a:t>2)</a:t>
            </a:r>
            <a:r>
              <a:rPr lang="en-US" u="sng" baseline="0" dirty="0" smtClean="0"/>
              <a:t>Klamath River Basin Fish Kill Response Plan Training Manual</a:t>
            </a:r>
            <a:r>
              <a:rPr lang="en-US" u="none" baseline="0" dirty="0" smtClean="0"/>
              <a:t> </a:t>
            </a:r>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13</a:t>
            </a:fld>
            <a:endParaRPr lang="en-US" altLang="en-US"/>
          </a:p>
        </p:txBody>
      </p:sp>
    </p:spTree>
    <p:extLst>
      <p:ext uri="{BB962C8B-B14F-4D97-AF65-F5344CB8AC3E}">
        <p14:creationId xmlns:p14="http://schemas.microsoft.com/office/powerpoint/2010/main" val="1366202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498975"/>
          </a:xfrm>
        </p:spPr>
        <p:txBody>
          <a:bodyPr/>
          <a:lstStyle/>
          <a:p>
            <a:pPr eaLnBrk="1" hangingPunct="1"/>
            <a:r>
              <a:rPr lang="en-US" u="none" baseline="0" dirty="0" smtClean="0"/>
              <a:t>Katharine</a:t>
            </a:r>
          </a:p>
          <a:p>
            <a:pPr eaLnBrk="1" hangingPunct="1"/>
            <a:endParaRPr lang="en-US" u="sng" baseline="0" dirty="0" smtClean="0"/>
          </a:p>
          <a:p>
            <a:pPr eaLnBrk="1" hangingPunct="1"/>
            <a:r>
              <a:rPr lang="en-US" u="sng" baseline="0" dirty="0" smtClean="0"/>
              <a:t>In the event that a fish kill occurs, </a:t>
            </a:r>
            <a:r>
              <a:rPr lang="en-US" u="sng" baseline="0" dirty="0" err="1" smtClean="0"/>
              <a:t>KFHAT</a:t>
            </a:r>
            <a:r>
              <a:rPr lang="en-US" u="sng" baseline="0" dirty="0" smtClean="0"/>
              <a:t> will initiate a coordinated monitoring response utilizing the process laid our in the Klamath River Basin Fish Kill Response Plan</a:t>
            </a:r>
            <a:r>
              <a:rPr lang="en-US" u="none" baseline="0" dirty="0" smtClean="0"/>
              <a:t>…</a:t>
            </a:r>
          </a:p>
          <a:p>
            <a:pPr marL="171450" indent="-171450" eaLnBrk="1" hangingPunct="1">
              <a:buFont typeface="Arial" pitchFamily="34" charset="0"/>
              <a:buChar char="•"/>
            </a:pPr>
            <a:r>
              <a:rPr lang="en-US" u="none" baseline="0" dirty="0" smtClean="0"/>
              <a:t>The Response Plan itself is a concise document (only 11 pages) lays out the framework for </a:t>
            </a:r>
            <a:r>
              <a:rPr lang="en-US" u="none" baseline="0" dirty="0" err="1" smtClean="0"/>
              <a:t>KFHAT</a:t>
            </a:r>
            <a:r>
              <a:rPr lang="en-US" u="none" baseline="0" dirty="0" smtClean="0"/>
              <a:t> response, roles, and responsibilities.  The appendices…are the part of the document that evolve and are updated from year to year such as data sheets and </a:t>
            </a:r>
            <a:r>
              <a:rPr lang="en-US" u="none" baseline="0" dirty="0" err="1" smtClean="0"/>
              <a:t>KFHAT</a:t>
            </a:r>
            <a:r>
              <a:rPr lang="en-US" u="none" baseline="0" dirty="0" smtClean="0"/>
              <a:t> contacts. </a:t>
            </a:r>
          </a:p>
          <a:p>
            <a:pPr marL="171450" indent="-171450" eaLnBrk="1" hangingPunct="1">
              <a:buFont typeface="Arial" pitchFamily="34" charset="0"/>
              <a:buChar char="•"/>
            </a:pPr>
            <a:endParaRPr lang="en-US" u="none" baseline="0" dirty="0" smtClean="0"/>
          </a:p>
          <a:p>
            <a:pPr marL="0" indent="0" eaLnBrk="1" hangingPunct="1">
              <a:buFont typeface="Arial" pitchFamily="34" charset="0"/>
              <a:buNone/>
            </a:pPr>
            <a:r>
              <a:rPr lang="en-US" u="none" baseline="0" dirty="0" smtClean="0"/>
              <a:t>The Plan</a:t>
            </a:r>
          </a:p>
          <a:p>
            <a:pPr marL="171450" indent="-171450" eaLnBrk="1" hangingPunct="1">
              <a:buFont typeface="Arial" pitchFamily="34" charset="0"/>
              <a:buChar char="•"/>
            </a:pPr>
            <a:r>
              <a:rPr lang="en-US" u="none" baseline="0" dirty="0" smtClean="0"/>
              <a:t>Defines role of </a:t>
            </a:r>
            <a:r>
              <a:rPr lang="en-US" u="none" baseline="0" dirty="0" err="1" smtClean="0"/>
              <a:t>KFHAT</a:t>
            </a:r>
            <a:r>
              <a:rPr lang="en-US" u="none" baseline="0" dirty="0" smtClean="0"/>
              <a:t> in the Klamath basin</a:t>
            </a:r>
          </a:p>
          <a:p>
            <a:pPr marL="171450" indent="-171450" eaLnBrk="1" hangingPunct="1">
              <a:buFont typeface="Arial" pitchFamily="34" charset="0"/>
              <a:buChar char="•"/>
            </a:pPr>
            <a:r>
              <a:rPr lang="en-US" u="none" baseline="0" dirty="0" smtClean="0"/>
              <a:t>Lays out coordination and monitoring actions we will take in the event of a fish kill</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u="none" baseline="0" dirty="0" smtClean="0"/>
              <a:t>Response &amp; Data reporting protocols</a:t>
            </a:r>
          </a:p>
          <a:p>
            <a:pPr marL="171450" indent="-171450" eaLnBrk="1" hangingPunct="1">
              <a:buFont typeface="Arial" pitchFamily="34" charset="0"/>
              <a:buChar char="•"/>
            </a:pPr>
            <a:r>
              <a:rPr lang="en-US" u="none" baseline="0" dirty="0" smtClean="0"/>
              <a:t>Data Reporting Leads for water quality, fishery, disease data.  </a:t>
            </a:r>
          </a:p>
          <a:p>
            <a:pPr marL="171450" indent="-171450" eaLnBrk="1" hangingPunct="1">
              <a:buFont typeface="Arial" pitchFamily="34" charset="0"/>
              <a:buChar char="•"/>
            </a:pPr>
            <a:r>
              <a:rPr lang="en-US" u="none" baseline="0" dirty="0" smtClean="0"/>
              <a:t>Discusses Post event debriefing process</a:t>
            </a:r>
          </a:p>
          <a:p>
            <a:pPr eaLnBrk="1" hangingPunct="1"/>
            <a:endParaRPr lang="en-US" u="none" baseline="0" dirty="0" smtClean="0"/>
          </a:p>
          <a:p>
            <a:pPr eaLnBrk="1" hangingPunct="1"/>
            <a:r>
              <a:rPr lang="en-US" u="none" baseline="0" dirty="0" smtClean="0"/>
              <a:t>(next slide)</a:t>
            </a:r>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14</a:t>
            </a:fld>
            <a:endParaRPr lang="en-US" altLang="en-US"/>
          </a:p>
        </p:txBody>
      </p:sp>
    </p:spTree>
    <p:extLst>
      <p:ext uri="{BB962C8B-B14F-4D97-AF65-F5344CB8AC3E}">
        <p14:creationId xmlns:p14="http://schemas.microsoft.com/office/powerpoint/2010/main" val="1366202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u="none" baseline="0" dirty="0" smtClean="0"/>
              <a:t>Katharine</a:t>
            </a:r>
          </a:p>
          <a:p>
            <a:pPr marL="171450" indent="-171450" eaLnBrk="1" hangingPunct="1">
              <a:buFont typeface="Arial" pitchFamily="34" charset="0"/>
              <a:buChar char="•"/>
            </a:pPr>
            <a:endParaRPr lang="en-US" u="none" baseline="0" dirty="0" smtClean="0"/>
          </a:p>
          <a:p>
            <a:pPr marL="0" indent="0" eaLnBrk="1" hangingPunct="1">
              <a:buFont typeface="Arial" pitchFamily="34" charset="0"/>
              <a:buNone/>
            </a:pPr>
            <a:r>
              <a:rPr lang="en-US" u="none" baseline="0" dirty="0" smtClean="0"/>
              <a:t>The Plan</a:t>
            </a:r>
          </a:p>
          <a:p>
            <a:pPr marL="171450" indent="-171450" eaLnBrk="1" hangingPunct="1">
              <a:buFont typeface="Arial" pitchFamily="34" charset="0"/>
              <a:buChar char="•"/>
            </a:pPr>
            <a:r>
              <a:rPr lang="en-US" u="none" baseline="0" dirty="0" smtClean="0"/>
              <a:t>Designates who is lead agency/tribe during response…depends on the location of the fish kill</a:t>
            </a:r>
          </a:p>
          <a:p>
            <a:pPr marL="171450" indent="-171450" eaLnBrk="1" hangingPunct="1">
              <a:buFont typeface="Arial" pitchFamily="34" charset="0"/>
              <a:buChar char="•"/>
            </a:pPr>
            <a:r>
              <a:rPr lang="en-US" u="none" baseline="0" dirty="0" smtClean="0"/>
              <a:t> I don’t intend you to be able to understand this whole map…but what it shows is that each color represents a different lead response entity</a:t>
            </a:r>
          </a:p>
          <a:p>
            <a:pPr marL="628650" lvl="1" indent="-171450" eaLnBrk="1" hangingPunct="1">
              <a:buFont typeface="Arial" pitchFamily="34" charset="0"/>
              <a:buChar char="•"/>
            </a:pPr>
            <a:r>
              <a:rPr lang="en-US" u="none" baseline="0" dirty="0" smtClean="0"/>
              <a:t>For example…if a fish kill occurs in the purple area shown here (use laser pointer), this map denotes that the Karuk Tribe would be the lead for coordinating the </a:t>
            </a:r>
            <a:r>
              <a:rPr lang="en-US" u="none" baseline="0" dirty="0" err="1" smtClean="0"/>
              <a:t>KFHAT</a:t>
            </a:r>
            <a:r>
              <a:rPr lang="en-US" u="none" baseline="0" dirty="0" smtClean="0"/>
              <a:t> response.</a:t>
            </a:r>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15</a:t>
            </a:fld>
            <a:endParaRPr lang="en-US" altLang="en-US"/>
          </a:p>
        </p:txBody>
      </p:sp>
    </p:spTree>
    <p:extLst>
      <p:ext uri="{BB962C8B-B14F-4D97-AF65-F5344CB8AC3E}">
        <p14:creationId xmlns:p14="http://schemas.microsoft.com/office/powerpoint/2010/main" val="1366202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u="none" baseline="0" dirty="0" smtClean="0"/>
              <a:t>Katharine</a:t>
            </a:r>
          </a:p>
          <a:p>
            <a:pPr marL="0" indent="0" eaLnBrk="1" hangingPunct="1">
              <a:buFont typeface="Arial" pitchFamily="34" charset="0"/>
              <a:buNone/>
            </a:pPr>
            <a:endParaRPr lang="en-US" u="none" baseline="0" dirty="0" smtClean="0"/>
          </a:p>
          <a:p>
            <a:pPr marL="0" indent="0" eaLnBrk="1" hangingPunct="1">
              <a:buFont typeface="Arial" pitchFamily="34" charset="0"/>
              <a:buNone/>
            </a:pPr>
            <a:r>
              <a:rPr lang="en-US" u="none" baseline="0" dirty="0" smtClean="0"/>
              <a:t>The Plan</a:t>
            </a:r>
          </a:p>
          <a:p>
            <a:pPr marL="171450" indent="-171450" eaLnBrk="1" hangingPunct="1">
              <a:buFont typeface="Arial" pitchFamily="34" charset="0"/>
              <a:buChar char="•"/>
            </a:pPr>
            <a:r>
              <a:rPr lang="en-US" u="none" baseline="0" dirty="0" smtClean="0"/>
              <a:t>Contains Posters that our members put up along the river…with who the public should Notify in the event of a fish Kill.  Sara has arranged for us to use the California Office of Emergency Services 24 hour number so reports can be taken any time day/night.  </a:t>
            </a:r>
          </a:p>
          <a:p>
            <a:pPr marL="171450" indent="-171450" eaLnBrk="1" hangingPunct="1">
              <a:buFont typeface="Arial" pitchFamily="34" charset="0"/>
              <a:buChar char="•"/>
            </a:pPr>
            <a:endParaRPr lang="en-US" u="none" baseline="0" dirty="0" smtClean="0"/>
          </a:p>
          <a:p>
            <a:pPr marL="171450" indent="-171450" eaLnBrk="1" hangingPunct="1">
              <a:buFont typeface="Arial" pitchFamily="34" charset="0"/>
              <a:buChar char="•"/>
            </a:pPr>
            <a:r>
              <a:rPr lang="en-US" u="none" baseline="0" dirty="0" smtClean="0"/>
              <a:t>If a member of the pubic sees dead fish on the river, they call CA Office </a:t>
            </a:r>
            <a:r>
              <a:rPr lang="en-US" u="none" baseline="0" dirty="0" err="1" smtClean="0"/>
              <a:t>Emerg</a:t>
            </a:r>
            <a:r>
              <a:rPr lang="en-US" u="none" baseline="0" dirty="0" smtClean="0"/>
              <a:t>. </a:t>
            </a:r>
            <a:r>
              <a:rPr lang="en-US" u="none" baseline="0" dirty="0" err="1" smtClean="0"/>
              <a:t>Serv</a:t>
            </a:r>
            <a:r>
              <a:rPr lang="en-US" u="none" baseline="0" dirty="0" smtClean="0"/>
              <a:t> number on the poster… </a:t>
            </a:r>
          </a:p>
          <a:p>
            <a:pPr marL="171450" indent="-171450" eaLnBrk="1" hangingPunct="1">
              <a:buFont typeface="Arial" pitchFamily="34" charset="0"/>
              <a:buChar char="•"/>
            </a:pPr>
            <a:endParaRPr lang="en-US" u="none" baseline="0" dirty="0" smtClean="0"/>
          </a:p>
          <a:p>
            <a:pPr marL="171450" indent="-171450" eaLnBrk="1" hangingPunct="1">
              <a:buFont typeface="Arial" pitchFamily="34" charset="0"/>
              <a:buChar char="•"/>
            </a:pPr>
            <a:endParaRPr lang="en-US" u="none" baseline="0" dirty="0" smtClean="0"/>
          </a:p>
          <a:p>
            <a:pPr marL="171450" indent="-171450" eaLnBrk="1" hangingPunct="1">
              <a:buFont typeface="Arial" pitchFamily="34" charset="0"/>
              <a:buChar char="•"/>
            </a:pPr>
            <a:endParaRPr lang="en-US" u="none" baseline="0" dirty="0" smtClean="0"/>
          </a:p>
          <a:p>
            <a:pPr marL="171450" indent="-171450" eaLnBrk="1" hangingPunct="1">
              <a:buFont typeface="Arial" pitchFamily="34" charset="0"/>
              <a:buChar char="•"/>
            </a:pPr>
            <a:endParaRPr lang="en-US" u="none" baseline="0" dirty="0" smtClean="0"/>
          </a:p>
          <a:p>
            <a:pPr eaLnBrk="1" hangingPunct="1"/>
            <a:endParaRPr lang="en-US" u="sng" baseline="0" dirty="0" smtClean="0"/>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16</a:t>
            </a:fld>
            <a:endParaRPr lang="en-US" altLang="en-US"/>
          </a:p>
        </p:txBody>
      </p:sp>
    </p:spTree>
    <p:extLst>
      <p:ext uri="{BB962C8B-B14F-4D97-AF65-F5344CB8AC3E}">
        <p14:creationId xmlns:p14="http://schemas.microsoft.com/office/powerpoint/2010/main" val="1366202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u="none" baseline="0" dirty="0" smtClean="0"/>
              <a:t>Katharine</a:t>
            </a:r>
          </a:p>
          <a:p>
            <a:pPr marL="0" indent="0" eaLnBrk="1" hangingPunct="1">
              <a:buFont typeface="Arial" pitchFamily="34" charset="0"/>
              <a:buNone/>
            </a:pPr>
            <a:endParaRPr lang="en-US" u="none" baseline="0" dirty="0" smtClean="0"/>
          </a:p>
          <a:p>
            <a:pPr marL="171450" indent="-171450" eaLnBrk="1" hangingPunct="1">
              <a:buFont typeface="Arial" pitchFamily="34" charset="0"/>
              <a:buChar char="•"/>
            </a:pPr>
            <a:r>
              <a:rPr lang="en-US" u="none" baseline="0" dirty="0" smtClean="0"/>
              <a:t>…</a:t>
            </a:r>
            <a:r>
              <a:rPr lang="en-US" u="none" baseline="0" dirty="0" err="1" smtClean="0"/>
              <a:t>OES</a:t>
            </a:r>
            <a:r>
              <a:rPr lang="en-US" u="none" baseline="0" dirty="0" smtClean="0"/>
              <a:t> then calls Sara, who notes the location on the river and then refers the report to the appropriate lead entity (as shown on the map on the previous slide &amp; in the phone tree shown here)…</a:t>
            </a:r>
          </a:p>
          <a:p>
            <a:pPr marL="171450" indent="-171450" eaLnBrk="1" hangingPunct="1">
              <a:buFont typeface="Arial" pitchFamily="34" charset="0"/>
              <a:buChar char="•"/>
            </a:pPr>
            <a:endParaRPr lang="en-US" u="none" baseline="0" dirty="0" smtClean="0"/>
          </a:p>
          <a:p>
            <a:pPr marL="171450" indent="-171450" eaLnBrk="1" hangingPunct="1">
              <a:buFont typeface="Arial" pitchFamily="34" charset="0"/>
              <a:buChar char="•"/>
            </a:pPr>
            <a:r>
              <a:rPr lang="en-US" u="none" baseline="0" dirty="0" smtClean="0"/>
              <a:t>….the lead entity does and initial investigation, and determines if the situation warrants notifying the larger </a:t>
            </a:r>
            <a:r>
              <a:rPr lang="en-US" u="none" baseline="0" dirty="0" err="1" smtClean="0"/>
              <a:t>KFHAT</a:t>
            </a:r>
            <a:r>
              <a:rPr lang="en-US" u="none" baseline="0" dirty="0" smtClean="0"/>
              <a:t> response group and we go from there.</a:t>
            </a:r>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US" u="none" baseline="0" dirty="0" smtClean="0"/>
          </a:p>
          <a:p>
            <a:pPr marL="171450" indent="-171450" eaLnBrk="1" hangingPunct="1">
              <a:buFont typeface="Arial" pitchFamily="34" charset="0"/>
              <a:buChar char="•"/>
            </a:pPr>
            <a:r>
              <a:rPr lang="en-US" u="none" baseline="0" dirty="0" smtClean="0"/>
              <a:t>As you can see, the phone tree lays out the order in in which key </a:t>
            </a:r>
            <a:r>
              <a:rPr lang="en-US" u="none" baseline="0" dirty="0" err="1" smtClean="0"/>
              <a:t>KFHAT</a:t>
            </a:r>
            <a:r>
              <a:rPr lang="en-US" u="none" baseline="0" dirty="0" smtClean="0"/>
              <a:t> members are notified </a:t>
            </a:r>
          </a:p>
          <a:p>
            <a:pPr marL="171450" indent="-171450" eaLnBrk="1" hangingPunct="1">
              <a:buFont typeface="Arial" pitchFamily="34" charset="0"/>
              <a:buChar char="•"/>
            </a:pPr>
            <a:endParaRPr lang="en-US" u="none" baseline="0" dirty="0" smtClean="0"/>
          </a:p>
          <a:p>
            <a:pPr marL="171450" indent="-171450" eaLnBrk="1" hangingPunct="1">
              <a:buFont typeface="Arial" pitchFamily="34" charset="0"/>
              <a:buChar char="•"/>
            </a:pPr>
            <a:r>
              <a:rPr lang="en-US" u="none" baseline="0" dirty="0" smtClean="0"/>
              <a:t>Another feature of our Response plan is that it demines, what we call our “Readiness levels”, which indicate to the public how likely a fish kill is to occur. Sara will speak to that now.</a:t>
            </a:r>
            <a:endParaRPr lang="en-US" u="sng" baseline="0" dirty="0" smtClean="0"/>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17</a:t>
            </a:fld>
            <a:endParaRPr lang="en-US" altLang="en-US"/>
          </a:p>
        </p:txBody>
      </p:sp>
    </p:spTree>
    <p:extLst>
      <p:ext uri="{BB962C8B-B14F-4D97-AF65-F5344CB8AC3E}">
        <p14:creationId xmlns:p14="http://schemas.microsoft.com/office/powerpoint/2010/main" val="1366202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u="none" baseline="0" dirty="0" smtClean="0"/>
              <a:t>Sara</a:t>
            </a:r>
          </a:p>
          <a:p>
            <a:pPr eaLnBrk="1" hangingPunct="1"/>
            <a:endParaRPr lang="en-US" u="non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Readiness Levels – Reflect </a:t>
            </a:r>
            <a:r>
              <a:rPr lang="en-US" u="none" baseline="0" dirty="0" err="1" smtClean="0"/>
              <a:t>KFHATs</a:t>
            </a:r>
            <a:r>
              <a:rPr lang="en-US" u="none" baseline="0" dirty="0" smtClean="0"/>
              <a:t> assessment of information and determination of how likely a fish kill is to occur.   Use a stoplight </a:t>
            </a:r>
            <a:r>
              <a:rPr lang="en-US" u="none" baseline="0" dirty="0" err="1" smtClean="0"/>
              <a:t>symbology</a:t>
            </a:r>
            <a:r>
              <a:rPr lang="en-US" u="none" baseline="0" dirty="0" smtClean="0"/>
              <a:t>  (shown in the picture) - Green “conditions good” to Red “fish kill occurring”</a:t>
            </a:r>
          </a:p>
          <a:p>
            <a:pPr eaLnBrk="1" hangingPunct="1"/>
            <a:endParaRPr lang="en-US" u="none" baseline="0" dirty="0" smtClean="0"/>
          </a:p>
          <a:p>
            <a:pPr eaLnBrk="1" hangingPunct="1"/>
            <a:r>
              <a:rPr lang="en-US" u="none" baseline="0" dirty="0" smtClean="0"/>
              <a:t>Discuss how we determine movement between readiness levels</a:t>
            </a:r>
          </a:p>
          <a:p>
            <a:pPr eaLnBrk="1" hangingPunct="1"/>
            <a:endParaRPr lang="en-US" u="none" baseline="0" dirty="0" smtClean="0"/>
          </a:p>
          <a:p>
            <a:pPr eaLnBrk="1" hangingPunct="1"/>
            <a:r>
              <a:rPr lang="en-US" sz="1200" u="none" baseline="0" dirty="0" smtClean="0">
                <a:solidFill>
                  <a:srgbClr val="FF0000"/>
                </a:solidFill>
              </a:rPr>
              <a:t>Internal levels based on best professional judgement and consensus of the group.</a:t>
            </a:r>
          </a:p>
          <a:p>
            <a:pPr eaLnBrk="1" hangingPunct="1"/>
            <a:r>
              <a:rPr lang="en-US" sz="1200" u="none" baseline="0" dirty="0" smtClean="0">
                <a:solidFill>
                  <a:srgbClr val="FF0000"/>
                </a:solidFill>
              </a:rPr>
              <a:t>Run Size of 130,000 is average</a:t>
            </a:r>
          </a:p>
          <a:p>
            <a:pPr eaLnBrk="1" hangingPunct="1"/>
            <a:r>
              <a:rPr lang="en-US" sz="1200" u="none" baseline="0" dirty="0" smtClean="0">
                <a:solidFill>
                  <a:srgbClr val="FF0000"/>
                </a:solidFill>
              </a:rPr>
              <a:t>Low River Flows over 2,800 in Aug /Sept</a:t>
            </a:r>
          </a:p>
          <a:p>
            <a:pPr eaLnBrk="1" hangingPunct="1"/>
            <a:r>
              <a:rPr lang="en-US" sz="1200" u="none" baseline="0" dirty="0" smtClean="0">
                <a:solidFill>
                  <a:srgbClr val="FF0000"/>
                </a:solidFill>
              </a:rPr>
              <a:t>Water Temps over 22 C</a:t>
            </a:r>
          </a:p>
          <a:p>
            <a:pPr eaLnBrk="1" hangingPunct="1"/>
            <a:r>
              <a:rPr lang="en-US" sz="1200" u="none" baseline="0" dirty="0" smtClean="0">
                <a:solidFill>
                  <a:srgbClr val="FF0000"/>
                </a:solidFill>
              </a:rPr>
              <a:t>Reports of diseased fish</a:t>
            </a:r>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18</a:t>
            </a:fld>
            <a:endParaRPr lang="en-US" altLang="en-US"/>
          </a:p>
        </p:txBody>
      </p:sp>
    </p:spTree>
    <p:extLst>
      <p:ext uri="{BB962C8B-B14F-4D97-AF65-F5344CB8AC3E}">
        <p14:creationId xmlns:p14="http://schemas.microsoft.com/office/powerpoint/2010/main" val="1366202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u="none" baseline="0" dirty="0" smtClean="0"/>
              <a:t>Sara</a:t>
            </a:r>
          </a:p>
          <a:p>
            <a:pPr eaLnBrk="1" hangingPunct="1"/>
            <a:endParaRPr lang="en-US" u="none" baseline="0" dirty="0" smtClean="0"/>
          </a:p>
          <a:p>
            <a:pPr eaLnBrk="1" hangingPunct="1"/>
            <a:endParaRPr lang="en-US" u="none" baseline="0" dirty="0" smtClean="0"/>
          </a:p>
          <a:p>
            <a:pPr eaLnBrk="1" hangingPunct="1"/>
            <a:r>
              <a:rPr lang="en-US" u="none" baseline="0" dirty="0" smtClean="0"/>
              <a:t>BRIEFLY review the four readiness levels and what they each mean for our preparation/actions.</a:t>
            </a:r>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19</a:t>
            </a:fld>
            <a:endParaRPr lang="en-US" altLang="en-US"/>
          </a:p>
        </p:txBody>
      </p:sp>
    </p:spTree>
    <p:extLst>
      <p:ext uri="{BB962C8B-B14F-4D97-AF65-F5344CB8AC3E}">
        <p14:creationId xmlns:p14="http://schemas.microsoft.com/office/powerpoint/2010/main" val="136620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4588"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0575" indent="-228600" eaLnBrk="0" hangingPunct="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6C0523-2A2F-4F49-9EBE-9928A5D7BC49}" type="slidenum">
              <a:rPr lang="en-US" altLang="en-US" smtClean="0"/>
              <a:pPr eaLnBrk="1" hangingPunct="1">
                <a:spcBef>
                  <a:spcPct val="0"/>
                </a:spcBef>
              </a:pPr>
              <a:t>2</a:t>
            </a:fld>
            <a:endParaRPr lang="en-US" altLang="en-US" smtClean="0"/>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p:spPr>
        <p:txBody>
          <a:bodyPr/>
          <a:lstStyle/>
          <a:p>
            <a:pPr marL="227013" indent="-227013" eaLnBrk="1" hangingPunct="1"/>
            <a:r>
              <a:rPr lang="en-US" dirty="0" smtClean="0"/>
              <a:t>(Review who will present</a:t>
            </a:r>
            <a:r>
              <a:rPr lang="en-US" baseline="0" dirty="0" smtClean="0"/>
              <a:t> what)</a:t>
            </a:r>
          </a:p>
          <a:p>
            <a:pPr marL="227013" indent="-227013" eaLnBrk="1" hangingPunct="1"/>
            <a:endParaRPr lang="en-US" altLang="en-US" baseline="0" dirty="0" smtClean="0"/>
          </a:p>
          <a:p>
            <a:pPr marL="227013" indent="-227013" eaLnBrk="1" hangingPunct="1"/>
            <a:r>
              <a:rPr lang="en-US" altLang="en-US" baseline="0" dirty="0" smtClean="0"/>
              <a:t>Sara – Overview: 1) Klamath Basin &amp; its fishery 2) Factors leading to the formation of KFHAT</a:t>
            </a:r>
          </a:p>
          <a:p>
            <a:pPr marL="227013" indent="-227013" eaLnBrk="1" hangingPunct="1"/>
            <a:endParaRPr lang="en-US" altLang="en-US" baseline="0" dirty="0" smtClean="0"/>
          </a:p>
          <a:p>
            <a:pPr marL="227013" indent="-227013" eaLnBrk="1" hangingPunct="1"/>
            <a:r>
              <a:rPr lang="en-US" altLang="en-US" baseline="0" dirty="0" smtClean="0"/>
              <a:t>Sara &amp; Katharine – KFHAT details</a:t>
            </a:r>
          </a:p>
          <a:p>
            <a:pPr marL="227013" indent="-227013" eaLnBrk="1" hangingPunct="1"/>
            <a:endParaRPr lang="en-US" altLang="en-US" baseline="0" dirty="0" smtClean="0"/>
          </a:p>
          <a:p>
            <a:pPr marL="227013" indent="-227013" eaLnBrk="1" hangingPunct="1"/>
            <a:r>
              <a:rPr lang="en-US" altLang="en-US" baseline="0" dirty="0" smtClean="0"/>
              <a:t>Katharine – Example from 2014.</a:t>
            </a:r>
          </a:p>
          <a:p>
            <a:pPr marL="227013" indent="-227013" eaLnBrk="1" hangingPunct="1"/>
            <a:endParaRPr lang="en-US" altLang="en-US" dirty="0" smtClean="0"/>
          </a:p>
        </p:txBody>
      </p:sp>
    </p:spTree>
    <p:extLst>
      <p:ext uri="{BB962C8B-B14F-4D97-AF65-F5344CB8AC3E}">
        <p14:creationId xmlns:p14="http://schemas.microsoft.com/office/powerpoint/2010/main" val="31722267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Sara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u="none" baseline="0" dirty="0" smtClean="0"/>
          </a:p>
          <a:p>
            <a:pPr marL="0" indent="0" eaLnBrk="1" hangingPunct="1">
              <a:buFont typeface="Arial" pitchFamily="34" charset="0"/>
              <a:buNone/>
            </a:pPr>
            <a:r>
              <a:rPr lang="en-US" dirty="0" err="1" smtClean="0"/>
              <a:t>KFHAT</a:t>
            </a:r>
            <a:r>
              <a:rPr lang="en-US" dirty="0" smtClean="0"/>
              <a:t> also</a:t>
            </a:r>
            <a:r>
              <a:rPr lang="en-US" u="none" baseline="0" dirty="0" smtClean="0"/>
              <a:t> developed </a:t>
            </a:r>
            <a:r>
              <a:rPr lang="en-US" u="sng" baseline="0" dirty="0" smtClean="0"/>
              <a:t>Klamath River Basin Fish Kill Response Plan Training Manual</a:t>
            </a:r>
            <a:r>
              <a:rPr lang="en-US" u="none" baseline="0" dirty="0" smtClean="0"/>
              <a:t> with sampling protocols:</a:t>
            </a:r>
          </a:p>
          <a:p>
            <a:pPr marL="171450" indent="-171450" eaLnBrk="1" hangingPunct="1">
              <a:buFont typeface="Arial" pitchFamily="34" charset="0"/>
              <a:buChar char="•"/>
            </a:pPr>
            <a:r>
              <a:rPr lang="en-US" u="none" baseline="0" dirty="0" err="1" smtClean="0"/>
              <a:t>WQ</a:t>
            </a:r>
            <a:r>
              <a:rPr lang="en-US" u="none" baseline="0" dirty="0" smtClean="0"/>
              <a:t> sampling</a:t>
            </a:r>
          </a:p>
          <a:p>
            <a:pPr marL="171450" indent="-171450" eaLnBrk="1" hangingPunct="1">
              <a:buFont typeface="Arial" pitchFamily="34" charset="0"/>
              <a:buChar char="•"/>
            </a:pPr>
            <a:r>
              <a:rPr lang="en-US" u="none" baseline="0" dirty="0" smtClean="0"/>
              <a:t>Counting adult and juvenile dead fish</a:t>
            </a:r>
          </a:p>
          <a:p>
            <a:pPr marL="171450" indent="-171450" eaLnBrk="1" hangingPunct="1">
              <a:buFont typeface="Arial" pitchFamily="34" charset="0"/>
              <a:buChar char="•"/>
            </a:pPr>
            <a:r>
              <a:rPr lang="en-US" u="none" baseline="0" dirty="0" smtClean="0"/>
              <a:t>And for disease assessment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u="none" baseline="0" dirty="0" smtClean="0"/>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20</a:t>
            </a:fld>
            <a:endParaRPr lang="en-US" altLang="en-US"/>
          </a:p>
        </p:txBody>
      </p:sp>
    </p:spTree>
    <p:extLst>
      <p:ext uri="{BB962C8B-B14F-4D97-AF65-F5344CB8AC3E}">
        <p14:creationId xmlns:p14="http://schemas.microsoft.com/office/powerpoint/2010/main" val="1366202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Sara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u="non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WE HAVE CONDUCTED Four TRAININGS TO DATE, the last one in 2015</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u="non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u="none" baseline="0" dirty="0" smtClean="0"/>
              <a:t>No dedicated funding for training, but diverse organizations each sponsor a section and management in federal, state, NGO, and tribes support the effort as we are a well known entity in the basin with a critical mission.</a:t>
            </a:r>
          </a:p>
          <a:p>
            <a:pPr marL="0" indent="0" eaLnBrk="1" hangingPunct="1">
              <a:buFont typeface="Arial" pitchFamily="34" charset="0"/>
              <a:buNone/>
            </a:pPr>
            <a:endParaRPr lang="en-US" u="none" baseline="0" dirty="0" smtClean="0"/>
          </a:p>
          <a:p>
            <a:pPr marL="0" indent="0" eaLnBrk="1" hangingPunct="1">
              <a:buFont typeface="Arial" pitchFamily="34" charset="0"/>
              <a:buNone/>
            </a:pPr>
            <a:r>
              <a:rPr lang="en-US" sz="1200" u="none" baseline="0" dirty="0" smtClean="0"/>
              <a:t>We have trainers that do this sort of work on a regular basis teach technician level sampling to field personnel.</a:t>
            </a:r>
          </a:p>
          <a:p>
            <a:pPr marL="0" indent="0" eaLnBrk="1" hangingPunct="1">
              <a:buFont typeface="Arial" pitchFamily="34" charset="0"/>
              <a:buNone/>
            </a:pPr>
            <a:r>
              <a:rPr lang="en-US" sz="1200" u="none" baseline="0" dirty="0" smtClean="0"/>
              <a:t>Let trainees know they will not be sent out on their own to do this in the event of a fish kill, they will be part of a team.</a:t>
            </a:r>
          </a:p>
          <a:p>
            <a:pPr marL="0" indent="0" eaLnBrk="1" hangingPunct="1">
              <a:buFont typeface="Arial" pitchFamily="34" charset="0"/>
              <a:buNone/>
            </a:pPr>
            <a:r>
              <a:rPr lang="en-US" sz="1200" u="none" baseline="0" dirty="0" smtClean="0"/>
              <a:t>Expose them to the sorts of things that will be sampled and they will go with crews in their area of experience.</a:t>
            </a:r>
          </a:p>
          <a:p>
            <a:pPr marL="0" indent="0" eaLnBrk="1" hangingPunct="1">
              <a:buFont typeface="Arial" pitchFamily="34" charset="0"/>
              <a:buNone/>
            </a:pPr>
            <a:endParaRPr lang="en-US" sz="1200" u="none" baseline="0" dirty="0" smtClean="0"/>
          </a:p>
          <a:p>
            <a:pPr marL="0" indent="0" eaLnBrk="1" hangingPunct="1">
              <a:buFont typeface="Arial" pitchFamily="34" charset="0"/>
              <a:buNone/>
            </a:pPr>
            <a:r>
              <a:rPr lang="en-US" sz="1200" u="none" baseline="0" dirty="0" smtClean="0"/>
              <a:t>Let other cooperators know what kind of gear they need to have on hand in case of a kill and to bring with them.</a:t>
            </a:r>
          </a:p>
          <a:p>
            <a:pPr marL="0" indent="0" eaLnBrk="1" hangingPunct="1">
              <a:buFont typeface="Arial" pitchFamily="34" charset="0"/>
              <a:buNone/>
            </a:pPr>
            <a:endParaRPr lang="en-US" u="non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u="none"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u="none" baseline="0" dirty="0" smtClean="0"/>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21</a:t>
            </a:fld>
            <a:endParaRPr lang="en-US" altLang="en-US"/>
          </a:p>
        </p:txBody>
      </p:sp>
    </p:spTree>
    <p:extLst>
      <p:ext uri="{BB962C8B-B14F-4D97-AF65-F5344CB8AC3E}">
        <p14:creationId xmlns:p14="http://schemas.microsoft.com/office/powerpoint/2010/main" val="1366202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4588"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0575" indent="-228600" eaLnBrk="0" hangingPunct="0">
              <a:spcBef>
                <a:spcPct val="30000"/>
              </a:spcBef>
              <a:defRPr sz="1200">
                <a:solidFill>
                  <a:schemeClr val="tx1"/>
                </a:solidFill>
                <a:latin typeface="Arial" charset="0"/>
              </a:defRPr>
            </a:lvl5pPr>
            <a:lvl6pPr marL="2517775" indent="-228600" eaLnBrk="0" fontAlgn="base" hangingPunct="0">
              <a:spcBef>
                <a:spcPct val="30000"/>
              </a:spcBef>
              <a:spcAft>
                <a:spcPct val="0"/>
              </a:spcAft>
              <a:defRPr sz="1200">
                <a:solidFill>
                  <a:schemeClr val="tx1"/>
                </a:solidFill>
                <a:latin typeface="Arial" charset="0"/>
              </a:defRPr>
            </a:lvl6pPr>
            <a:lvl7pPr marL="2974975" indent="-228600" eaLnBrk="0" fontAlgn="base" hangingPunct="0">
              <a:spcBef>
                <a:spcPct val="30000"/>
              </a:spcBef>
              <a:spcAft>
                <a:spcPct val="0"/>
              </a:spcAft>
              <a:defRPr sz="1200">
                <a:solidFill>
                  <a:schemeClr val="tx1"/>
                </a:solidFill>
                <a:latin typeface="Arial" charset="0"/>
              </a:defRPr>
            </a:lvl7pPr>
            <a:lvl8pPr marL="3432175" indent="-228600" eaLnBrk="0" fontAlgn="base" hangingPunct="0">
              <a:spcBef>
                <a:spcPct val="30000"/>
              </a:spcBef>
              <a:spcAft>
                <a:spcPct val="0"/>
              </a:spcAft>
              <a:defRPr sz="1200">
                <a:solidFill>
                  <a:schemeClr val="tx1"/>
                </a:solidFill>
                <a:latin typeface="Arial" charset="0"/>
              </a:defRPr>
            </a:lvl8pPr>
            <a:lvl9pPr marL="3889375"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25BB9A9-62BE-44B0-8930-F47A4BF30782}" type="slidenum">
              <a:rPr lang="en-US" altLang="en-US" smtClean="0"/>
              <a:pPr eaLnBrk="1" hangingPunct="1">
                <a:spcBef>
                  <a:spcPct val="0"/>
                </a:spcBef>
              </a:pPr>
              <a:t>22</a:t>
            </a:fld>
            <a:endParaRPr lang="en-US" altLang="en-US" smtClean="0"/>
          </a:p>
        </p:txBody>
      </p:sp>
      <p:sp>
        <p:nvSpPr>
          <p:cNvPr id="18437" name="Rectangle 2"/>
          <p:cNvSpPr>
            <a:spLocks noGrp="1" noRot="1" noChangeAspect="1" noChangeArrowheads="1" noTextEdit="1"/>
          </p:cNvSpPr>
          <p:nvPr>
            <p:ph type="sldImg"/>
          </p:nvPr>
        </p:nvSpPr>
        <p:spPr>
          <a:xfrm>
            <a:off x="1524000" y="381000"/>
            <a:ext cx="3771900" cy="2828925"/>
          </a:xfrm>
          <a:ln/>
        </p:spPr>
      </p:sp>
      <p:sp>
        <p:nvSpPr>
          <p:cNvPr id="18438" name="Rectangle 3"/>
          <p:cNvSpPr>
            <a:spLocks noGrp="1" noChangeArrowheads="1"/>
          </p:cNvSpPr>
          <p:nvPr>
            <p:ph type="body" idx="1"/>
          </p:nvPr>
        </p:nvSpPr>
        <p:spPr>
          <a:xfrm>
            <a:off x="701675" y="3352800"/>
            <a:ext cx="5607050" cy="5562600"/>
          </a:xfrm>
          <a:noFill/>
        </p:spPr>
        <p:txBody>
          <a:bodyPr/>
          <a:lstStyle/>
          <a:p>
            <a:pPr marL="0" indent="0" eaLnBrk="1" hangingPunct="1">
              <a:buFont typeface="Arial" pitchFamily="34" charset="0"/>
              <a:buNone/>
            </a:pPr>
            <a:r>
              <a:rPr lang="en-US" sz="900" dirty="0" smtClean="0"/>
              <a:t>Katharine</a:t>
            </a:r>
          </a:p>
          <a:p>
            <a:pPr marL="171450" indent="-171450" eaLnBrk="1" hangingPunct="1">
              <a:buFont typeface="Arial" pitchFamily="34" charset="0"/>
              <a:buChar char="•"/>
            </a:pPr>
            <a:r>
              <a:rPr lang="en-US" dirty="0" err="1" smtClean="0"/>
              <a:t>KFHAT</a:t>
            </a:r>
            <a:r>
              <a:rPr lang="en-US" baseline="0" dirty="0" smtClean="0"/>
              <a:t> has a website we use to share information with the </a:t>
            </a:r>
            <a:r>
              <a:rPr lang="en-US" b="1" baseline="0" dirty="0" smtClean="0"/>
              <a:t>public</a:t>
            </a:r>
            <a:r>
              <a:rPr lang="en-US" baseline="0" dirty="0" smtClean="0"/>
              <a:t> and with our members. </a:t>
            </a:r>
          </a:p>
          <a:p>
            <a:pPr marL="171450" indent="-171450" eaLnBrk="1" hangingPunct="1">
              <a:buFont typeface="Arial" pitchFamily="34" charset="0"/>
              <a:buChar char="•"/>
            </a:pPr>
            <a:r>
              <a:rPr lang="en-US" baseline="0" dirty="0" err="1" smtClean="0"/>
              <a:t>KFHAT</a:t>
            </a:r>
            <a:r>
              <a:rPr lang="en-US" baseline="0" dirty="0" smtClean="0"/>
              <a:t> doesn’t have dedicated funding we have benefited by collaborating with the Klamath Basin Monitoring Program, webpage house on the </a:t>
            </a:r>
            <a:r>
              <a:rPr lang="en-US" baseline="0" dirty="0" err="1" smtClean="0"/>
              <a:t>KBMP</a:t>
            </a:r>
            <a:r>
              <a:rPr lang="en-US" baseline="0" dirty="0" smtClean="0"/>
              <a:t> website.</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900" baseline="0" dirty="0" smtClean="0"/>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effectLst/>
              </a:rPr>
              <a:t>The Klamath Basin Monitoring Program is comprised of many of the organizations who</a:t>
            </a:r>
            <a:r>
              <a:rPr lang="en-US" baseline="0" dirty="0" smtClean="0">
                <a:effectLst/>
              </a:rPr>
              <a:t> participate in </a:t>
            </a:r>
            <a:r>
              <a:rPr lang="en-US" baseline="0" dirty="0" err="1" smtClean="0">
                <a:effectLst/>
              </a:rPr>
              <a:t>KFHAT</a:t>
            </a:r>
            <a:r>
              <a:rPr lang="en-US" baseline="0" dirty="0" smtClean="0">
                <a:effectLst/>
              </a:rPr>
              <a:t>, as well as representatives from Oregon working in the Klamath Basin. </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effectLst/>
              </a:rPr>
              <a:t>It has 50 member organizations…and much like </a:t>
            </a:r>
            <a:r>
              <a:rPr lang="en-US" baseline="0" dirty="0" err="1" smtClean="0">
                <a:effectLst/>
              </a:rPr>
              <a:t>KFHAT</a:t>
            </a:r>
            <a:r>
              <a:rPr lang="en-US" baseline="0" dirty="0" smtClean="0">
                <a:effectLst/>
              </a:rPr>
              <a:t> participation is voluntary.</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effectLst/>
              </a:rPr>
              <a:t>Its members coordinate and collaborate on water quality,</a:t>
            </a:r>
            <a:r>
              <a:rPr lang="en-US" baseline="0" dirty="0" smtClean="0">
                <a:effectLst/>
              </a:rPr>
              <a:t> fishery, and fish </a:t>
            </a:r>
            <a:r>
              <a:rPr lang="en-US" baseline="0" dirty="0" err="1" smtClean="0">
                <a:effectLst/>
              </a:rPr>
              <a:t>diease</a:t>
            </a:r>
            <a:r>
              <a:rPr lang="en-US" baseline="0" dirty="0" smtClean="0">
                <a:effectLst/>
              </a:rPr>
              <a:t> </a:t>
            </a:r>
            <a:r>
              <a:rPr lang="en-US" dirty="0" smtClean="0">
                <a:effectLst/>
              </a:rPr>
              <a:t>monitoring and research throughout the Klamath Basin.</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This coordination allows entities to collaborate and share data and information, to avoid data duplication, promote best use of resources, and standardize data collection protocols and lab reporting limits.</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Much of the information collected by </a:t>
            </a:r>
            <a:r>
              <a:rPr lang="en-US" baseline="0" dirty="0" err="1" smtClean="0"/>
              <a:t>KBMP</a:t>
            </a:r>
            <a:r>
              <a:rPr lang="en-US" baseline="0" dirty="0" smtClean="0"/>
              <a:t> participants is shared during the </a:t>
            </a:r>
            <a:r>
              <a:rPr lang="en-US" baseline="0" dirty="0" err="1" smtClean="0"/>
              <a:t>KFHAT</a:t>
            </a:r>
            <a:r>
              <a:rPr lang="en-US" baseline="0" dirty="0" smtClean="0"/>
              <a:t> calls, so this collaboration is a great benefit to everyone.</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sz="900" baseline="0" dirty="0" smtClean="0"/>
          </a:p>
          <a:p>
            <a:pPr marL="0" marR="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baseline="0" dirty="0" smtClean="0"/>
              <a:t>As you can see the webpage…</a:t>
            </a:r>
          </a:p>
          <a:p>
            <a:pPr marL="628650" lvl="1" indent="-171450" eaLnBrk="1" hangingPunct="1">
              <a:buFont typeface="Arial" pitchFamily="34" charset="0"/>
              <a:buChar char="•"/>
            </a:pPr>
            <a:r>
              <a:rPr lang="en-US" baseline="0" dirty="0" smtClean="0"/>
              <a:t>Reflects current readiness level (here orange shown for the </a:t>
            </a:r>
            <a:r>
              <a:rPr lang="en-US" baseline="0" dirty="0" err="1" smtClean="0"/>
              <a:t>mainstem</a:t>
            </a:r>
            <a:r>
              <a:rPr lang="en-US" baseline="0" dirty="0" smtClean="0"/>
              <a:t> </a:t>
            </a:r>
            <a:r>
              <a:rPr lang="en-US" baseline="0" dirty="0" err="1" smtClean="0"/>
              <a:t>Klmamath</a:t>
            </a:r>
            <a:r>
              <a:rPr lang="en-US" baseline="0" dirty="0" smtClean="0"/>
              <a:t>, and yellow for the </a:t>
            </a:r>
            <a:r>
              <a:rPr lang="en-US" baseline="0" dirty="0" err="1" smtClean="0"/>
              <a:t>tribs</a:t>
            </a:r>
            <a:r>
              <a:rPr lang="en-US" baseline="0" dirty="0" smtClean="0"/>
              <a:t>)</a:t>
            </a:r>
          </a:p>
          <a:p>
            <a:pPr marL="628650" lvl="1" indent="-171450" eaLnBrk="1" hangingPunct="1">
              <a:buFont typeface="Arial" pitchFamily="34" charset="0"/>
              <a:buChar char="•"/>
            </a:pPr>
            <a:r>
              <a:rPr lang="en-US" baseline="0" dirty="0" smtClean="0"/>
              <a:t>This is where the response plan and training manual can be found</a:t>
            </a:r>
          </a:p>
          <a:p>
            <a:pPr marL="628650" lvl="1" indent="-171450" eaLnBrk="1" hangingPunct="1">
              <a:buFont typeface="Arial" pitchFamily="34" charset="0"/>
              <a:buChar char="•"/>
            </a:pPr>
            <a:r>
              <a:rPr lang="en-US" baseline="0" dirty="0" smtClean="0"/>
              <a:t>Its where we post meeting notes, important documents, press releases, etc.</a:t>
            </a:r>
          </a:p>
        </p:txBody>
      </p:sp>
    </p:spTree>
    <p:extLst>
      <p:ext uri="{BB962C8B-B14F-4D97-AF65-F5344CB8AC3E}">
        <p14:creationId xmlns:p14="http://schemas.microsoft.com/office/powerpoint/2010/main" val="3795908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685800"/>
            <a:ext cx="3860800" cy="2895600"/>
          </a:xfrm>
        </p:spPr>
      </p:sp>
      <p:sp>
        <p:nvSpPr>
          <p:cNvPr id="3" name="Notes Placeholder 2"/>
          <p:cNvSpPr>
            <a:spLocks noGrp="1"/>
          </p:cNvSpPr>
          <p:nvPr>
            <p:ph type="body" idx="1"/>
          </p:nvPr>
        </p:nvSpPr>
        <p:spPr>
          <a:xfrm>
            <a:off x="701675" y="3733800"/>
            <a:ext cx="5607050" cy="5181599"/>
          </a:xfrm>
        </p:spPr>
        <p:txBody>
          <a:bodyPr/>
          <a:lstStyle/>
          <a:p>
            <a:r>
              <a:rPr lang="en-US" dirty="0" smtClean="0"/>
              <a:t>One of the thing</a:t>
            </a:r>
            <a:r>
              <a:rPr lang="en-US" baseline="0" dirty="0" smtClean="0"/>
              <a:t>s we do every year is use the information we have learned from the 2002 fish kill and the new research being conducted in the basin each year…to determine the outlook for the upcoming year.  </a:t>
            </a:r>
          </a:p>
          <a:p>
            <a:endParaRPr lang="en-US" baseline="0" dirty="0" smtClean="0"/>
          </a:p>
          <a:p>
            <a:r>
              <a:rPr lang="en-US" baseline="0" dirty="0" smtClean="0"/>
              <a:t>For example, this slide reflects our assessment from 2014 and how those conditions compared to 2002…</a:t>
            </a:r>
            <a:endParaRPr lang="en-US" dirty="0" smtClean="0"/>
          </a:p>
          <a:p>
            <a:endParaRPr lang="en-US" dirty="0" smtClean="0"/>
          </a:p>
          <a:p>
            <a:r>
              <a:rPr lang="en-US" dirty="0" smtClean="0"/>
              <a:t>This</a:t>
            </a:r>
            <a:r>
              <a:rPr lang="en-US" baseline="0" dirty="0" smtClean="0"/>
              <a:t> evaluation led us to hold calls more frequently than is common last year and our alert levels were at “orange” throughout much of the year.  </a:t>
            </a:r>
            <a:r>
              <a:rPr lang="en-US" sz="1200" baseline="0" dirty="0" smtClean="0"/>
              <a:t>Orange signifies…</a:t>
            </a:r>
          </a:p>
          <a:p>
            <a:r>
              <a:rPr lang="en-US" sz="1200" baseline="0" dirty="0" smtClean="0"/>
              <a:t>-that a fish kill is likely to occur and management levels in agencies need to be alerted</a:t>
            </a:r>
          </a:p>
          <a:p>
            <a:r>
              <a:rPr lang="en-US" sz="1200" baseline="0" dirty="0" smtClean="0"/>
              <a:t>-frequent data sharing should occur</a:t>
            </a:r>
          </a:p>
          <a:p>
            <a:r>
              <a:rPr lang="en-US" sz="1200" baseline="0" dirty="0" smtClean="0"/>
              <a:t>-</a:t>
            </a:r>
            <a:r>
              <a:rPr lang="en-US" sz="1200" baseline="0" dirty="0" err="1" smtClean="0"/>
              <a:t>KFHAT</a:t>
            </a:r>
            <a:r>
              <a:rPr lang="en-US" sz="1200" baseline="0" dirty="0" smtClean="0"/>
              <a:t> members should provide science based recommendations for resource management actions</a:t>
            </a:r>
          </a:p>
          <a:p>
            <a:endParaRPr lang="en-US" sz="900" baseline="0" dirty="0" smtClean="0"/>
          </a:p>
          <a:p>
            <a:r>
              <a:rPr lang="en-US" sz="1200" baseline="0" dirty="0" smtClean="0"/>
              <a:t>In response, </a:t>
            </a:r>
            <a:r>
              <a:rPr lang="en-US" sz="1200" baseline="0" dirty="0" err="1" smtClean="0"/>
              <a:t>KFHAT</a:t>
            </a:r>
            <a:r>
              <a:rPr lang="en-US" sz="1200" baseline="0" dirty="0" smtClean="0"/>
              <a:t> members received almost daily e-mail communication from those in the field with updates on the </a:t>
            </a:r>
            <a:r>
              <a:rPr lang="en-US" sz="1200" baseline="0" dirty="0" err="1" smtClean="0"/>
              <a:t>WQ</a:t>
            </a:r>
            <a:r>
              <a:rPr lang="en-US" sz="1200" baseline="0" dirty="0" smtClean="0"/>
              <a:t>, disease, and fishery conditions (from Mid- August to October) and participated in weekly teleconferences.</a:t>
            </a:r>
          </a:p>
          <a:p>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Additionally, data &amp; information collected by </a:t>
            </a:r>
            <a:r>
              <a:rPr lang="en-US" sz="1200" baseline="0" dirty="0" err="1" smtClean="0"/>
              <a:t>KFHAT</a:t>
            </a:r>
            <a:r>
              <a:rPr lang="en-US" sz="1200" baseline="0" dirty="0" smtClean="0"/>
              <a:t> members and summarized in the notes from our weekly conference call notes were provided to agency management &amp; resource managers to enable informed management &amp; resource allocation decision making. </a:t>
            </a:r>
          </a:p>
          <a:p>
            <a:endParaRPr lang="en-US" baseline="0" dirty="0" smtClean="0"/>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23</a:t>
            </a:fld>
            <a:endParaRPr lang="en-US" altLang="en-US"/>
          </a:p>
        </p:txBody>
      </p:sp>
    </p:spTree>
    <p:extLst>
      <p:ext uri="{BB962C8B-B14F-4D97-AF65-F5344CB8AC3E}">
        <p14:creationId xmlns:p14="http://schemas.microsoft.com/office/powerpoint/2010/main" val="3086606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381000"/>
            <a:ext cx="3962400" cy="2971800"/>
          </a:xfrm>
        </p:spPr>
      </p:sp>
      <p:sp>
        <p:nvSpPr>
          <p:cNvPr id="3" name="Notes Placeholder 2"/>
          <p:cNvSpPr>
            <a:spLocks noGrp="1"/>
          </p:cNvSpPr>
          <p:nvPr>
            <p:ph type="body" idx="1"/>
          </p:nvPr>
        </p:nvSpPr>
        <p:spPr>
          <a:xfrm>
            <a:off x="990601" y="3657600"/>
            <a:ext cx="5318124" cy="388620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Example of </a:t>
            </a:r>
            <a:r>
              <a:rPr lang="en-US" baseline="0" dirty="0" err="1" smtClean="0"/>
              <a:t>KFHAT</a:t>
            </a:r>
            <a:r>
              <a:rPr lang="en-US" baseline="0" dirty="0" smtClean="0"/>
              <a:t> information use by resource managers…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August 2014 </a:t>
            </a:r>
            <a:r>
              <a:rPr lang="en-US" baseline="0" dirty="0" err="1" smtClean="0"/>
              <a:t>KFHAT</a:t>
            </a:r>
            <a:r>
              <a:rPr lang="en-US" baseline="0" dirty="0" smtClean="0"/>
              <a:t> determined that the data &amp; information collected by its members reflected that a fish kill may occur.  The US Bureau of Reclamation had determined that there was not sufficient water available to allow for water to be released from Trinity Reservoir for flow augmentation in the Klamath River this year.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conditions for salmonids deteriorated, the notes and findings from the </a:t>
            </a:r>
            <a:r>
              <a:rPr lang="en-US" baseline="0" dirty="0" err="1" smtClean="0"/>
              <a:t>KFHAT</a:t>
            </a:r>
            <a:r>
              <a:rPr lang="en-US" baseline="0" dirty="0" smtClean="0"/>
              <a:t> meetings were shared with agency management, including management at the US Bureau of Reclamation, and were used as part of the science &amp; support for Reclamations decision to released from Trinity Reservoir to help protect the returning adult run of Chinook Salmon.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24</a:t>
            </a:fld>
            <a:endParaRPr lang="en-US" altLang="en-US"/>
          </a:p>
        </p:txBody>
      </p:sp>
    </p:spTree>
    <p:extLst>
      <p:ext uri="{BB962C8B-B14F-4D97-AF65-F5344CB8AC3E}">
        <p14:creationId xmlns:p14="http://schemas.microsoft.com/office/powerpoint/2010/main" val="3844740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conclusion the benefit</a:t>
            </a:r>
            <a:r>
              <a:rPr lang="en-US" baseline="0" dirty="0" smtClean="0"/>
              <a:t> of </a:t>
            </a:r>
            <a:r>
              <a:rPr lang="en-US" baseline="0" dirty="0" err="1" smtClean="0"/>
              <a:t>KFHAT</a:t>
            </a:r>
            <a:r>
              <a:rPr lang="en-US" baseline="0" dirty="0" smtClean="0"/>
              <a:t> goes beyond our mission to prevent a fish kill in the Klamath Basin…</a:t>
            </a:r>
          </a:p>
          <a:p>
            <a:endParaRPr lang="en-US" baseline="0" dirty="0" smtClean="0"/>
          </a:p>
          <a:p>
            <a:r>
              <a:rPr lang="en-US" baseline="0" dirty="0" smtClean="0"/>
              <a:t>…participating in this group has help us to build strong relationships with the Tribes and other organizations…as we all work toward a common goal.  It’s a great collaborative relationship and has benefited our communication with these groups in other areas or our work.</a:t>
            </a:r>
          </a:p>
          <a:p>
            <a:endParaRPr lang="en-US" baseline="0" dirty="0" smtClean="0"/>
          </a:p>
          <a:p>
            <a:r>
              <a:rPr lang="en-US" baseline="0" dirty="0" smtClean="0"/>
              <a:t>…participating in this group and the larger Klamath Basin Monitoring Program have helped advance the scientific knowledge in the basin and helped us all better our understanding of water quality and disease dynamics in the basin.</a:t>
            </a:r>
          </a:p>
          <a:p>
            <a:endParaRPr lang="en-US" baseline="0" dirty="0" smtClean="0"/>
          </a:p>
          <a:p>
            <a:r>
              <a:rPr lang="en-US" baseline="0" dirty="0" smtClean="0"/>
              <a:t>It’s a true collaborative partnership and its been a great benefit to the Klamath basin and its fishery.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25</a:t>
            </a:fld>
            <a:endParaRPr lang="en-US" altLang="en-US"/>
          </a:p>
        </p:txBody>
      </p:sp>
    </p:spTree>
    <p:extLst>
      <p:ext uri="{BB962C8B-B14F-4D97-AF65-F5344CB8AC3E}">
        <p14:creationId xmlns:p14="http://schemas.microsoft.com/office/powerpoint/2010/main" val="3844740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info</a:t>
            </a:r>
            <a:endParaRPr lang="en-US" baseline="0" dirty="0" smtClean="0"/>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26</a:t>
            </a:fld>
            <a:endParaRPr lang="en-US" altLang="en-US"/>
          </a:p>
        </p:txBody>
      </p:sp>
    </p:spTree>
    <p:extLst>
      <p:ext uri="{BB962C8B-B14F-4D97-AF65-F5344CB8AC3E}">
        <p14:creationId xmlns:p14="http://schemas.microsoft.com/office/powerpoint/2010/main" val="384474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6513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Sara</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Review/discuss Klamath overview/background info:</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-river system, dams locations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-Lower/Mid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Klam</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anadromous up to dams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IGD</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and Lewiston), Upper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Klam</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above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IGD</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Extent of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histoprical</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anadromy</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Basin upside down 65-75 % of upper basin fresh water storage(wetlands) converted to ag.</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As will be discussed later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KFHAT</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focuses on the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Anadramous</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portion of the basin (point out on Map the area below iron gate dam).</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Multi uses in basin -used for Ag, commercial/sport/ </a:t>
            </a:r>
            <a:r>
              <a:rPr kumimoji="0" lang="en-US" sz="1200" b="1" i="0" u="none" strike="noStrike" kern="1200" cap="none" spc="0" normalizeH="0" baseline="0" noProof="0" dirty="0" err="1" smtClean="0">
                <a:ln>
                  <a:noFill/>
                </a:ln>
                <a:solidFill>
                  <a:srgbClr val="000000"/>
                </a:solidFill>
                <a:effectLst/>
                <a:uLnTx/>
                <a:uFillTx/>
                <a:latin typeface="Arial" charset="0"/>
                <a:ea typeface="+mn-ea"/>
                <a:cs typeface="+mn-cs"/>
              </a:rPr>
              <a:t>subsistance</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 fishing, cultural use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recreation, etc.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Monitoring and research is very collaborative&gt; Natural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Spawner</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Escapement  data gathered by most of the same folks who are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KFHAT</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members.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Six dams on Klamath, </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Iron Gate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(point out on slide), Copco I and II, JC Boyle, Keno and Link River…on Fall Creek there is also a dam.</a:t>
            </a:r>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3</a:t>
            </a:fld>
            <a:endParaRPr lang="en-US" altLang="en-US"/>
          </a:p>
        </p:txBody>
      </p:sp>
    </p:spTree>
    <p:extLst>
      <p:ext uri="{BB962C8B-B14F-4D97-AF65-F5344CB8AC3E}">
        <p14:creationId xmlns:p14="http://schemas.microsoft.com/office/powerpoint/2010/main" val="204488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575175"/>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Sara</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Review/discuss Klamath overview/background info:</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-river system, dams locations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-Lower/Mid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Klam</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anadromous up to dams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IGD</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and Lewiston), Upper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Klam</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above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IGD</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Extent of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histoprical</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anadromy</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Basin upside down 65-75 % of upper basin fresh water storage(wetlands) converted to ag.</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As will be discussed later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KFHAT</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focuses on the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Anadramous</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portion of the basin (point out on Map the area below iron gate dam).</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Multi uses in basin -used for Ag, commercial/sport/ </a:t>
            </a:r>
            <a:r>
              <a:rPr kumimoji="0" lang="en-US" sz="1200" b="1" i="0" u="none" strike="noStrike" kern="1200" cap="none" spc="0" normalizeH="0" baseline="0" noProof="0" dirty="0" err="1" smtClean="0">
                <a:ln>
                  <a:noFill/>
                </a:ln>
                <a:solidFill>
                  <a:srgbClr val="000000"/>
                </a:solidFill>
                <a:effectLst/>
                <a:uLnTx/>
                <a:uFillTx/>
                <a:latin typeface="Arial" charset="0"/>
                <a:ea typeface="+mn-ea"/>
                <a:cs typeface="+mn-cs"/>
              </a:rPr>
              <a:t>subsistance</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 fishing, cultural use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recreation, etc.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Monitoring and research is very collaborative&gt; Natural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Spawner</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Escapement  data gathered by most of the same folks who are </a:t>
            </a:r>
            <a:r>
              <a:rPr kumimoji="0" lang="en-US" sz="1200" b="0" i="0" u="none" strike="noStrike" kern="1200" cap="none" spc="0" normalizeH="0" baseline="0" noProof="0" dirty="0" err="1" smtClean="0">
                <a:ln>
                  <a:noFill/>
                </a:ln>
                <a:solidFill>
                  <a:srgbClr val="000000"/>
                </a:solidFill>
                <a:effectLst/>
                <a:uLnTx/>
                <a:uFillTx/>
                <a:latin typeface="Arial" charset="0"/>
                <a:ea typeface="+mn-ea"/>
                <a:cs typeface="+mn-cs"/>
              </a:rPr>
              <a:t>KFHAT</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members.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Six dams on Klamath, </a:t>
            </a:r>
            <a:r>
              <a:rPr kumimoji="0" lang="en-US" sz="1200" b="1" i="0" u="none" strike="noStrike" kern="1200" cap="none" spc="0" normalizeH="0" baseline="0" noProof="0" dirty="0" smtClean="0">
                <a:ln>
                  <a:noFill/>
                </a:ln>
                <a:solidFill>
                  <a:srgbClr val="000000"/>
                </a:solidFill>
                <a:effectLst/>
                <a:uLnTx/>
                <a:uFillTx/>
                <a:latin typeface="Arial" charset="0"/>
                <a:ea typeface="+mn-ea"/>
                <a:cs typeface="+mn-cs"/>
              </a:rPr>
              <a:t>Iron Gate</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 (point out on slide), Copco I and II, JC Boyle, Keno and Link River…on Fall Creek there is also a dam.</a:t>
            </a:r>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4</a:t>
            </a:fld>
            <a:endParaRPr lang="en-US" altLang="en-US"/>
          </a:p>
        </p:txBody>
      </p:sp>
    </p:spTree>
    <p:extLst>
      <p:ext uri="{BB962C8B-B14F-4D97-AF65-F5344CB8AC3E}">
        <p14:creationId xmlns:p14="http://schemas.microsoft.com/office/powerpoint/2010/main" val="204488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696913"/>
            <a:ext cx="4076700" cy="3057525"/>
          </a:xfrm>
        </p:spPr>
      </p:sp>
      <p:sp>
        <p:nvSpPr>
          <p:cNvPr id="3" name="Notes Placeholder 2"/>
          <p:cNvSpPr>
            <a:spLocks noGrp="1"/>
          </p:cNvSpPr>
          <p:nvPr>
            <p:ph type="body" idx="1"/>
          </p:nvPr>
        </p:nvSpPr>
        <p:spPr>
          <a:xfrm>
            <a:off x="701675" y="3886200"/>
            <a:ext cx="5607050" cy="5029199"/>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Sara</a:t>
            </a:r>
          </a:p>
          <a:p>
            <a:r>
              <a:rPr lang="en-US" sz="1100" kern="1200" dirty="0" smtClean="0">
                <a:solidFill>
                  <a:schemeClr val="tx1"/>
                </a:solidFill>
                <a:effectLst/>
                <a:latin typeface="Arial" charset="0"/>
                <a:ea typeface="+mn-ea"/>
                <a:cs typeface="+mn-cs"/>
              </a:rPr>
              <a:t> </a:t>
            </a:r>
            <a:endParaRPr lang="en-US" sz="1100" dirty="0" smtClean="0"/>
          </a:p>
          <a:p>
            <a:r>
              <a:rPr lang="en-US" sz="1100" kern="1200" dirty="0" smtClean="0">
                <a:solidFill>
                  <a:schemeClr val="tx1"/>
                </a:solidFill>
                <a:effectLst/>
              </a:rPr>
              <a:t>2000 to 2004 Drought</a:t>
            </a:r>
          </a:p>
          <a:p>
            <a:r>
              <a:rPr lang="en-US" sz="1100" kern="1200" dirty="0" smtClean="0">
                <a:solidFill>
                  <a:schemeClr val="tx1"/>
                </a:solidFill>
                <a:effectLst/>
              </a:rPr>
              <a:t>2001 Water shut off to farmers in upper basin</a:t>
            </a:r>
          </a:p>
          <a:p>
            <a:r>
              <a:rPr lang="en-US" sz="1100" kern="1200" dirty="0" smtClean="0">
                <a:solidFill>
                  <a:schemeClr val="tx1"/>
                </a:solidFill>
                <a:effectLst/>
              </a:rPr>
              <a:t>	2002 was a water adjudication year and farmers were trying to recoup losses of 2001.</a:t>
            </a:r>
          </a:p>
          <a:p>
            <a:r>
              <a:rPr lang="en-US" sz="1100" kern="1200" dirty="0" smtClean="0">
                <a:solidFill>
                  <a:schemeClr val="tx1"/>
                </a:solidFill>
                <a:effectLst/>
              </a:rPr>
              <a:t>	2002 Lower Klamath Run size was predicted to be above average.</a:t>
            </a:r>
          </a:p>
          <a:p>
            <a:r>
              <a:rPr lang="en-US" sz="1100" kern="1200" dirty="0" smtClean="0">
                <a:solidFill>
                  <a:schemeClr val="tx1"/>
                </a:solidFill>
                <a:effectLst/>
              </a:rPr>
              <a:t>	2002 lower Klamath fish die off…and spring chinook die off.</a:t>
            </a:r>
          </a:p>
          <a:p>
            <a:pPr eaLnBrk="1" hangingPunct="1">
              <a:spcBef>
                <a:spcPct val="0"/>
              </a:spcBef>
              <a:spcAft>
                <a:spcPts val="1200"/>
              </a:spcAft>
            </a:pPr>
            <a:r>
              <a:rPr lang="en-US" altLang="en-US" sz="1100" b="0" kern="0" dirty="0" smtClean="0"/>
              <a:t>2002 fish kill:</a:t>
            </a:r>
          </a:p>
          <a:p>
            <a:pPr eaLnBrk="1" hangingPunct="1">
              <a:spcBef>
                <a:spcPct val="0"/>
              </a:spcBef>
              <a:spcAft>
                <a:spcPts val="1200"/>
              </a:spcAft>
            </a:pPr>
            <a:r>
              <a:rPr lang="en-US" altLang="en-US" sz="1100" b="0" kern="0" dirty="0" smtClean="0"/>
              <a:t>Over 34,000 adult fish killed</a:t>
            </a:r>
          </a:p>
          <a:p>
            <a:pPr eaLnBrk="1" hangingPunct="1">
              <a:spcBef>
                <a:spcPct val="0"/>
              </a:spcBef>
              <a:spcAft>
                <a:spcPts val="1200"/>
              </a:spcAft>
            </a:pPr>
            <a:r>
              <a:rPr lang="en-US" altLang="en-US" sz="1100" b="0" kern="0" dirty="0" smtClean="0"/>
              <a:t>Early, large run of fall Chinook salmon</a:t>
            </a:r>
          </a:p>
          <a:p>
            <a:pPr eaLnBrk="1" hangingPunct="1">
              <a:spcBef>
                <a:spcPct val="0"/>
              </a:spcBef>
              <a:spcAft>
                <a:spcPts val="1200"/>
              </a:spcAft>
            </a:pPr>
            <a:r>
              <a:rPr lang="en-US" altLang="en-US" sz="1100" b="0" kern="0" dirty="0" smtClean="0"/>
              <a:t>Low flow &amp; channel geometry caused migration barriers</a:t>
            </a:r>
          </a:p>
          <a:p>
            <a:pPr eaLnBrk="1" hangingPunct="1">
              <a:spcBef>
                <a:spcPct val="0"/>
              </a:spcBef>
              <a:spcAft>
                <a:spcPts val="0"/>
              </a:spcAft>
            </a:pPr>
            <a:r>
              <a:rPr lang="en-US" altLang="en-US" sz="1100" b="0" kern="0" dirty="0" smtClean="0"/>
              <a:t>Warm water temperatures optimal for parasite &amp; bacterium proliferation </a:t>
            </a:r>
          </a:p>
          <a:p>
            <a:pPr marL="0" indent="0" eaLnBrk="1" hangingPunct="1">
              <a:spcBef>
                <a:spcPct val="0"/>
              </a:spcBef>
              <a:spcAft>
                <a:spcPts val="600"/>
              </a:spcAft>
              <a:buNone/>
            </a:pPr>
            <a:r>
              <a:rPr lang="en-US" altLang="en-US" sz="1100" b="0" kern="0" dirty="0" smtClean="0"/>
              <a:t>    </a:t>
            </a:r>
            <a:r>
              <a:rPr lang="en-US" altLang="en-US" sz="1000" b="0" kern="0" dirty="0" smtClean="0"/>
              <a:t>(</a:t>
            </a:r>
            <a:r>
              <a:rPr lang="en-US" altLang="en-US" sz="1000" b="0" kern="0" dirty="0" err="1" smtClean="0"/>
              <a:t>CDFW</a:t>
            </a:r>
            <a:r>
              <a:rPr lang="en-US" altLang="en-US" sz="1000" b="0" kern="0" dirty="0" smtClean="0"/>
              <a:t> 2004, </a:t>
            </a:r>
            <a:r>
              <a:rPr lang="en-US" altLang="en-US" sz="1000" b="0" kern="0" dirty="0" err="1" smtClean="0"/>
              <a:t>USFWS</a:t>
            </a:r>
            <a:r>
              <a:rPr lang="en-US" altLang="en-US" sz="1000" b="0" kern="0" dirty="0" smtClean="0"/>
              <a:t> 2003)</a:t>
            </a:r>
          </a:p>
          <a:p>
            <a:pPr eaLnBrk="1" hangingPunct="1">
              <a:spcBef>
                <a:spcPct val="0"/>
              </a:spcBef>
              <a:spcAft>
                <a:spcPts val="0"/>
              </a:spcAft>
            </a:pPr>
            <a:r>
              <a:rPr lang="en-US" altLang="en-US" sz="1100" b="0" kern="0" dirty="0" smtClean="0"/>
              <a:t>Disease</a:t>
            </a:r>
          </a:p>
          <a:p>
            <a:pPr eaLnBrk="1" hangingPunct="1">
              <a:spcBef>
                <a:spcPct val="0"/>
              </a:spcBef>
              <a:spcAft>
                <a:spcPts val="0"/>
              </a:spcAft>
            </a:pPr>
            <a:endParaRPr lang="en-US" altLang="en-US" sz="1000" b="0" kern="0" dirty="0" smtClean="0"/>
          </a:p>
          <a:p>
            <a:r>
              <a:rPr lang="en-US" sz="1000" kern="1200" dirty="0" smtClean="0">
                <a:solidFill>
                  <a:schemeClr val="tx1"/>
                </a:solidFill>
                <a:effectLst/>
              </a:rPr>
              <a:t>2003</a:t>
            </a:r>
            <a:r>
              <a:rPr lang="en-US" sz="1000" kern="1200" baseline="0" dirty="0" smtClean="0">
                <a:solidFill>
                  <a:schemeClr val="tx1"/>
                </a:solidFill>
                <a:effectLst/>
              </a:rPr>
              <a:t> </a:t>
            </a:r>
            <a:r>
              <a:rPr lang="en-US" sz="1000" kern="1200" dirty="0" smtClean="0">
                <a:solidFill>
                  <a:schemeClr val="tx1"/>
                </a:solidFill>
                <a:effectLst/>
              </a:rPr>
              <a:t>Governors of OR</a:t>
            </a:r>
            <a:r>
              <a:rPr lang="en-US" sz="1000" kern="1200" baseline="0" dirty="0" smtClean="0">
                <a:solidFill>
                  <a:schemeClr val="tx1"/>
                </a:solidFill>
                <a:effectLst/>
              </a:rPr>
              <a:t> and CA recognized that coordinated effort needed to ensure another fish kill didn’t occur. Direct formation of a workgroup to work on </a:t>
            </a:r>
            <a:r>
              <a:rPr lang="en-US" sz="1000" kern="1200" baseline="0" dirty="0" err="1" smtClean="0">
                <a:solidFill>
                  <a:schemeClr val="tx1"/>
                </a:solidFill>
                <a:effectLst/>
              </a:rPr>
              <a:t>klamath</a:t>
            </a:r>
            <a:r>
              <a:rPr lang="en-US" sz="1000" kern="1200" baseline="0" dirty="0" smtClean="0">
                <a:solidFill>
                  <a:schemeClr val="tx1"/>
                </a:solidFill>
                <a:effectLst/>
              </a:rPr>
              <a:t> basin issues.  </a:t>
            </a:r>
            <a:endParaRPr lang="en-US" sz="1000" kern="1200" dirty="0" smtClean="0">
              <a:solidFill>
                <a:schemeClr val="tx1"/>
              </a:solidFill>
              <a:effectLst/>
            </a:endParaRPr>
          </a:p>
          <a:p>
            <a:r>
              <a:rPr lang="en-US" sz="1000" kern="1200" dirty="0" smtClean="0">
                <a:solidFill>
                  <a:schemeClr val="tx1"/>
                </a:solidFill>
                <a:effectLst/>
              </a:rPr>
              <a:t>2003 Meeting with policy makers to start an early warning system in the basin. KFHAT is born…</a:t>
            </a:r>
          </a:p>
          <a:p>
            <a:pPr eaLnBrk="1" hangingPunct="1">
              <a:spcBef>
                <a:spcPct val="0"/>
              </a:spcBef>
              <a:spcAft>
                <a:spcPts val="1200"/>
              </a:spcAft>
            </a:pPr>
            <a:r>
              <a:rPr lang="en-US" altLang="en-US" sz="1000" b="0" kern="0" dirty="0" smtClean="0"/>
              <a:t>2004 CA/OR</a:t>
            </a:r>
            <a:r>
              <a:rPr lang="en-US" altLang="en-US" sz="1000" b="0" kern="0" baseline="0" dirty="0" smtClean="0"/>
              <a:t> G</a:t>
            </a:r>
            <a:r>
              <a:rPr lang="en-US" altLang="en-US" sz="1000" b="0" kern="0" dirty="0" smtClean="0"/>
              <a:t>overnors</a:t>
            </a:r>
            <a:r>
              <a:rPr lang="en-US" altLang="en-US" sz="1000" b="0" kern="0" baseline="0" dirty="0" smtClean="0"/>
              <a:t>,  </a:t>
            </a:r>
            <a:r>
              <a:rPr lang="en-US" altLang="en-US" sz="1000" b="0" kern="0" baseline="0" dirty="0" err="1" smtClean="0"/>
              <a:t>Dept</a:t>
            </a:r>
            <a:r>
              <a:rPr lang="en-US" altLang="en-US" sz="1000" b="0" kern="0" baseline="0" dirty="0" smtClean="0"/>
              <a:t> of Interior, and others signed </a:t>
            </a:r>
            <a:r>
              <a:rPr lang="en-US" sz="1000" kern="1200" baseline="0" dirty="0" smtClean="0">
                <a:solidFill>
                  <a:schemeClr val="tx1"/>
                </a:solidFill>
                <a:effectLst/>
              </a:rPr>
              <a:t>the “Klamath River watershed coordination agreement” which solidified the need for KFHAT and other programs in the Klamath Basin.</a:t>
            </a:r>
            <a:endParaRPr lang="en-US" altLang="en-US" sz="1000" b="0" kern="0" dirty="0" smtClean="0"/>
          </a:p>
          <a:p>
            <a:pPr eaLnBrk="1" hangingPunct="1">
              <a:spcBef>
                <a:spcPct val="0"/>
              </a:spcBef>
              <a:spcAft>
                <a:spcPts val="0"/>
              </a:spcAft>
            </a:pPr>
            <a:endParaRPr lang="en-US" altLang="en-US" sz="1000" b="0" kern="0" dirty="0" smtClean="0"/>
          </a:p>
          <a:p>
            <a:endParaRPr lang="en-US" sz="1100" dirty="0"/>
          </a:p>
        </p:txBody>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5</a:t>
            </a:fld>
            <a:endParaRPr lang="en-US" altLang="en-US"/>
          </a:p>
        </p:txBody>
      </p:sp>
    </p:spTree>
    <p:extLst>
      <p:ext uri="{BB962C8B-B14F-4D97-AF65-F5344CB8AC3E}">
        <p14:creationId xmlns:p14="http://schemas.microsoft.com/office/powerpoint/2010/main" val="235965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85800"/>
            <a:ext cx="4457700" cy="3343275"/>
          </a:xfrm>
        </p:spPr>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6</a:t>
            </a:fld>
            <a:endParaRPr lang="en-US" altLang="en-US"/>
          </a:p>
        </p:txBody>
      </p:sp>
      <p:sp>
        <p:nvSpPr>
          <p:cNvPr id="6" name="Notes Placeholder 2"/>
          <p:cNvSpPr>
            <a:spLocks noGrp="1"/>
          </p:cNvSpPr>
          <p:nvPr>
            <p:ph type="body" sz="quarter" idx="11"/>
          </p:nvPr>
        </p:nvSpPr>
        <p:spPr>
          <a:xfrm>
            <a:off x="609600" y="4038600"/>
            <a:ext cx="5607050" cy="5032375"/>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Sara</a:t>
            </a:r>
          </a:p>
          <a:p>
            <a:r>
              <a:rPr lang="en-US" sz="1100" kern="1200" dirty="0" smtClean="0">
                <a:solidFill>
                  <a:schemeClr val="tx1"/>
                </a:solidFill>
                <a:effectLst/>
                <a:latin typeface="Arial" charset="0"/>
                <a:ea typeface="+mn-ea"/>
                <a:cs typeface="+mn-cs"/>
              </a:rPr>
              <a:t> </a:t>
            </a:r>
            <a:endParaRPr lang="en-US" sz="1100" dirty="0" smtClean="0"/>
          </a:p>
          <a:p>
            <a:r>
              <a:rPr lang="en-US" sz="1100" kern="1200" dirty="0" smtClean="0">
                <a:solidFill>
                  <a:schemeClr val="tx1"/>
                </a:solidFill>
                <a:effectLst/>
              </a:rPr>
              <a:t>2000 to 2004 Drought</a:t>
            </a:r>
          </a:p>
          <a:p>
            <a:r>
              <a:rPr lang="en-US" sz="1100" kern="1200" dirty="0" smtClean="0">
                <a:solidFill>
                  <a:schemeClr val="tx1"/>
                </a:solidFill>
                <a:effectLst/>
              </a:rPr>
              <a:t>2001 Water shut off to farmers in upper basin</a:t>
            </a:r>
          </a:p>
          <a:p>
            <a:r>
              <a:rPr lang="en-US" sz="1100" kern="1200" dirty="0" smtClean="0">
                <a:solidFill>
                  <a:schemeClr val="tx1"/>
                </a:solidFill>
                <a:effectLst/>
              </a:rPr>
              <a:t>	2002 was a water adjudication year and farmers were trying to recoup losses of 2001.</a:t>
            </a:r>
          </a:p>
          <a:p>
            <a:r>
              <a:rPr lang="en-US" sz="1100" kern="1200" dirty="0" smtClean="0">
                <a:solidFill>
                  <a:schemeClr val="tx1"/>
                </a:solidFill>
                <a:effectLst/>
              </a:rPr>
              <a:t>	2002 Lower Klamath Run size was predicted to be above average.</a:t>
            </a:r>
          </a:p>
          <a:p>
            <a:r>
              <a:rPr lang="en-US" sz="1100" kern="1200" dirty="0" smtClean="0">
                <a:solidFill>
                  <a:schemeClr val="tx1"/>
                </a:solidFill>
                <a:effectLst/>
              </a:rPr>
              <a:t>	2002 lower Klamath fish die off…and spring chinook die off.</a:t>
            </a:r>
          </a:p>
          <a:p>
            <a:pPr eaLnBrk="1" hangingPunct="1">
              <a:spcBef>
                <a:spcPct val="0"/>
              </a:spcBef>
              <a:spcAft>
                <a:spcPts val="1200"/>
              </a:spcAft>
            </a:pPr>
            <a:r>
              <a:rPr lang="en-US" altLang="en-US" sz="1100" b="0" kern="0" dirty="0" smtClean="0"/>
              <a:t>2002 fish kill:</a:t>
            </a:r>
          </a:p>
          <a:p>
            <a:pPr eaLnBrk="1" hangingPunct="1">
              <a:spcBef>
                <a:spcPct val="0"/>
              </a:spcBef>
              <a:spcAft>
                <a:spcPts val="1200"/>
              </a:spcAft>
            </a:pPr>
            <a:r>
              <a:rPr lang="en-US" altLang="en-US" sz="1100" b="0" kern="0" dirty="0" smtClean="0"/>
              <a:t>Over 34,000 adult fish killed</a:t>
            </a:r>
          </a:p>
          <a:p>
            <a:pPr eaLnBrk="1" hangingPunct="1">
              <a:spcBef>
                <a:spcPct val="0"/>
              </a:spcBef>
              <a:spcAft>
                <a:spcPts val="1200"/>
              </a:spcAft>
            </a:pPr>
            <a:r>
              <a:rPr lang="en-US" altLang="en-US" sz="1100" b="0" kern="0" dirty="0" smtClean="0"/>
              <a:t>Early, large run of fall Chinook salmon</a:t>
            </a:r>
          </a:p>
          <a:p>
            <a:pPr eaLnBrk="1" hangingPunct="1">
              <a:spcBef>
                <a:spcPct val="0"/>
              </a:spcBef>
              <a:spcAft>
                <a:spcPts val="1200"/>
              </a:spcAft>
            </a:pPr>
            <a:r>
              <a:rPr lang="en-US" altLang="en-US" sz="1100" b="0" kern="0" dirty="0" smtClean="0"/>
              <a:t>Low flow &amp; channel geometry caused migration barriers</a:t>
            </a:r>
          </a:p>
          <a:p>
            <a:pPr eaLnBrk="1" hangingPunct="1">
              <a:spcBef>
                <a:spcPct val="0"/>
              </a:spcBef>
              <a:spcAft>
                <a:spcPts val="0"/>
              </a:spcAft>
            </a:pPr>
            <a:r>
              <a:rPr lang="en-US" altLang="en-US" sz="1100" b="0" kern="0" dirty="0" smtClean="0"/>
              <a:t>Warm water temperatures optimal for parasite &amp; bacterium proliferation </a:t>
            </a:r>
          </a:p>
          <a:p>
            <a:pPr marL="0" indent="0" eaLnBrk="1" hangingPunct="1">
              <a:spcBef>
                <a:spcPct val="0"/>
              </a:spcBef>
              <a:spcAft>
                <a:spcPts val="600"/>
              </a:spcAft>
              <a:buNone/>
            </a:pPr>
            <a:r>
              <a:rPr lang="en-US" altLang="en-US" sz="1100" b="0" kern="0" dirty="0" smtClean="0"/>
              <a:t>    </a:t>
            </a:r>
            <a:r>
              <a:rPr lang="en-US" altLang="en-US" sz="1000" b="0" kern="0" dirty="0" smtClean="0"/>
              <a:t>(</a:t>
            </a:r>
            <a:r>
              <a:rPr lang="en-US" altLang="en-US" sz="1000" b="0" kern="0" dirty="0" err="1" smtClean="0"/>
              <a:t>CDFW</a:t>
            </a:r>
            <a:r>
              <a:rPr lang="en-US" altLang="en-US" sz="1000" b="0" kern="0" dirty="0" smtClean="0"/>
              <a:t> 2004, </a:t>
            </a:r>
            <a:r>
              <a:rPr lang="en-US" altLang="en-US" sz="1000" b="0" kern="0" dirty="0" err="1" smtClean="0"/>
              <a:t>USFWS</a:t>
            </a:r>
            <a:r>
              <a:rPr lang="en-US" altLang="en-US" sz="1000" b="0" kern="0" dirty="0" smtClean="0"/>
              <a:t> 2003)</a:t>
            </a:r>
          </a:p>
          <a:p>
            <a:pPr eaLnBrk="1" hangingPunct="1">
              <a:spcBef>
                <a:spcPct val="0"/>
              </a:spcBef>
              <a:spcAft>
                <a:spcPts val="0"/>
              </a:spcAft>
            </a:pPr>
            <a:r>
              <a:rPr lang="en-US" altLang="en-US" sz="1100" b="0" kern="0" dirty="0" smtClean="0"/>
              <a:t>Disease</a:t>
            </a:r>
          </a:p>
          <a:p>
            <a:pPr eaLnBrk="1" hangingPunct="1">
              <a:spcBef>
                <a:spcPct val="0"/>
              </a:spcBef>
              <a:spcAft>
                <a:spcPts val="0"/>
              </a:spcAft>
            </a:pPr>
            <a:endParaRPr lang="en-US" altLang="en-US" sz="1000" b="0" kern="0" dirty="0" smtClean="0"/>
          </a:p>
          <a:p>
            <a:r>
              <a:rPr lang="en-US" sz="1000" kern="1200" dirty="0" smtClean="0">
                <a:solidFill>
                  <a:schemeClr val="tx1"/>
                </a:solidFill>
                <a:effectLst/>
              </a:rPr>
              <a:t>2003</a:t>
            </a:r>
            <a:r>
              <a:rPr lang="en-US" sz="1000" kern="1200" baseline="0" dirty="0" smtClean="0">
                <a:solidFill>
                  <a:schemeClr val="tx1"/>
                </a:solidFill>
                <a:effectLst/>
              </a:rPr>
              <a:t> </a:t>
            </a:r>
            <a:r>
              <a:rPr lang="en-US" sz="1000" kern="1200" dirty="0" smtClean="0">
                <a:solidFill>
                  <a:schemeClr val="tx1"/>
                </a:solidFill>
                <a:effectLst/>
              </a:rPr>
              <a:t>Governors of OR</a:t>
            </a:r>
            <a:r>
              <a:rPr lang="en-US" sz="1000" kern="1200" baseline="0" dirty="0" smtClean="0">
                <a:solidFill>
                  <a:schemeClr val="tx1"/>
                </a:solidFill>
                <a:effectLst/>
              </a:rPr>
              <a:t> and CA recognized that coordinated effort needed to ensure another fish kill didn’t occur. Direct formation of a workgroup to work on </a:t>
            </a:r>
            <a:r>
              <a:rPr lang="en-US" sz="1000" kern="1200" baseline="0" dirty="0" err="1" smtClean="0">
                <a:solidFill>
                  <a:schemeClr val="tx1"/>
                </a:solidFill>
                <a:effectLst/>
              </a:rPr>
              <a:t>klamath</a:t>
            </a:r>
            <a:r>
              <a:rPr lang="en-US" sz="1000" kern="1200" baseline="0" dirty="0" smtClean="0">
                <a:solidFill>
                  <a:schemeClr val="tx1"/>
                </a:solidFill>
                <a:effectLst/>
              </a:rPr>
              <a:t> basin issues.  </a:t>
            </a:r>
            <a:endParaRPr lang="en-US" sz="1000" kern="1200" dirty="0" smtClean="0">
              <a:solidFill>
                <a:schemeClr val="tx1"/>
              </a:solidFill>
              <a:effectLst/>
            </a:endParaRPr>
          </a:p>
          <a:p>
            <a:r>
              <a:rPr lang="en-US" sz="1000" kern="1200" dirty="0" smtClean="0">
                <a:solidFill>
                  <a:schemeClr val="tx1"/>
                </a:solidFill>
                <a:effectLst/>
              </a:rPr>
              <a:t>2003 Meeting with policy makers to start an early warning system in the basin. KFHAT is born…</a:t>
            </a:r>
          </a:p>
          <a:p>
            <a:pPr eaLnBrk="1" hangingPunct="1">
              <a:spcBef>
                <a:spcPct val="0"/>
              </a:spcBef>
              <a:spcAft>
                <a:spcPts val="1200"/>
              </a:spcAft>
            </a:pPr>
            <a:r>
              <a:rPr lang="en-US" altLang="en-US" sz="1000" b="0" kern="0" dirty="0" smtClean="0"/>
              <a:t>2004 CA/OR</a:t>
            </a:r>
            <a:r>
              <a:rPr lang="en-US" altLang="en-US" sz="1000" b="0" kern="0" baseline="0" dirty="0" smtClean="0"/>
              <a:t> G</a:t>
            </a:r>
            <a:r>
              <a:rPr lang="en-US" altLang="en-US" sz="1000" b="0" kern="0" dirty="0" smtClean="0"/>
              <a:t>overnors</a:t>
            </a:r>
            <a:r>
              <a:rPr lang="en-US" altLang="en-US" sz="1000" b="0" kern="0" baseline="0" dirty="0" smtClean="0"/>
              <a:t>,  </a:t>
            </a:r>
            <a:r>
              <a:rPr lang="en-US" altLang="en-US" sz="1000" b="0" kern="0" baseline="0" dirty="0" err="1" smtClean="0"/>
              <a:t>Dept</a:t>
            </a:r>
            <a:r>
              <a:rPr lang="en-US" altLang="en-US" sz="1000" b="0" kern="0" baseline="0" dirty="0" smtClean="0"/>
              <a:t> of Interior, and others signed </a:t>
            </a:r>
            <a:r>
              <a:rPr lang="en-US" sz="1000" kern="1200" baseline="0" dirty="0" smtClean="0">
                <a:solidFill>
                  <a:schemeClr val="tx1"/>
                </a:solidFill>
                <a:effectLst/>
              </a:rPr>
              <a:t>the “Klamath River watershed coordination agreement” which solidified the need for KFHAT and other programs in the Klamath Basin.</a:t>
            </a:r>
            <a:endParaRPr lang="en-US" altLang="en-US" sz="1000" b="0" kern="0" dirty="0" smtClean="0"/>
          </a:p>
          <a:p>
            <a:pPr eaLnBrk="1" hangingPunct="1">
              <a:spcBef>
                <a:spcPct val="0"/>
              </a:spcBef>
              <a:spcAft>
                <a:spcPts val="0"/>
              </a:spcAft>
            </a:pPr>
            <a:endParaRPr lang="en-US" altLang="en-US" sz="1000" b="0" kern="0" dirty="0" smtClean="0"/>
          </a:p>
          <a:p>
            <a:endParaRPr lang="en-US" sz="1100" dirty="0"/>
          </a:p>
        </p:txBody>
      </p:sp>
    </p:spTree>
    <p:extLst>
      <p:ext uri="{BB962C8B-B14F-4D97-AF65-F5344CB8AC3E}">
        <p14:creationId xmlns:p14="http://schemas.microsoft.com/office/powerpoint/2010/main" val="235965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0200" y="696913"/>
            <a:ext cx="4229100" cy="3171825"/>
          </a:xfrm>
        </p:spPr>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7</a:t>
            </a:fld>
            <a:endParaRPr lang="en-US" altLang="en-US"/>
          </a:p>
        </p:txBody>
      </p:sp>
      <p:sp>
        <p:nvSpPr>
          <p:cNvPr id="5" name="Notes Placeholder 2"/>
          <p:cNvSpPr>
            <a:spLocks noGrp="1"/>
          </p:cNvSpPr>
          <p:nvPr>
            <p:ph type="body" idx="1"/>
          </p:nvPr>
        </p:nvSpPr>
        <p:spPr>
          <a:xfrm>
            <a:off x="701675" y="3886200"/>
            <a:ext cx="5607050" cy="502920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Sara</a:t>
            </a:r>
          </a:p>
          <a:p>
            <a:r>
              <a:rPr lang="en-US" sz="1100" kern="1200" dirty="0" smtClean="0">
                <a:solidFill>
                  <a:schemeClr val="tx1"/>
                </a:solidFill>
                <a:effectLst/>
                <a:latin typeface="Arial" charset="0"/>
                <a:ea typeface="+mn-ea"/>
                <a:cs typeface="+mn-cs"/>
              </a:rPr>
              <a:t> </a:t>
            </a:r>
            <a:endParaRPr lang="en-US" sz="1100" dirty="0" smtClean="0"/>
          </a:p>
          <a:p>
            <a:r>
              <a:rPr lang="en-US" sz="1100" kern="1200" dirty="0" smtClean="0">
                <a:solidFill>
                  <a:schemeClr val="tx1"/>
                </a:solidFill>
                <a:effectLst/>
              </a:rPr>
              <a:t>2000 to 2004 Drought</a:t>
            </a:r>
          </a:p>
          <a:p>
            <a:r>
              <a:rPr lang="en-US" sz="1100" kern="1200" dirty="0" smtClean="0">
                <a:solidFill>
                  <a:schemeClr val="tx1"/>
                </a:solidFill>
                <a:effectLst/>
              </a:rPr>
              <a:t>2001 Water shut off to farmers in upper basin</a:t>
            </a:r>
          </a:p>
          <a:p>
            <a:r>
              <a:rPr lang="en-US" sz="1100" kern="1200" dirty="0" smtClean="0">
                <a:solidFill>
                  <a:schemeClr val="tx1"/>
                </a:solidFill>
                <a:effectLst/>
              </a:rPr>
              <a:t>	2002 was a water adjudication year and farmers were trying to recoup losses of 2001.</a:t>
            </a:r>
          </a:p>
          <a:p>
            <a:r>
              <a:rPr lang="en-US" sz="1100" kern="1200" dirty="0" smtClean="0">
                <a:solidFill>
                  <a:schemeClr val="tx1"/>
                </a:solidFill>
                <a:effectLst/>
              </a:rPr>
              <a:t>	2002 Lower Klamath Run size was predicted to be above average.</a:t>
            </a:r>
          </a:p>
          <a:p>
            <a:r>
              <a:rPr lang="en-US" sz="1100" kern="1200" dirty="0" smtClean="0">
                <a:solidFill>
                  <a:schemeClr val="tx1"/>
                </a:solidFill>
                <a:effectLst/>
              </a:rPr>
              <a:t>	2002 lower Klamath fish die off…and spring chinook die off.</a:t>
            </a:r>
          </a:p>
          <a:p>
            <a:pPr eaLnBrk="1" hangingPunct="1">
              <a:spcBef>
                <a:spcPct val="0"/>
              </a:spcBef>
              <a:spcAft>
                <a:spcPts val="1200"/>
              </a:spcAft>
            </a:pPr>
            <a:r>
              <a:rPr lang="en-US" altLang="en-US" sz="1100" b="0" kern="0" dirty="0" smtClean="0"/>
              <a:t>2002 fish kill:</a:t>
            </a:r>
          </a:p>
          <a:p>
            <a:pPr eaLnBrk="1" hangingPunct="1">
              <a:spcBef>
                <a:spcPct val="0"/>
              </a:spcBef>
              <a:spcAft>
                <a:spcPts val="1200"/>
              </a:spcAft>
            </a:pPr>
            <a:r>
              <a:rPr lang="en-US" altLang="en-US" sz="1100" b="0" kern="0" dirty="0" smtClean="0"/>
              <a:t>Over 34,000 adult fish killed</a:t>
            </a:r>
          </a:p>
          <a:p>
            <a:pPr eaLnBrk="1" hangingPunct="1">
              <a:spcBef>
                <a:spcPct val="0"/>
              </a:spcBef>
              <a:spcAft>
                <a:spcPts val="1200"/>
              </a:spcAft>
            </a:pPr>
            <a:r>
              <a:rPr lang="en-US" altLang="en-US" sz="1100" b="0" kern="0" dirty="0" smtClean="0"/>
              <a:t>Early, large run of fall Chinook salmon</a:t>
            </a:r>
          </a:p>
          <a:p>
            <a:pPr eaLnBrk="1" hangingPunct="1">
              <a:spcBef>
                <a:spcPct val="0"/>
              </a:spcBef>
              <a:spcAft>
                <a:spcPts val="1200"/>
              </a:spcAft>
            </a:pPr>
            <a:r>
              <a:rPr lang="en-US" altLang="en-US" sz="1100" b="0" kern="0" dirty="0" smtClean="0"/>
              <a:t>Low flow &amp; channel geometry caused migration barriers</a:t>
            </a:r>
          </a:p>
          <a:p>
            <a:pPr eaLnBrk="1" hangingPunct="1">
              <a:spcBef>
                <a:spcPct val="0"/>
              </a:spcBef>
              <a:spcAft>
                <a:spcPts val="0"/>
              </a:spcAft>
            </a:pPr>
            <a:r>
              <a:rPr lang="en-US" altLang="en-US" sz="1100" b="0" kern="0" dirty="0" smtClean="0"/>
              <a:t>Warm water temperatures optimal for parasite &amp; bacterium proliferation </a:t>
            </a:r>
          </a:p>
          <a:p>
            <a:pPr marL="0" indent="0" eaLnBrk="1" hangingPunct="1">
              <a:spcBef>
                <a:spcPct val="0"/>
              </a:spcBef>
              <a:spcAft>
                <a:spcPts val="600"/>
              </a:spcAft>
              <a:buNone/>
            </a:pPr>
            <a:r>
              <a:rPr lang="en-US" altLang="en-US" sz="1100" b="0" kern="0" dirty="0" smtClean="0"/>
              <a:t>    </a:t>
            </a:r>
            <a:r>
              <a:rPr lang="en-US" altLang="en-US" sz="1000" b="0" kern="0" dirty="0" smtClean="0"/>
              <a:t>(</a:t>
            </a:r>
            <a:r>
              <a:rPr lang="en-US" altLang="en-US" sz="1000" b="0" kern="0" dirty="0" err="1" smtClean="0"/>
              <a:t>CDFW</a:t>
            </a:r>
            <a:r>
              <a:rPr lang="en-US" altLang="en-US" sz="1000" b="0" kern="0" dirty="0" smtClean="0"/>
              <a:t> 2004, </a:t>
            </a:r>
            <a:r>
              <a:rPr lang="en-US" altLang="en-US" sz="1000" b="0" kern="0" dirty="0" err="1" smtClean="0"/>
              <a:t>USFWS</a:t>
            </a:r>
            <a:r>
              <a:rPr lang="en-US" altLang="en-US" sz="1000" b="0" kern="0" dirty="0" smtClean="0"/>
              <a:t> 2003)</a:t>
            </a:r>
          </a:p>
          <a:p>
            <a:pPr eaLnBrk="1" hangingPunct="1">
              <a:spcBef>
                <a:spcPct val="0"/>
              </a:spcBef>
              <a:spcAft>
                <a:spcPts val="0"/>
              </a:spcAft>
            </a:pPr>
            <a:r>
              <a:rPr lang="en-US" altLang="en-US" sz="1100" b="0" kern="0" dirty="0" smtClean="0"/>
              <a:t>Disease</a:t>
            </a:r>
          </a:p>
          <a:p>
            <a:pPr eaLnBrk="1" hangingPunct="1">
              <a:spcBef>
                <a:spcPct val="0"/>
              </a:spcBef>
              <a:spcAft>
                <a:spcPts val="0"/>
              </a:spcAft>
            </a:pPr>
            <a:endParaRPr lang="en-US" altLang="en-US" sz="1000" b="0" kern="0" dirty="0" smtClean="0"/>
          </a:p>
          <a:p>
            <a:r>
              <a:rPr lang="en-US" sz="1000" kern="1200" dirty="0" smtClean="0">
                <a:solidFill>
                  <a:schemeClr val="tx1"/>
                </a:solidFill>
                <a:effectLst/>
              </a:rPr>
              <a:t>2003</a:t>
            </a:r>
            <a:r>
              <a:rPr lang="en-US" sz="1000" kern="1200" baseline="0" dirty="0" smtClean="0">
                <a:solidFill>
                  <a:schemeClr val="tx1"/>
                </a:solidFill>
                <a:effectLst/>
              </a:rPr>
              <a:t> </a:t>
            </a:r>
            <a:r>
              <a:rPr lang="en-US" sz="1000" kern="1200" dirty="0" smtClean="0">
                <a:solidFill>
                  <a:schemeClr val="tx1"/>
                </a:solidFill>
                <a:effectLst/>
              </a:rPr>
              <a:t>Governors of OR</a:t>
            </a:r>
            <a:r>
              <a:rPr lang="en-US" sz="1000" kern="1200" baseline="0" dirty="0" smtClean="0">
                <a:solidFill>
                  <a:schemeClr val="tx1"/>
                </a:solidFill>
                <a:effectLst/>
              </a:rPr>
              <a:t> and CA recognized that coordinated effort needed to ensure another fish kill didn’t occur. Direct formation of a workgroup to work on </a:t>
            </a:r>
            <a:r>
              <a:rPr lang="en-US" sz="1000" kern="1200" baseline="0" dirty="0" err="1" smtClean="0">
                <a:solidFill>
                  <a:schemeClr val="tx1"/>
                </a:solidFill>
                <a:effectLst/>
              </a:rPr>
              <a:t>klamath</a:t>
            </a:r>
            <a:r>
              <a:rPr lang="en-US" sz="1000" kern="1200" baseline="0" dirty="0" smtClean="0">
                <a:solidFill>
                  <a:schemeClr val="tx1"/>
                </a:solidFill>
                <a:effectLst/>
              </a:rPr>
              <a:t> basin issues.  </a:t>
            </a:r>
            <a:endParaRPr lang="en-US" sz="1000" kern="1200" dirty="0" smtClean="0">
              <a:solidFill>
                <a:schemeClr val="tx1"/>
              </a:solidFill>
              <a:effectLst/>
            </a:endParaRPr>
          </a:p>
          <a:p>
            <a:r>
              <a:rPr lang="en-US" sz="1000" kern="1200" dirty="0" smtClean="0">
                <a:solidFill>
                  <a:schemeClr val="tx1"/>
                </a:solidFill>
                <a:effectLst/>
              </a:rPr>
              <a:t>2003 Meeting with policy makers to start an early warning system in the basin. KFHAT is born…</a:t>
            </a:r>
          </a:p>
          <a:p>
            <a:pPr eaLnBrk="1" hangingPunct="1">
              <a:spcBef>
                <a:spcPct val="0"/>
              </a:spcBef>
              <a:spcAft>
                <a:spcPts val="1200"/>
              </a:spcAft>
            </a:pPr>
            <a:r>
              <a:rPr lang="en-US" altLang="en-US" sz="1000" b="0" kern="0" dirty="0" smtClean="0"/>
              <a:t>2004 CA/OR</a:t>
            </a:r>
            <a:r>
              <a:rPr lang="en-US" altLang="en-US" sz="1000" b="0" kern="0" baseline="0" dirty="0" smtClean="0"/>
              <a:t> G</a:t>
            </a:r>
            <a:r>
              <a:rPr lang="en-US" altLang="en-US" sz="1000" b="0" kern="0" dirty="0" smtClean="0"/>
              <a:t>overnors</a:t>
            </a:r>
            <a:r>
              <a:rPr lang="en-US" altLang="en-US" sz="1000" b="0" kern="0" baseline="0" dirty="0" smtClean="0"/>
              <a:t>,  </a:t>
            </a:r>
            <a:r>
              <a:rPr lang="en-US" altLang="en-US" sz="1000" b="0" kern="0" baseline="0" dirty="0" err="1" smtClean="0"/>
              <a:t>Dept</a:t>
            </a:r>
            <a:r>
              <a:rPr lang="en-US" altLang="en-US" sz="1000" b="0" kern="0" baseline="0" dirty="0" smtClean="0"/>
              <a:t> of Interior, and others signed </a:t>
            </a:r>
            <a:r>
              <a:rPr lang="en-US" sz="1000" kern="1200" baseline="0" dirty="0" smtClean="0">
                <a:solidFill>
                  <a:schemeClr val="tx1"/>
                </a:solidFill>
                <a:effectLst/>
              </a:rPr>
              <a:t>the “Klamath River watershed coordination agreement” which solidified the need for KFHAT and other programs in the Klamath Basin.</a:t>
            </a:r>
            <a:endParaRPr lang="en-US" altLang="en-US" sz="1000" b="0" kern="0" dirty="0" smtClean="0"/>
          </a:p>
          <a:p>
            <a:pPr eaLnBrk="1" hangingPunct="1">
              <a:spcBef>
                <a:spcPct val="0"/>
              </a:spcBef>
              <a:spcAft>
                <a:spcPts val="0"/>
              </a:spcAft>
            </a:pPr>
            <a:endParaRPr lang="en-US" altLang="en-US" sz="1000" b="0" kern="0" dirty="0" smtClean="0"/>
          </a:p>
          <a:p>
            <a:endParaRPr lang="en-US" sz="1100" dirty="0"/>
          </a:p>
        </p:txBody>
      </p:sp>
    </p:spTree>
    <p:extLst>
      <p:ext uri="{BB962C8B-B14F-4D97-AF65-F5344CB8AC3E}">
        <p14:creationId xmlns:p14="http://schemas.microsoft.com/office/powerpoint/2010/main" val="235965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2600" y="696913"/>
            <a:ext cx="4076700" cy="3057525"/>
          </a:xfrm>
        </p:spPr>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8</a:t>
            </a:fld>
            <a:endParaRPr lang="en-US" altLang="en-US"/>
          </a:p>
        </p:txBody>
      </p:sp>
      <p:sp>
        <p:nvSpPr>
          <p:cNvPr id="5" name="Notes Placeholder 2"/>
          <p:cNvSpPr>
            <a:spLocks noGrp="1"/>
          </p:cNvSpPr>
          <p:nvPr>
            <p:ph type="body" idx="1"/>
          </p:nvPr>
        </p:nvSpPr>
        <p:spPr>
          <a:xfrm>
            <a:off x="701675" y="3886200"/>
            <a:ext cx="5607050" cy="495300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Sara</a:t>
            </a:r>
          </a:p>
          <a:p>
            <a:r>
              <a:rPr lang="en-US" sz="1100" kern="1200" dirty="0" smtClean="0">
                <a:solidFill>
                  <a:schemeClr val="tx1"/>
                </a:solidFill>
                <a:effectLst/>
                <a:latin typeface="Arial" charset="0"/>
                <a:ea typeface="+mn-ea"/>
                <a:cs typeface="+mn-cs"/>
              </a:rPr>
              <a:t> </a:t>
            </a:r>
            <a:endParaRPr lang="en-US" sz="1100" dirty="0" smtClean="0"/>
          </a:p>
          <a:p>
            <a:r>
              <a:rPr lang="en-US" sz="1100" kern="1200" dirty="0" smtClean="0">
                <a:solidFill>
                  <a:schemeClr val="tx1"/>
                </a:solidFill>
                <a:effectLst/>
              </a:rPr>
              <a:t>2000 to 2004 Drought</a:t>
            </a:r>
          </a:p>
          <a:p>
            <a:r>
              <a:rPr lang="en-US" sz="1100" kern="1200" dirty="0" smtClean="0">
                <a:solidFill>
                  <a:schemeClr val="tx1"/>
                </a:solidFill>
                <a:effectLst/>
              </a:rPr>
              <a:t>2001 Water shut off to farmers in upper basin</a:t>
            </a:r>
          </a:p>
          <a:p>
            <a:r>
              <a:rPr lang="en-US" sz="1100" kern="1200" dirty="0" smtClean="0">
                <a:solidFill>
                  <a:schemeClr val="tx1"/>
                </a:solidFill>
                <a:effectLst/>
              </a:rPr>
              <a:t>	2002 was a water adjudication year and farmers were trying to recoup losses of 2001.</a:t>
            </a:r>
          </a:p>
          <a:p>
            <a:r>
              <a:rPr lang="en-US" sz="1100" kern="1200" dirty="0" smtClean="0">
                <a:solidFill>
                  <a:schemeClr val="tx1"/>
                </a:solidFill>
                <a:effectLst/>
              </a:rPr>
              <a:t>	2002 Lower Klamath Run size was predicted to be above average.</a:t>
            </a:r>
          </a:p>
          <a:p>
            <a:r>
              <a:rPr lang="en-US" sz="1100" kern="1200" dirty="0" smtClean="0">
                <a:solidFill>
                  <a:schemeClr val="tx1"/>
                </a:solidFill>
                <a:effectLst/>
              </a:rPr>
              <a:t>	2002 lower Klamath fish die off…and spring chinook die off.</a:t>
            </a:r>
          </a:p>
          <a:p>
            <a:pPr eaLnBrk="1" hangingPunct="1">
              <a:spcBef>
                <a:spcPct val="0"/>
              </a:spcBef>
              <a:spcAft>
                <a:spcPts val="1200"/>
              </a:spcAft>
            </a:pPr>
            <a:r>
              <a:rPr lang="en-US" altLang="en-US" sz="1100" b="0" kern="0" dirty="0" smtClean="0"/>
              <a:t>2002 fish kill:</a:t>
            </a:r>
          </a:p>
          <a:p>
            <a:pPr eaLnBrk="1" hangingPunct="1">
              <a:spcBef>
                <a:spcPct val="0"/>
              </a:spcBef>
              <a:spcAft>
                <a:spcPts val="1200"/>
              </a:spcAft>
            </a:pPr>
            <a:r>
              <a:rPr lang="en-US" altLang="en-US" sz="1100" b="0" kern="0" dirty="0" smtClean="0"/>
              <a:t>Over 34,000 adult fish killed</a:t>
            </a:r>
          </a:p>
          <a:p>
            <a:pPr eaLnBrk="1" hangingPunct="1">
              <a:spcBef>
                <a:spcPct val="0"/>
              </a:spcBef>
              <a:spcAft>
                <a:spcPts val="1200"/>
              </a:spcAft>
            </a:pPr>
            <a:r>
              <a:rPr lang="en-US" altLang="en-US" sz="1100" b="0" kern="0" dirty="0" smtClean="0"/>
              <a:t>Early, large run of fall Chinook salmon</a:t>
            </a:r>
          </a:p>
          <a:p>
            <a:pPr eaLnBrk="1" hangingPunct="1">
              <a:spcBef>
                <a:spcPct val="0"/>
              </a:spcBef>
              <a:spcAft>
                <a:spcPts val="1200"/>
              </a:spcAft>
            </a:pPr>
            <a:r>
              <a:rPr lang="en-US" altLang="en-US" sz="1100" b="0" kern="0" dirty="0" smtClean="0"/>
              <a:t>Low flow &amp; channel geometry caused migration barriers</a:t>
            </a:r>
          </a:p>
          <a:p>
            <a:pPr eaLnBrk="1" hangingPunct="1">
              <a:spcBef>
                <a:spcPct val="0"/>
              </a:spcBef>
              <a:spcAft>
                <a:spcPts val="0"/>
              </a:spcAft>
            </a:pPr>
            <a:r>
              <a:rPr lang="en-US" altLang="en-US" sz="1100" b="0" kern="0" dirty="0" smtClean="0"/>
              <a:t>Warm water temperatures optimal for parasite &amp; bacterium proliferation </a:t>
            </a:r>
          </a:p>
          <a:p>
            <a:pPr marL="0" indent="0" eaLnBrk="1" hangingPunct="1">
              <a:spcBef>
                <a:spcPct val="0"/>
              </a:spcBef>
              <a:spcAft>
                <a:spcPts val="600"/>
              </a:spcAft>
              <a:buNone/>
            </a:pPr>
            <a:r>
              <a:rPr lang="en-US" altLang="en-US" sz="1100" b="0" kern="0" dirty="0" smtClean="0"/>
              <a:t>    </a:t>
            </a:r>
            <a:r>
              <a:rPr lang="en-US" altLang="en-US" sz="1000" b="0" kern="0" dirty="0" smtClean="0"/>
              <a:t>(</a:t>
            </a:r>
            <a:r>
              <a:rPr lang="en-US" altLang="en-US" sz="1000" b="0" kern="0" dirty="0" err="1" smtClean="0"/>
              <a:t>CDFW</a:t>
            </a:r>
            <a:r>
              <a:rPr lang="en-US" altLang="en-US" sz="1000" b="0" kern="0" dirty="0" smtClean="0"/>
              <a:t> 2004, </a:t>
            </a:r>
            <a:r>
              <a:rPr lang="en-US" altLang="en-US" sz="1000" b="0" kern="0" dirty="0" err="1" smtClean="0"/>
              <a:t>USFWS</a:t>
            </a:r>
            <a:r>
              <a:rPr lang="en-US" altLang="en-US" sz="1000" b="0" kern="0" dirty="0" smtClean="0"/>
              <a:t> 2003)</a:t>
            </a:r>
          </a:p>
          <a:p>
            <a:pPr eaLnBrk="1" hangingPunct="1">
              <a:spcBef>
                <a:spcPct val="0"/>
              </a:spcBef>
              <a:spcAft>
                <a:spcPts val="0"/>
              </a:spcAft>
            </a:pPr>
            <a:r>
              <a:rPr lang="en-US" altLang="en-US" sz="1100" b="0" kern="0" dirty="0" smtClean="0"/>
              <a:t>Disease</a:t>
            </a:r>
          </a:p>
          <a:p>
            <a:pPr eaLnBrk="1" hangingPunct="1">
              <a:spcBef>
                <a:spcPct val="0"/>
              </a:spcBef>
              <a:spcAft>
                <a:spcPts val="0"/>
              </a:spcAft>
            </a:pPr>
            <a:endParaRPr lang="en-US" altLang="en-US" sz="1000" b="0" kern="0" dirty="0" smtClean="0"/>
          </a:p>
          <a:p>
            <a:r>
              <a:rPr lang="en-US" sz="1000" kern="1200" dirty="0" smtClean="0">
                <a:solidFill>
                  <a:schemeClr val="tx1"/>
                </a:solidFill>
                <a:effectLst/>
              </a:rPr>
              <a:t>2003</a:t>
            </a:r>
            <a:r>
              <a:rPr lang="en-US" sz="1000" kern="1200" baseline="0" dirty="0" smtClean="0">
                <a:solidFill>
                  <a:schemeClr val="tx1"/>
                </a:solidFill>
                <a:effectLst/>
              </a:rPr>
              <a:t> </a:t>
            </a:r>
            <a:r>
              <a:rPr lang="en-US" sz="1000" kern="1200" dirty="0" smtClean="0">
                <a:solidFill>
                  <a:schemeClr val="tx1"/>
                </a:solidFill>
                <a:effectLst/>
              </a:rPr>
              <a:t>Governors of OR</a:t>
            </a:r>
            <a:r>
              <a:rPr lang="en-US" sz="1000" kern="1200" baseline="0" dirty="0" smtClean="0">
                <a:solidFill>
                  <a:schemeClr val="tx1"/>
                </a:solidFill>
                <a:effectLst/>
              </a:rPr>
              <a:t> and CA recognized that coordinated effort needed to ensure another fish kill didn’t occur. Direct formation of a workgroup to work on </a:t>
            </a:r>
            <a:r>
              <a:rPr lang="en-US" sz="1000" kern="1200" baseline="0" dirty="0" err="1" smtClean="0">
                <a:solidFill>
                  <a:schemeClr val="tx1"/>
                </a:solidFill>
                <a:effectLst/>
              </a:rPr>
              <a:t>klamath</a:t>
            </a:r>
            <a:r>
              <a:rPr lang="en-US" sz="1000" kern="1200" baseline="0" dirty="0" smtClean="0">
                <a:solidFill>
                  <a:schemeClr val="tx1"/>
                </a:solidFill>
                <a:effectLst/>
              </a:rPr>
              <a:t> basin issues.  </a:t>
            </a:r>
            <a:endParaRPr lang="en-US" sz="1000" kern="1200" dirty="0" smtClean="0">
              <a:solidFill>
                <a:schemeClr val="tx1"/>
              </a:solidFill>
              <a:effectLst/>
            </a:endParaRPr>
          </a:p>
          <a:p>
            <a:r>
              <a:rPr lang="en-US" sz="1000" kern="1200" dirty="0" smtClean="0">
                <a:solidFill>
                  <a:schemeClr val="tx1"/>
                </a:solidFill>
                <a:effectLst/>
              </a:rPr>
              <a:t>2003 Meeting with policy makers to start an early warning system in the basin. KFHAT is born…</a:t>
            </a:r>
          </a:p>
          <a:p>
            <a:pPr eaLnBrk="1" hangingPunct="1">
              <a:spcBef>
                <a:spcPct val="0"/>
              </a:spcBef>
              <a:spcAft>
                <a:spcPts val="1200"/>
              </a:spcAft>
            </a:pPr>
            <a:r>
              <a:rPr lang="en-US" altLang="en-US" sz="1000" b="0" kern="0" dirty="0" smtClean="0"/>
              <a:t>2004 CA/OR</a:t>
            </a:r>
            <a:r>
              <a:rPr lang="en-US" altLang="en-US" sz="1000" b="0" kern="0" baseline="0" dirty="0" smtClean="0"/>
              <a:t> G</a:t>
            </a:r>
            <a:r>
              <a:rPr lang="en-US" altLang="en-US" sz="1000" b="0" kern="0" dirty="0" smtClean="0"/>
              <a:t>overnors</a:t>
            </a:r>
            <a:r>
              <a:rPr lang="en-US" altLang="en-US" sz="1000" b="0" kern="0" baseline="0" dirty="0" smtClean="0"/>
              <a:t>,  </a:t>
            </a:r>
            <a:r>
              <a:rPr lang="en-US" altLang="en-US" sz="1000" b="0" kern="0" baseline="0" dirty="0" err="1" smtClean="0"/>
              <a:t>Dept</a:t>
            </a:r>
            <a:r>
              <a:rPr lang="en-US" altLang="en-US" sz="1000" b="0" kern="0" baseline="0" dirty="0" smtClean="0"/>
              <a:t> of Interior, and others signed </a:t>
            </a:r>
            <a:r>
              <a:rPr lang="en-US" sz="1000" kern="1200" baseline="0" dirty="0" smtClean="0">
                <a:solidFill>
                  <a:schemeClr val="tx1"/>
                </a:solidFill>
                <a:effectLst/>
              </a:rPr>
              <a:t>the “Klamath River watershed coordination agreement” which solidified the need for KFHAT and other programs in the Klamath Basin.</a:t>
            </a:r>
            <a:endParaRPr lang="en-US" altLang="en-US" sz="1000" b="0" kern="0" dirty="0" smtClean="0"/>
          </a:p>
          <a:p>
            <a:pPr eaLnBrk="1" hangingPunct="1">
              <a:spcBef>
                <a:spcPct val="0"/>
              </a:spcBef>
              <a:spcAft>
                <a:spcPts val="0"/>
              </a:spcAft>
            </a:pPr>
            <a:endParaRPr lang="en-US" altLang="en-US" sz="1000" b="0" kern="0" dirty="0" smtClean="0"/>
          </a:p>
          <a:p>
            <a:endParaRPr lang="en-US" sz="1100" dirty="0"/>
          </a:p>
        </p:txBody>
      </p:sp>
    </p:spTree>
    <p:extLst>
      <p:ext uri="{BB962C8B-B14F-4D97-AF65-F5344CB8AC3E}">
        <p14:creationId xmlns:p14="http://schemas.microsoft.com/office/powerpoint/2010/main" val="2359658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381000"/>
            <a:ext cx="4533900" cy="3400425"/>
          </a:xfrm>
        </p:spPr>
      </p:sp>
      <p:sp>
        <p:nvSpPr>
          <p:cNvPr id="4" name="Slide Number Placeholder 3"/>
          <p:cNvSpPr>
            <a:spLocks noGrp="1"/>
          </p:cNvSpPr>
          <p:nvPr>
            <p:ph type="sldNum" sz="quarter" idx="10"/>
          </p:nvPr>
        </p:nvSpPr>
        <p:spPr/>
        <p:txBody>
          <a:bodyPr/>
          <a:lstStyle/>
          <a:p>
            <a:pPr>
              <a:defRPr/>
            </a:pPr>
            <a:fld id="{CE83A2CD-633C-4A91-BBA7-7A69BEF226C5}" type="slidenum">
              <a:rPr lang="en-US" altLang="en-US" smtClean="0"/>
              <a:pPr>
                <a:defRPr/>
              </a:pPr>
              <a:t>9</a:t>
            </a:fld>
            <a:endParaRPr lang="en-US" altLang="en-US"/>
          </a:p>
        </p:txBody>
      </p:sp>
      <p:sp>
        <p:nvSpPr>
          <p:cNvPr id="5" name="Notes Placeholder 2"/>
          <p:cNvSpPr>
            <a:spLocks noGrp="1"/>
          </p:cNvSpPr>
          <p:nvPr>
            <p:ph type="body" idx="1"/>
          </p:nvPr>
        </p:nvSpPr>
        <p:spPr>
          <a:xfrm>
            <a:off x="701675" y="3810000"/>
            <a:ext cx="5607050" cy="4952999"/>
          </a:xfrm>
        </p:spPr>
        <p:txBody>
          <a:bodyPr/>
          <a:lstStyle/>
          <a:p>
            <a:pPr defTabSz="897301" eaLnBrk="0" fontAlgn="base" hangingPunct="0">
              <a:spcBef>
                <a:spcPct val="30000"/>
              </a:spcBef>
              <a:spcAft>
                <a:spcPct val="0"/>
              </a:spcAft>
              <a:defRPr/>
            </a:pPr>
            <a:r>
              <a:rPr lang="en-US" sz="1400" dirty="0" smtClean="0"/>
              <a:t>Sara</a:t>
            </a:r>
          </a:p>
          <a:p>
            <a:r>
              <a:rPr lang="en-US" sz="1400" dirty="0" smtClean="0">
                <a:latin typeface="Arial" charset="0"/>
              </a:rPr>
              <a:t> </a:t>
            </a:r>
            <a:endParaRPr lang="en-US" sz="1400" dirty="0" smtClean="0"/>
          </a:p>
          <a:p>
            <a:pPr>
              <a:spcBef>
                <a:spcPct val="0"/>
              </a:spcBef>
            </a:pPr>
            <a:endParaRPr lang="en-US" altLang="en-US" sz="1100" kern="0" dirty="0" smtClean="0"/>
          </a:p>
          <a:p>
            <a:r>
              <a:rPr lang="en-US" sz="1100" dirty="0" smtClean="0"/>
              <a:t>2003 Governors of OR and CA recognized that coordinated effort needed to ensure another fish kill didn’t occur. Direct formation of a workgroup to work on </a:t>
            </a:r>
            <a:r>
              <a:rPr lang="en-US" sz="1100" dirty="0" err="1" smtClean="0"/>
              <a:t>klamath</a:t>
            </a:r>
            <a:r>
              <a:rPr lang="en-US" sz="1100" dirty="0" smtClean="0"/>
              <a:t> basin issues.  </a:t>
            </a:r>
          </a:p>
          <a:p>
            <a:r>
              <a:rPr lang="en-US" sz="1100" dirty="0" smtClean="0"/>
              <a:t>2003 Meeting with policy makers to start an early warning system in the basin. </a:t>
            </a:r>
            <a:r>
              <a:rPr lang="en-US" sz="1100" dirty="0" err="1" smtClean="0"/>
              <a:t>KFHAT</a:t>
            </a:r>
            <a:r>
              <a:rPr lang="en-US" sz="1100" dirty="0" smtClean="0"/>
              <a:t> is born…</a:t>
            </a:r>
          </a:p>
          <a:p>
            <a:r>
              <a:rPr lang="en-US" sz="1100" dirty="0" smtClean="0"/>
              <a:t>Because of lack of coordination</a:t>
            </a:r>
            <a:r>
              <a:rPr lang="en-US" sz="1100" baseline="0" dirty="0" smtClean="0"/>
              <a:t> and timely collection and centralized collection of data a plan needed to be made in case this happens again.</a:t>
            </a:r>
          </a:p>
          <a:p>
            <a:endParaRPr lang="en-US" sz="1100" dirty="0" smtClean="0"/>
          </a:p>
          <a:p>
            <a:pPr>
              <a:spcBef>
                <a:spcPct val="0"/>
              </a:spcBef>
              <a:spcAft>
                <a:spcPts val="1178"/>
              </a:spcAft>
            </a:pPr>
            <a:r>
              <a:rPr lang="en-US" altLang="en-US" sz="1100" kern="0" dirty="0" smtClean="0"/>
              <a:t>2004 CA/OR Governors,  </a:t>
            </a:r>
            <a:r>
              <a:rPr lang="en-US" altLang="en-US" sz="1100" kern="0" dirty="0" err="1" smtClean="0"/>
              <a:t>Dept</a:t>
            </a:r>
            <a:r>
              <a:rPr lang="en-US" altLang="en-US" sz="1100" kern="0" dirty="0" smtClean="0"/>
              <a:t> of Interior, and others signed </a:t>
            </a:r>
            <a:r>
              <a:rPr lang="en-US" sz="1100" dirty="0" smtClean="0"/>
              <a:t>the “Klamath River watershed coordination agreement” which solidified the need for </a:t>
            </a:r>
            <a:r>
              <a:rPr lang="en-US" sz="1100" dirty="0" err="1" smtClean="0"/>
              <a:t>KFHAT</a:t>
            </a:r>
            <a:r>
              <a:rPr lang="en-US" sz="1100" dirty="0" smtClean="0"/>
              <a:t> and other programs in the Klamath Basin.</a:t>
            </a:r>
            <a:endParaRPr lang="en-US" altLang="en-US" sz="1100" kern="0" dirty="0"/>
          </a:p>
        </p:txBody>
      </p:sp>
    </p:spTree>
    <p:extLst>
      <p:ext uri="{BB962C8B-B14F-4D97-AF65-F5344CB8AC3E}">
        <p14:creationId xmlns:p14="http://schemas.microsoft.com/office/powerpoint/2010/main" val="235965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61D06DC-1915-4182-AA3E-CBC390816FD0}" type="slidenum">
              <a:rPr lang="en-US" altLang="en-US"/>
              <a:pPr>
                <a:defRPr/>
              </a:pPr>
              <a:t>‹#›</a:t>
            </a:fld>
            <a:endParaRPr lang="en-US" altLang="en-US"/>
          </a:p>
        </p:txBody>
      </p:sp>
    </p:spTree>
    <p:extLst>
      <p:ext uri="{BB962C8B-B14F-4D97-AF65-F5344CB8AC3E}">
        <p14:creationId xmlns:p14="http://schemas.microsoft.com/office/powerpoint/2010/main" val="1659313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4AD3C9A-7AE7-485C-9040-3BA74A470367}" type="slidenum">
              <a:rPr lang="en-US" altLang="en-US"/>
              <a:pPr>
                <a:defRPr/>
              </a:pPr>
              <a:t>‹#›</a:t>
            </a:fld>
            <a:endParaRPr lang="en-US" altLang="en-US"/>
          </a:p>
        </p:txBody>
      </p:sp>
    </p:spTree>
    <p:extLst>
      <p:ext uri="{BB962C8B-B14F-4D97-AF65-F5344CB8AC3E}">
        <p14:creationId xmlns:p14="http://schemas.microsoft.com/office/powerpoint/2010/main" val="2409394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20955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1341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780C41-55D0-4C83-8C79-B57293473F68}" type="slidenum">
              <a:rPr lang="en-US" altLang="en-US"/>
              <a:pPr>
                <a:defRPr/>
              </a:pPr>
              <a:t>‹#›</a:t>
            </a:fld>
            <a:endParaRPr lang="en-US" altLang="en-US"/>
          </a:p>
        </p:txBody>
      </p:sp>
    </p:spTree>
    <p:extLst>
      <p:ext uri="{BB962C8B-B14F-4D97-AF65-F5344CB8AC3E}">
        <p14:creationId xmlns:p14="http://schemas.microsoft.com/office/powerpoint/2010/main" val="17055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502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B65E3B-DFAE-4FA5-ABA1-4D6402A9479F}" type="slidenum">
              <a:rPr lang="en-US" altLang="en-US"/>
              <a:pPr>
                <a:defRPr/>
              </a:pPr>
              <a:t>‹#›</a:t>
            </a:fld>
            <a:endParaRPr lang="en-US" altLang="en-US"/>
          </a:p>
        </p:txBody>
      </p:sp>
    </p:spTree>
    <p:extLst>
      <p:ext uri="{BB962C8B-B14F-4D97-AF65-F5344CB8AC3E}">
        <p14:creationId xmlns:p14="http://schemas.microsoft.com/office/powerpoint/2010/main" val="414709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11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828800"/>
            <a:ext cx="411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3C281FD-B602-408D-B753-D4BF1C397FA0}" type="slidenum">
              <a:rPr lang="en-US" altLang="en-US"/>
              <a:pPr>
                <a:defRPr/>
              </a:pPr>
              <a:t>‹#›</a:t>
            </a:fld>
            <a:endParaRPr lang="en-US" altLang="en-US"/>
          </a:p>
        </p:txBody>
      </p:sp>
    </p:spTree>
    <p:extLst>
      <p:ext uri="{BB962C8B-B14F-4D97-AF65-F5344CB8AC3E}">
        <p14:creationId xmlns:p14="http://schemas.microsoft.com/office/powerpoint/2010/main" val="291752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8276ED7-A483-4422-8FF6-342EB8AD4BB4}" type="slidenum">
              <a:rPr lang="en-US" altLang="en-US"/>
              <a:pPr>
                <a:defRPr/>
              </a:pPr>
              <a:t>‹#›</a:t>
            </a:fld>
            <a:endParaRPr lang="en-US" altLang="en-US"/>
          </a:p>
        </p:txBody>
      </p:sp>
    </p:spTree>
    <p:extLst>
      <p:ext uri="{BB962C8B-B14F-4D97-AF65-F5344CB8AC3E}">
        <p14:creationId xmlns:p14="http://schemas.microsoft.com/office/powerpoint/2010/main" val="2577847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67EF3BD-E6F9-4110-812D-469A0127332F}" type="slidenum">
              <a:rPr lang="en-US" altLang="en-US"/>
              <a:pPr>
                <a:defRPr/>
              </a:pPr>
              <a:t>‹#›</a:t>
            </a:fld>
            <a:endParaRPr lang="en-US" altLang="en-US"/>
          </a:p>
        </p:txBody>
      </p:sp>
    </p:spTree>
    <p:extLst>
      <p:ext uri="{BB962C8B-B14F-4D97-AF65-F5344CB8AC3E}">
        <p14:creationId xmlns:p14="http://schemas.microsoft.com/office/powerpoint/2010/main" val="298942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44B70D3-A0AC-45A5-978B-795762C85E23}" type="slidenum">
              <a:rPr lang="en-US" altLang="en-US"/>
              <a:pPr>
                <a:defRPr/>
              </a:pPr>
              <a:t>‹#›</a:t>
            </a:fld>
            <a:endParaRPr lang="en-US" altLang="en-US"/>
          </a:p>
        </p:txBody>
      </p:sp>
    </p:spTree>
    <p:extLst>
      <p:ext uri="{BB962C8B-B14F-4D97-AF65-F5344CB8AC3E}">
        <p14:creationId xmlns:p14="http://schemas.microsoft.com/office/powerpoint/2010/main" val="3004639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D0CECD3-9A3E-4BA6-AEDE-4D99E35766FB}" type="slidenum">
              <a:rPr lang="en-US" altLang="en-US"/>
              <a:pPr>
                <a:defRPr/>
              </a:pPr>
              <a:t>‹#›</a:t>
            </a:fld>
            <a:endParaRPr lang="en-US" altLang="en-US"/>
          </a:p>
        </p:txBody>
      </p:sp>
    </p:spTree>
    <p:extLst>
      <p:ext uri="{BB962C8B-B14F-4D97-AF65-F5344CB8AC3E}">
        <p14:creationId xmlns:p14="http://schemas.microsoft.com/office/powerpoint/2010/main" val="2898488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A5903E5-25D5-4C23-91E9-8C661F439842}" type="slidenum">
              <a:rPr lang="en-US" altLang="en-US"/>
              <a:pPr>
                <a:defRPr/>
              </a:pPr>
              <a:t>‹#›</a:t>
            </a:fld>
            <a:endParaRPr lang="en-US" altLang="en-US"/>
          </a:p>
        </p:txBody>
      </p:sp>
    </p:spTree>
    <p:extLst>
      <p:ext uri="{BB962C8B-B14F-4D97-AF65-F5344CB8AC3E}">
        <p14:creationId xmlns:p14="http://schemas.microsoft.com/office/powerpoint/2010/main" val="134566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northcoast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7620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828800"/>
            <a:ext cx="8382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F752B72-FD9D-4090-B614-C7814E3E8A30}" type="slidenum">
              <a:rPr lang="en-US" altLang="en-US"/>
              <a:pPr>
                <a:defRPr/>
              </a:pPr>
              <a:t>‹#›</a:t>
            </a:fld>
            <a:endParaRPr lang="en-US" altLang="en-US"/>
          </a:p>
        </p:txBody>
      </p:sp>
      <p:pic>
        <p:nvPicPr>
          <p:cNvPr id="1032" name="Picture 7" descr="left_column_bg_s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5105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2" r:id="rId1"/>
    <p:sldLayoutId id="214748398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hf hdr="0" ftr="0" dt="0"/>
  <p:txStyles>
    <p:titleStyle>
      <a:lvl1pPr algn="ctr" rtl="0" eaLnBrk="0" fontAlgn="base" hangingPunct="0">
        <a:spcBef>
          <a:spcPct val="0"/>
        </a:spcBef>
        <a:spcAft>
          <a:spcPct val="0"/>
        </a:spcAft>
        <a:defRPr sz="4400" b="1">
          <a:solidFill>
            <a:srgbClr val="236B23"/>
          </a:solidFill>
          <a:latin typeface="+mj-lt"/>
          <a:ea typeface="+mj-ea"/>
          <a:cs typeface="+mj-cs"/>
        </a:defRPr>
      </a:lvl1pPr>
      <a:lvl2pPr algn="ctr" rtl="0" eaLnBrk="0" fontAlgn="base" hangingPunct="0">
        <a:spcBef>
          <a:spcPct val="0"/>
        </a:spcBef>
        <a:spcAft>
          <a:spcPct val="0"/>
        </a:spcAft>
        <a:defRPr sz="4400" b="1">
          <a:solidFill>
            <a:srgbClr val="236B23"/>
          </a:solidFill>
          <a:latin typeface="Arial" charset="0"/>
        </a:defRPr>
      </a:lvl2pPr>
      <a:lvl3pPr algn="ctr" rtl="0" eaLnBrk="0" fontAlgn="base" hangingPunct="0">
        <a:spcBef>
          <a:spcPct val="0"/>
        </a:spcBef>
        <a:spcAft>
          <a:spcPct val="0"/>
        </a:spcAft>
        <a:defRPr sz="4400" b="1">
          <a:solidFill>
            <a:srgbClr val="236B23"/>
          </a:solidFill>
          <a:latin typeface="Arial" charset="0"/>
        </a:defRPr>
      </a:lvl3pPr>
      <a:lvl4pPr algn="ctr" rtl="0" eaLnBrk="0" fontAlgn="base" hangingPunct="0">
        <a:spcBef>
          <a:spcPct val="0"/>
        </a:spcBef>
        <a:spcAft>
          <a:spcPct val="0"/>
        </a:spcAft>
        <a:defRPr sz="4400" b="1">
          <a:solidFill>
            <a:srgbClr val="236B23"/>
          </a:solidFill>
          <a:latin typeface="Arial" charset="0"/>
        </a:defRPr>
      </a:lvl4pPr>
      <a:lvl5pPr algn="ctr" rtl="0" eaLnBrk="0" fontAlgn="base" hangingPunct="0">
        <a:spcBef>
          <a:spcPct val="0"/>
        </a:spcBef>
        <a:spcAft>
          <a:spcPct val="0"/>
        </a:spcAft>
        <a:defRPr sz="4400" b="1">
          <a:solidFill>
            <a:srgbClr val="236B23"/>
          </a:solidFill>
          <a:latin typeface="Arial" charset="0"/>
        </a:defRPr>
      </a:lvl5pPr>
      <a:lvl6pPr marL="457200" algn="ctr" rtl="0" fontAlgn="base">
        <a:spcBef>
          <a:spcPct val="0"/>
        </a:spcBef>
        <a:spcAft>
          <a:spcPct val="0"/>
        </a:spcAft>
        <a:defRPr sz="4400" b="1">
          <a:solidFill>
            <a:srgbClr val="236B23"/>
          </a:solidFill>
          <a:latin typeface="Arial" charset="0"/>
        </a:defRPr>
      </a:lvl6pPr>
      <a:lvl7pPr marL="914400" algn="ctr" rtl="0" fontAlgn="base">
        <a:spcBef>
          <a:spcPct val="0"/>
        </a:spcBef>
        <a:spcAft>
          <a:spcPct val="0"/>
        </a:spcAft>
        <a:defRPr sz="4400" b="1">
          <a:solidFill>
            <a:srgbClr val="236B23"/>
          </a:solidFill>
          <a:latin typeface="Arial" charset="0"/>
        </a:defRPr>
      </a:lvl7pPr>
      <a:lvl8pPr marL="1371600" algn="ctr" rtl="0" fontAlgn="base">
        <a:spcBef>
          <a:spcPct val="0"/>
        </a:spcBef>
        <a:spcAft>
          <a:spcPct val="0"/>
        </a:spcAft>
        <a:defRPr sz="4400" b="1">
          <a:solidFill>
            <a:srgbClr val="236B23"/>
          </a:solidFill>
          <a:latin typeface="Arial" charset="0"/>
        </a:defRPr>
      </a:lvl8pPr>
      <a:lvl9pPr marL="1828800" algn="ctr" rtl="0" fontAlgn="base">
        <a:spcBef>
          <a:spcPct val="0"/>
        </a:spcBef>
        <a:spcAft>
          <a:spcPct val="0"/>
        </a:spcAft>
        <a:defRPr sz="4400" b="1">
          <a:solidFill>
            <a:srgbClr val="236B23"/>
          </a:solidFill>
          <a:latin typeface="Arial" charset="0"/>
        </a:defRPr>
      </a:lvl9pPr>
    </p:titleStyle>
    <p:body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hyperlink" Target="http://www.pacificorp.com/index.html" TargetMode="External"/><Relationship Id="rId18" Type="http://schemas.openxmlformats.org/officeDocument/2006/relationships/image" Target="../media/image24.jpeg"/><Relationship Id="rId26" Type="http://schemas.openxmlformats.org/officeDocument/2006/relationships/hyperlink" Target="http://oregonstate.edu/" TargetMode="External"/><Relationship Id="rId3" Type="http://schemas.openxmlformats.org/officeDocument/2006/relationships/image" Target="../media/image13.png"/><Relationship Id="rId21" Type="http://schemas.openxmlformats.org/officeDocument/2006/relationships/image" Target="../media/image27.jpeg"/><Relationship Id="rId7" Type="http://schemas.openxmlformats.org/officeDocument/2006/relationships/image" Target="../media/image17.jpeg"/><Relationship Id="rId12" Type="http://schemas.openxmlformats.org/officeDocument/2006/relationships/image" Target="../media/image20.jpeg"/><Relationship Id="rId17" Type="http://schemas.openxmlformats.org/officeDocument/2006/relationships/image" Target="../media/image23.png"/><Relationship Id="rId25" Type="http://schemas.openxmlformats.org/officeDocument/2006/relationships/image" Target="../media/image29.png"/><Relationship Id="rId2" Type="http://schemas.openxmlformats.org/officeDocument/2006/relationships/notesSlide" Target="../notesSlides/notesSlide10.xml"/><Relationship Id="rId16" Type="http://schemas.openxmlformats.org/officeDocument/2006/relationships/image" Target="../media/image22.jpeg"/><Relationship Id="rId20" Type="http://schemas.openxmlformats.org/officeDocument/2006/relationships/image" Target="../media/image26.gif"/><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9.jpeg"/><Relationship Id="rId24" Type="http://schemas.openxmlformats.org/officeDocument/2006/relationships/hyperlink" Target="https://en.wikipedia.org/wiki/File:ForestServiceLogoOfficial.svg" TargetMode="External"/><Relationship Id="rId5" Type="http://schemas.openxmlformats.org/officeDocument/2006/relationships/image" Target="../media/image15.png"/><Relationship Id="rId15" Type="http://schemas.openxmlformats.org/officeDocument/2006/relationships/hyperlink" Target="http://www.rosemerena.org/home/2010/06/23/national-marine-fisheries-service-says-clark-countys-stormwater-plan-is-deficient-and-will-harm-salmon/" TargetMode="External"/><Relationship Id="rId23" Type="http://schemas.openxmlformats.org/officeDocument/2006/relationships/image" Target="../media/image28.png"/><Relationship Id="rId10" Type="http://schemas.openxmlformats.org/officeDocument/2006/relationships/hyperlink" Target="https://www.google.com/url?sa=i&amp;rct=j&amp;q=&amp;esrc=s&amp;source=images&amp;cd=&amp;cad=rja&amp;uact=8&amp;ved=0ahUKEwiNhdS6v63MAhVOz2MKHYwuBokQjRwIBw&amp;url=https://go.treesfoundation.org/partners/srrc/&amp;psig=AFQjCNE7VlyY-r36ZfuDbVCo3byKrazY2Q&amp;ust=1461801056405969" TargetMode="External"/><Relationship Id="rId19" Type="http://schemas.openxmlformats.org/officeDocument/2006/relationships/image" Target="../media/image25.png"/><Relationship Id="rId4" Type="http://schemas.openxmlformats.org/officeDocument/2006/relationships/image" Target="../media/image14.jpeg"/><Relationship Id="rId9" Type="http://schemas.openxmlformats.org/officeDocument/2006/relationships/image" Target="../media/image6.png"/><Relationship Id="rId14" Type="http://schemas.openxmlformats.org/officeDocument/2006/relationships/image" Target="../media/image21.gif"/><Relationship Id="rId22" Type="http://schemas.openxmlformats.org/officeDocument/2006/relationships/hyperlink" Target="http://www.yuroktribe.org/index.htm" TargetMode="External"/><Relationship Id="rId27"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kbmp.net/collaboration/kfha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hyperlink" Target="http://www.google.com/url?sa=i&amp;rct=j&amp;q=&amp;esrc=s&amp;source=images&amp;cd=&amp;cad=rja&amp;uact=8&amp;ved=0ahUKEwjJ6tL68a_MAhUC72MKHVDwB2YQjRwIBw&amp;url=http://www.northcoastjournal.com/humboldt/murky-waters/Content?oid%3D3299478&amp;psig=AFQjCNH2ZE9DQhlNsiYwBJSCFW6BgEtiRg&amp;ust=1461883126777663" TargetMode="External"/><Relationship Id="rId5" Type="http://schemas.openxmlformats.org/officeDocument/2006/relationships/diagramQuickStyle" Target="../diagrams/quickStyle4.xml"/><Relationship Id="rId10" Type="http://schemas.openxmlformats.org/officeDocument/2006/relationships/image" Target="../media/image11.jpeg"/><Relationship Id="rId4" Type="http://schemas.openxmlformats.org/officeDocument/2006/relationships/diagramLayout" Target="../diagrams/layout4.xml"/><Relationship Id="rId9" Type="http://schemas.openxmlformats.org/officeDocument/2006/relationships/hyperlink" Target="http://www.google.com/url?sa=i&amp;rct=j&amp;q=&amp;esrc=s&amp;source=images&amp;cd=&amp;cad=rja&amp;uact=8&amp;ved=0ahUKEwj11cmz8a_MAhUKxGMKHZC2CYUQjRwIBw&amp;url=http://www.seattletimes.com/seattle-news/dems-investigate-cheney-for-role-in-salmon-die-off/&amp;psig=AFQjCNH2ZE9DQhlNsiYwBJSCFW6BgEtiRg&amp;ust=1461883126777663"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575" y="838200"/>
            <a:ext cx="8991600" cy="2057400"/>
          </a:xfrm>
        </p:spPr>
        <p:txBody>
          <a:bodyPr/>
          <a:lstStyle/>
          <a:p>
            <a:pPr eaLnBrk="1" hangingPunct="1"/>
            <a:r>
              <a:rPr lang="en-US" altLang="en-US" sz="5400" dirty="0" smtClean="0"/>
              <a:t>Klamath Fish Health Assessment Team </a:t>
            </a:r>
            <a:endParaRPr lang="en-US" altLang="en-US" sz="3600" dirty="0" smtClean="0">
              <a:solidFill>
                <a:srgbClr val="2B5681"/>
              </a:solidFill>
            </a:endParaRPr>
          </a:p>
        </p:txBody>
      </p:sp>
      <p:sp>
        <p:nvSpPr>
          <p:cNvPr id="3075" name="Rectangle 3"/>
          <p:cNvSpPr>
            <a:spLocks noChangeArrowheads="1"/>
          </p:cNvSpPr>
          <p:nvPr/>
        </p:nvSpPr>
        <p:spPr bwMode="auto">
          <a:xfrm>
            <a:off x="914400" y="769938"/>
            <a:ext cx="19812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SzPct val="130000"/>
              <a:buFont typeface="Wingdings" pitchFamily="2" charset="2"/>
              <a:buChar char="§"/>
              <a:defRPr sz="3200" b="1">
                <a:solidFill>
                  <a:srgbClr val="254B71"/>
                </a:solidFill>
                <a:latin typeface="Arial" charset="0"/>
              </a:defRPr>
            </a:lvl1pPr>
            <a:lvl2pPr marL="742950" indent="-285750" eaLnBrk="0" hangingPunct="0">
              <a:spcBef>
                <a:spcPct val="20000"/>
              </a:spcBef>
              <a:buSzPct val="125000"/>
              <a:buFont typeface="Wingdings" pitchFamily="2" charset="2"/>
              <a:buChar char="ü"/>
              <a:defRPr sz="2800" b="1">
                <a:solidFill>
                  <a:srgbClr val="CC6600"/>
                </a:solidFill>
                <a:latin typeface="Arial" charset="0"/>
              </a:defRPr>
            </a:lvl2pPr>
            <a:lvl3pPr marL="1143000" indent="-228600" eaLnBrk="0" hangingPunct="0">
              <a:spcBef>
                <a:spcPct val="20000"/>
              </a:spcBef>
              <a:buSzPct val="115000"/>
              <a:buChar char="•"/>
              <a:defRPr sz="2400">
                <a:solidFill>
                  <a:schemeClr val="tx1"/>
                </a:solidFill>
                <a:latin typeface="Arial" charset="0"/>
              </a:defRPr>
            </a:lvl3pPr>
            <a:lvl4pPr marL="1600200" indent="-228600" eaLnBrk="0" hangingPunct="0">
              <a:spcBef>
                <a:spcPct val="20000"/>
              </a:spcBef>
              <a:buSzPct val="115000"/>
              <a:buChar char="•"/>
              <a:defRPr sz="2000">
                <a:solidFill>
                  <a:schemeClr val="tx1"/>
                </a:solidFill>
                <a:latin typeface="Arial" charset="0"/>
              </a:defRPr>
            </a:lvl4pPr>
            <a:lvl5pPr marL="2057400" indent="-228600" eaLnBrk="0" hangingPunct="0">
              <a:spcBef>
                <a:spcPct val="20000"/>
              </a:spcBef>
              <a:buSzPct val="115000"/>
              <a:buChar char="•"/>
              <a:defRPr sz="2000">
                <a:solidFill>
                  <a:schemeClr val="tx1"/>
                </a:solidFill>
                <a:latin typeface="Arial" charset="0"/>
              </a:defRPr>
            </a:lvl5pPr>
            <a:lvl6pPr marL="2514600" indent="-228600" eaLnBrk="0" fontAlgn="base" hangingPunct="0">
              <a:spcBef>
                <a:spcPct val="20000"/>
              </a:spcBef>
              <a:spcAft>
                <a:spcPct val="0"/>
              </a:spcAft>
              <a:buSzPct val="115000"/>
              <a:buChar char="•"/>
              <a:defRPr sz="2000">
                <a:solidFill>
                  <a:schemeClr val="tx1"/>
                </a:solidFill>
                <a:latin typeface="Arial" charset="0"/>
              </a:defRPr>
            </a:lvl6pPr>
            <a:lvl7pPr marL="2971800" indent="-228600" eaLnBrk="0" fontAlgn="base" hangingPunct="0">
              <a:spcBef>
                <a:spcPct val="20000"/>
              </a:spcBef>
              <a:spcAft>
                <a:spcPct val="0"/>
              </a:spcAft>
              <a:buSzPct val="115000"/>
              <a:buChar char="•"/>
              <a:defRPr sz="2000">
                <a:solidFill>
                  <a:schemeClr val="tx1"/>
                </a:solidFill>
                <a:latin typeface="Arial" charset="0"/>
              </a:defRPr>
            </a:lvl7pPr>
            <a:lvl8pPr marL="3429000" indent="-228600" eaLnBrk="0" fontAlgn="base" hangingPunct="0">
              <a:spcBef>
                <a:spcPct val="20000"/>
              </a:spcBef>
              <a:spcAft>
                <a:spcPct val="0"/>
              </a:spcAft>
              <a:buSzPct val="115000"/>
              <a:buChar char="•"/>
              <a:defRPr sz="2000">
                <a:solidFill>
                  <a:schemeClr val="tx1"/>
                </a:solidFill>
                <a:latin typeface="Arial" charset="0"/>
              </a:defRPr>
            </a:lvl8pPr>
            <a:lvl9pPr marL="3886200" indent="-228600" eaLnBrk="0" fontAlgn="base" hangingPunct="0">
              <a:spcBef>
                <a:spcPct val="20000"/>
              </a:spcBef>
              <a:spcAft>
                <a:spcPct val="0"/>
              </a:spcAft>
              <a:buSzPct val="115000"/>
              <a:buChar char="•"/>
              <a:defRPr sz="2000">
                <a:solidFill>
                  <a:schemeClr val="tx1"/>
                </a:solidFill>
                <a:latin typeface="Arial" charset="0"/>
              </a:defRPr>
            </a:lvl9pPr>
          </a:lstStyle>
          <a:p>
            <a:pPr eaLnBrk="1" hangingPunct="1">
              <a:spcBef>
                <a:spcPct val="0"/>
              </a:spcBef>
              <a:buSzTx/>
              <a:buFontTx/>
              <a:buNone/>
            </a:pPr>
            <a:endParaRPr lang="en-US" altLang="en-US" sz="1800" b="0" dirty="0">
              <a:solidFill>
                <a:schemeClr val="tx1"/>
              </a:solidFill>
            </a:endParaRPr>
          </a:p>
        </p:txBody>
      </p:sp>
      <p:sp>
        <p:nvSpPr>
          <p:cNvPr id="3076" name="Rectangle 4"/>
          <p:cNvSpPr>
            <a:spLocks noGrp="1" noChangeArrowheads="1"/>
          </p:cNvSpPr>
          <p:nvPr>
            <p:ph type="subTitle" idx="1"/>
          </p:nvPr>
        </p:nvSpPr>
        <p:spPr>
          <a:xfrm>
            <a:off x="2570599" y="6096000"/>
            <a:ext cx="3962400" cy="736601"/>
          </a:xfrm>
          <a:noFill/>
        </p:spPr>
        <p:txBody>
          <a:bodyPr lIns="92075" tIns="46038" rIns="92075" bIns="46038" anchor="ctr"/>
          <a:lstStyle/>
          <a:p>
            <a:pPr eaLnBrk="1" hangingPunct="1">
              <a:spcBef>
                <a:spcPts val="0"/>
              </a:spcBef>
            </a:pPr>
            <a:r>
              <a:rPr lang="en-US" altLang="en-US" sz="1400" dirty="0" smtClean="0">
                <a:solidFill>
                  <a:srgbClr val="2B5681"/>
                </a:solidFill>
              </a:rPr>
              <a:t>Presentation to the </a:t>
            </a:r>
          </a:p>
          <a:p>
            <a:pPr eaLnBrk="1" hangingPunct="1">
              <a:spcBef>
                <a:spcPts val="0"/>
              </a:spcBef>
            </a:pPr>
            <a:r>
              <a:rPr lang="en-US" altLang="en-US" sz="1400" dirty="0" smtClean="0">
                <a:solidFill>
                  <a:srgbClr val="2B5681"/>
                </a:solidFill>
              </a:rPr>
              <a:t>Northwest Power &amp; Conservation Council</a:t>
            </a:r>
          </a:p>
          <a:p>
            <a:pPr eaLnBrk="1" hangingPunct="1">
              <a:spcBef>
                <a:spcPts val="0"/>
              </a:spcBef>
            </a:pPr>
            <a:r>
              <a:rPr lang="en-US" altLang="en-US" sz="1400" dirty="0" smtClean="0">
                <a:solidFill>
                  <a:srgbClr val="2B5681"/>
                </a:solidFill>
              </a:rPr>
              <a:t>Regional Coordination Forum - May 12, 2016</a:t>
            </a:r>
          </a:p>
        </p:txBody>
      </p:sp>
      <p:pic>
        <p:nvPicPr>
          <p:cNvPr id="8" name="Picture 1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64" y="3047999"/>
            <a:ext cx="296644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3632" y="3048000"/>
            <a:ext cx="2916334" cy="220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0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966" y="3048000"/>
            <a:ext cx="2998362" cy="222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4392" y="5462636"/>
            <a:ext cx="1380186" cy="1011434"/>
          </a:xfrm>
          <a:prstGeom prst="rect">
            <a:avLst/>
          </a:prstGeom>
        </p:spPr>
      </p:pic>
      <p:sp>
        <p:nvSpPr>
          <p:cNvPr id="13" name="Rectangle 4"/>
          <p:cNvSpPr txBox="1">
            <a:spLocks noChangeArrowheads="1"/>
          </p:cNvSpPr>
          <p:nvPr/>
        </p:nvSpPr>
        <p:spPr bwMode="auto">
          <a:xfrm>
            <a:off x="2189599" y="5612753"/>
            <a:ext cx="47244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marL="0" indent="0" algn="ctr" rtl="0" eaLnBrk="0" fontAlgn="base" hangingPunct="0">
              <a:spcBef>
                <a:spcPct val="20000"/>
              </a:spcBef>
              <a:spcAft>
                <a:spcPct val="0"/>
              </a:spcAft>
              <a:buSzPct val="130000"/>
              <a:buFont typeface="Wingdings" pitchFamily="2" charset="2"/>
              <a:buNone/>
              <a:defRPr sz="3200" b="1">
                <a:solidFill>
                  <a:srgbClr val="254B71"/>
                </a:solidFill>
                <a:latin typeface="+mn-lt"/>
                <a:ea typeface="+mn-ea"/>
                <a:cs typeface="+mn-cs"/>
              </a:defRPr>
            </a:lvl1pPr>
            <a:lvl2pPr marL="457200" indent="0" algn="ctr" rtl="0" eaLnBrk="0" fontAlgn="base" hangingPunct="0">
              <a:spcBef>
                <a:spcPct val="20000"/>
              </a:spcBef>
              <a:spcAft>
                <a:spcPct val="0"/>
              </a:spcAft>
              <a:buSzPct val="125000"/>
              <a:buFont typeface="Wingdings" pitchFamily="2" charset="2"/>
              <a:buNone/>
              <a:defRPr sz="2800" b="1">
                <a:solidFill>
                  <a:srgbClr val="CC6600"/>
                </a:solidFill>
                <a:latin typeface="+mn-lt"/>
              </a:defRPr>
            </a:lvl2pPr>
            <a:lvl3pPr marL="914400" indent="0" algn="ctr" rtl="0" eaLnBrk="0" fontAlgn="base" hangingPunct="0">
              <a:spcBef>
                <a:spcPct val="20000"/>
              </a:spcBef>
              <a:spcAft>
                <a:spcPct val="0"/>
              </a:spcAft>
              <a:buSzPct val="115000"/>
              <a:buNone/>
              <a:defRPr sz="2400">
                <a:solidFill>
                  <a:schemeClr val="tx1"/>
                </a:solidFill>
                <a:latin typeface="+mn-lt"/>
              </a:defRPr>
            </a:lvl3pPr>
            <a:lvl4pPr marL="1371600" indent="0" algn="ctr" rtl="0" eaLnBrk="0" fontAlgn="base" hangingPunct="0">
              <a:spcBef>
                <a:spcPct val="20000"/>
              </a:spcBef>
              <a:spcAft>
                <a:spcPct val="0"/>
              </a:spcAft>
              <a:buSzPct val="115000"/>
              <a:buNone/>
              <a:defRPr sz="2000">
                <a:solidFill>
                  <a:schemeClr val="tx1"/>
                </a:solidFill>
                <a:latin typeface="+mn-lt"/>
              </a:defRPr>
            </a:lvl4pPr>
            <a:lvl5pPr marL="1828800" indent="0" algn="ctr" rtl="0" eaLnBrk="0" fontAlgn="base" hangingPunct="0">
              <a:spcBef>
                <a:spcPct val="20000"/>
              </a:spcBef>
              <a:spcAft>
                <a:spcPct val="0"/>
              </a:spcAft>
              <a:buSzPct val="115000"/>
              <a:buNone/>
              <a:defRPr sz="2000">
                <a:solidFill>
                  <a:schemeClr val="tx1"/>
                </a:solidFill>
                <a:latin typeface="+mn-lt"/>
              </a:defRPr>
            </a:lvl5pPr>
            <a:lvl6pPr marL="2286000" indent="0" algn="ctr" rtl="0" fontAlgn="base">
              <a:spcBef>
                <a:spcPct val="20000"/>
              </a:spcBef>
              <a:spcAft>
                <a:spcPct val="0"/>
              </a:spcAft>
              <a:buSzPct val="115000"/>
              <a:buNone/>
              <a:defRPr sz="2000">
                <a:solidFill>
                  <a:schemeClr val="tx1"/>
                </a:solidFill>
                <a:latin typeface="+mn-lt"/>
              </a:defRPr>
            </a:lvl6pPr>
            <a:lvl7pPr marL="2743200" indent="0" algn="ctr" rtl="0" fontAlgn="base">
              <a:spcBef>
                <a:spcPct val="20000"/>
              </a:spcBef>
              <a:spcAft>
                <a:spcPct val="0"/>
              </a:spcAft>
              <a:buSzPct val="115000"/>
              <a:buNone/>
              <a:defRPr sz="2000">
                <a:solidFill>
                  <a:schemeClr val="tx1"/>
                </a:solidFill>
                <a:latin typeface="+mn-lt"/>
              </a:defRPr>
            </a:lvl7pPr>
            <a:lvl8pPr marL="3200400" indent="0" algn="ctr" rtl="0" fontAlgn="base">
              <a:spcBef>
                <a:spcPct val="20000"/>
              </a:spcBef>
              <a:spcAft>
                <a:spcPct val="0"/>
              </a:spcAft>
              <a:buSzPct val="115000"/>
              <a:buNone/>
              <a:defRPr sz="2000">
                <a:solidFill>
                  <a:schemeClr val="tx1"/>
                </a:solidFill>
                <a:latin typeface="+mn-lt"/>
              </a:defRPr>
            </a:lvl8pPr>
            <a:lvl9pPr marL="3657600" indent="0" algn="ctr" rtl="0" fontAlgn="base">
              <a:spcBef>
                <a:spcPct val="20000"/>
              </a:spcBef>
              <a:spcAft>
                <a:spcPct val="0"/>
              </a:spcAft>
              <a:buSzPct val="115000"/>
              <a:buNone/>
              <a:defRPr sz="2000">
                <a:solidFill>
                  <a:schemeClr val="tx1"/>
                </a:solidFill>
                <a:latin typeface="+mn-lt"/>
              </a:defRPr>
            </a:lvl9pPr>
          </a:lstStyle>
          <a:p>
            <a:pPr eaLnBrk="1" hangingPunct="1">
              <a:spcBef>
                <a:spcPts val="0"/>
              </a:spcBef>
            </a:pPr>
            <a:r>
              <a:rPr lang="en-US" altLang="en-US" sz="2400" kern="0" dirty="0" smtClean="0">
                <a:solidFill>
                  <a:srgbClr val="2B5681"/>
                </a:solidFill>
              </a:rPr>
              <a:t>Sara Borok &amp; Katharine Carter</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0170" y="5400439"/>
            <a:ext cx="1031630" cy="13603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77800" y="1447800"/>
            <a:ext cx="8760758" cy="0"/>
          </a:xfrm>
          <a:prstGeom prst="line">
            <a:avLst/>
          </a:prstGeom>
          <a:ln w="28575">
            <a:solidFill>
              <a:srgbClr val="2B568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77800" y="1524000"/>
            <a:ext cx="8760758" cy="0"/>
          </a:xfrm>
          <a:prstGeom prst="line">
            <a:avLst/>
          </a:prstGeom>
          <a:ln w="28575">
            <a:solidFill>
              <a:srgbClr val="336600"/>
            </a:solidFill>
          </a:ln>
        </p:spPr>
        <p:style>
          <a:lnRef idx="1">
            <a:schemeClr val="accent1"/>
          </a:lnRef>
          <a:fillRef idx="0">
            <a:schemeClr val="accent1"/>
          </a:fillRef>
          <a:effectRef idx="0">
            <a:schemeClr val="accent1"/>
          </a:effectRef>
          <a:fontRef idx="minor">
            <a:schemeClr val="tx1"/>
          </a:fontRef>
        </p:style>
      </p:cxnSp>
      <p:pic>
        <p:nvPicPr>
          <p:cNvPr id="1026" name="Picture 2" descr="US-FishAndWildlifeService-Logo.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9082" y="1673173"/>
            <a:ext cx="1367112" cy="163237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yurok trib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33" y="4440304"/>
            <a:ext cx="1579178" cy="15905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Hoopa Valley Tri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9288" y="3354614"/>
            <a:ext cx="1549435" cy="15649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17886" y="3885870"/>
            <a:ext cx="2467142" cy="738664"/>
          </a:xfrm>
          <a:prstGeom prst="rect">
            <a:avLst/>
          </a:prstGeom>
          <a:solidFill>
            <a:schemeClr val="accent1">
              <a:lumMod val="75000"/>
            </a:schemeClr>
          </a:solidFill>
        </p:spPr>
        <p:txBody>
          <a:bodyPr wrap="square">
            <a:spAutoFit/>
          </a:bodyPr>
          <a:lstStyle/>
          <a:p>
            <a:r>
              <a:rPr lang="en-US" sz="1400" b="1" dirty="0">
                <a:latin typeface="Arial Black" panose="020B0A04020102020204" pitchFamily="34" charset="0"/>
              </a:rPr>
              <a:t>Shasta Valley Resource Conservation District (</a:t>
            </a:r>
            <a:r>
              <a:rPr lang="en-US" sz="1400" b="1" dirty="0" err="1">
                <a:latin typeface="Arial Black" panose="020B0A04020102020204" pitchFamily="34" charset="0"/>
              </a:rPr>
              <a:t>SVRCD</a:t>
            </a:r>
            <a:r>
              <a:rPr lang="en-US" sz="1400" b="1" dirty="0">
                <a:latin typeface="Arial Black" panose="020B0A04020102020204" pitchFamily="34" charset="0"/>
              </a:rPr>
              <a:t>)</a:t>
            </a:r>
          </a:p>
        </p:txBody>
      </p:sp>
      <p:pic>
        <p:nvPicPr>
          <p:cNvPr id="1038" name="Picture 14" descr="The Nature Conservanc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7249" y="4624534"/>
            <a:ext cx="181927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000" y="5706013"/>
            <a:ext cx="2451100" cy="10957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98987" y="5287829"/>
            <a:ext cx="1165315" cy="1536679"/>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9102" y="4932244"/>
            <a:ext cx="1380186" cy="1011434"/>
          </a:xfrm>
          <a:prstGeom prst="rect">
            <a:avLst/>
          </a:prstGeom>
        </p:spPr>
      </p:pic>
      <p:pic>
        <p:nvPicPr>
          <p:cNvPr id="1044" name="Picture 20" descr="https://go.treesfoundation.org/wp-content/uploads/2014/11/Salmon-River-Restoration-Council-logo.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0909" y="3007312"/>
            <a:ext cx="1409225" cy="1409225"/>
          </a:xfrm>
          <a:prstGeom prst="rect">
            <a:avLst/>
          </a:prstGeom>
          <a:solidFill>
            <a:schemeClr val="bg2">
              <a:lumMod val="40000"/>
              <a:lumOff val="60000"/>
            </a:schemeClr>
          </a:solidFill>
          <a:ln>
            <a:solidFill>
              <a:schemeClr val="tx1"/>
            </a:solidFill>
          </a:ln>
          <a:extLst/>
        </p:spPr>
      </p:pic>
      <p:pic>
        <p:nvPicPr>
          <p:cNvPr id="1046" name="Picture 22" descr="http://www.kbmp.net/images/stories/kbmp2.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64026" y="2877396"/>
            <a:ext cx="1101431" cy="197529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PacifiCorp">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90123" y="5235574"/>
            <a:ext cx="2124076" cy="504826"/>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http://www.rosemerena.org/home/wp-content/uploads/2010/06/noaamarinefisheries.jpg">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3240" y="4765607"/>
            <a:ext cx="2871788" cy="414338"/>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24" name="Rectangle 2"/>
          <p:cNvSpPr txBox="1">
            <a:spLocks noChangeArrowheads="1"/>
          </p:cNvSpPr>
          <p:nvPr/>
        </p:nvSpPr>
        <p:spPr bwMode="auto">
          <a:xfrm>
            <a:off x="-130366" y="6858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236B23"/>
                </a:solidFill>
                <a:latin typeface="+mj-lt"/>
                <a:ea typeface="+mj-ea"/>
                <a:cs typeface="+mj-cs"/>
              </a:defRPr>
            </a:lvl1pPr>
            <a:lvl2pPr algn="ctr" rtl="0" eaLnBrk="0" fontAlgn="base" hangingPunct="0">
              <a:spcBef>
                <a:spcPct val="0"/>
              </a:spcBef>
              <a:spcAft>
                <a:spcPct val="0"/>
              </a:spcAft>
              <a:defRPr sz="4400" b="1">
                <a:solidFill>
                  <a:srgbClr val="236B23"/>
                </a:solidFill>
                <a:latin typeface="Arial" charset="0"/>
              </a:defRPr>
            </a:lvl2pPr>
            <a:lvl3pPr algn="ctr" rtl="0" eaLnBrk="0" fontAlgn="base" hangingPunct="0">
              <a:spcBef>
                <a:spcPct val="0"/>
              </a:spcBef>
              <a:spcAft>
                <a:spcPct val="0"/>
              </a:spcAft>
              <a:defRPr sz="4400" b="1">
                <a:solidFill>
                  <a:srgbClr val="236B23"/>
                </a:solidFill>
                <a:latin typeface="Arial" charset="0"/>
              </a:defRPr>
            </a:lvl3pPr>
            <a:lvl4pPr algn="ctr" rtl="0" eaLnBrk="0" fontAlgn="base" hangingPunct="0">
              <a:spcBef>
                <a:spcPct val="0"/>
              </a:spcBef>
              <a:spcAft>
                <a:spcPct val="0"/>
              </a:spcAft>
              <a:defRPr sz="4400" b="1">
                <a:solidFill>
                  <a:srgbClr val="236B23"/>
                </a:solidFill>
                <a:latin typeface="Arial" charset="0"/>
              </a:defRPr>
            </a:lvl4pPr>
            <a:lvl5pPr algn="ctr" rtl="0" eaLnBrk="0" fontAlgn="base" hangingPunct="0">
              <a:spcBef>
                <a:spcPct val="0"/>
              </a:spcBef>
              <a:spcAft>
                <a:spcPct val="0"/>
              </a:spcAft>
              <a:defRPr sz="4400" b="1">
                <a:solidFill>
                  <a:srgbClr val="236B23"/>
                </a:solidFill>
                <a:latin typeface="Arial" charset="0"/>
              </a:defRPr>
            </a:lvl5pPr>
            <a:lvl6pPr marL="457200" algn="ctr" rtl="0" fontAlgn="base">
              <a:spcBef>
                <a:spcPct val="0"/>
              </a:spcBef>
              <a:spcAft>
                <a:spcPct val="0"/>
              </a:spcAft>
              <a:defRPr sz="4400" b="1">
                <a:solidFill>
                  <a:srgbClr val="236B23"/>
                </a:solidFill>
                <a:latin typeface="Arial" charset="0"/>
              </a:defRPr>
            </a:lvl6pPr>
            <a:lvl7pPr marL="914400" algn="ctr" rtl="0" fontAlgn="base">
              <a:spcBef>
                <a:spcPct val="0"/>
              </a:spcBef>
              <a:spcAft>
                <a:spcPct val="0"/>
              </a:spcAft>
              <a:defRPr sz="4400" b="1">
                <a:solidFill>
                  <a:srgbClr val="236B23"/>
                </a:solidFill>
                <a:latin typeface="Arial" charset="0"/>
              </a:defRPr>
            </a:lvl7pPr>
            <a:lvl8pPr marL="1371600" algn="ctr" rtl="0" fontAlgn="base">
              <a:spcBef>
                <a:spcPct val="0"/>
              </a:spcBef>
              <a:spcAft>
                <a:spcPct val="0"/>
              </a:spcAft>
              <a:defRPr sz="4400" b="1">
                <a:solidFill>
                  <a:srgbClr val="236B23"/>
                </a:solidFill>
                <a:latin typeface="Arial" charset="0"/>
              </a:defRPr>
            </a:lvl8pPr>
            <a:lvl9pPr marL="1828800" algn="ctr" rtl="0" fontAlgn="base">
              <a:spcBef>
                <a:spcPct val="0"/>
              </a:spcBef>
              <a:spcAft>
                <a:spcPct val="0"/>
              </a:spcAft>
              <a:defRPr sz="4400" b="1">
                <a:solidFill>
                  <a:srgbClr val="236B23"/>
                </a:solidFill>
                <a:latin typeface="Arial" charset="0"/>
              </a:defRPr>
            </a:lvl9pPr>
          </a:lstStyle>
          <a:p>
            <a:pPr eaLnBrk="1" hangingPunct="1">
              <a:defRPr/>
            </a:pPr>
            <a:r>
              <a:rPr lang="en-US" sz="3600" kern="0" dirty="0"/>
              <a:t>Who is </a:t>
            </a:r>
            <a:r>
              <a:rPr lang="en-US" sz="3600" kern="0" dirty="0" err="1"/>
              <a:t>KFHAT</a:t>
            </a:r>
            <a:r>
              <a:rPr lang="en-US" sz="3600" kern="0" dirty="0"/>
              <a:t>?</a:t>
            </a:r>
          </a:p>
        </p:txBody>
      </p:sp>
      <p:sp>
        <p:nvSpPr>
          <p:cNvPr id="27" name="Rectangle 26"/>
          <p:cNvSpPr/>
          <p:nvPr/>
        </p:nvSpPr>
        <p:spPr>
          <a:xfrm>
            <a:off x="438575" y="6059590"/>
            <a:ext cx="2970428" cy="738664"/>
          </a:xfrm>
          <a:prstGeom prst="rect">
            <a:avLst/>
          </a:prstGeom>
          <a:solidFill>
            <a:srgbClr val="00B0F0"/>
          </a:solidFill>
        </p:spPr>
        <p:txBody>
          <a:bodyPr wrap="square">
            <a:spAutoFit/>
          </a:bodyPr>
          <a:lstStyle/>
          <a:p>
            <a:r>
              <a:rPr lang="en-US" sz="1400" b="1" dirty="0" smtClean="0">
                <a:latin typeface="Arial Black" panose="020B0A04020102020204" pitchFamily="34" charset="0"/>
              </a:rPr>
              <a:t>US Fish and Wildlife Service California-Nevada Fish Health Center</a:t>
            </a:r>
            <a:endParaRPr lang="en-US" sz="1400" b="1" dirty="0">
              <a:latin typeface="Arial Black" panose="020B0A04020102020204" pitchFamily="34" charset="0"/>
            </a:endParaRPr>
          </a:p>
        </p:txBody>
      </p:sp>
      <p:pic>
        <p:nvPicPr>
          <p:cNvPr id="1029" name="Picture 5" descr="C:\Users\KCarter\Desktop\OVIR.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51457" y="2514759"/>
            <a:ext cx="1810805" cy="130048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ensresources.com/wordpress1/wp-content/uploads/2015/05/us-epa2.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39120" y="1539607"/>
            <a:ext cx="1300150" cy="130494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Stillwater Science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933" y="2689160"/>
            <a:ext cx="1693927" cy="255433"/>
          </a:xfrm>
          <a:prstGeom prst="rect">
            <a:avLst/>
          </a:prstGeom>
          <a:solidFill>
            <a:schemeClr val="accent1">
              <a:lumMod val="25000"/>
            </a:schemeClr>
          </a:solidFill>
        </p:spPr>
      </p:pic>
      <p:pic>
        <p:nvPicPr>
          <p:cNvPr id="1037" name="Picture 13" descr="http://media.spokesman.com/photos/2016/04/01/Oregon_Fish_and_Wildlife_logo.gi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32503" y="5179945"/>
            <a:ext cx="1306055" cy="164456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s://static.wixstatic.com/media/87211c_a58e15ba42484364bf3fcc2aabe92c98.jpg/v1/fill/w_114,h_112,al_c,q_80,usm_0.66_1.00_0.01/87211c_a58e15ba42484364bf3fcc2aabe92c98.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3975" y="1558092"/>
            <a:ext cx="1085850" cy="10668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humboldtherald.files.wordpress.com/2010/12/yurok.png?w=595">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21707" y="2954681"/>
            <a:ext cx="1422293" cy="159469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orestServiceLogoOfficial.svg">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03980" y="1673173"/>
            <a:ext cx="1544844" cy="1712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regon state university">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178550" y="1655751"/>
            <a:ext cx="2402163" cy="8714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525" y="685800"/>
            <a:ext cx="9144000" cy="838200"/>
          </a:xfrm>
        </p:spPr>
        <p:txBody>
          <a:bodyPr/>
          <a:lstStyle/>
          <a:p>
            <a:pPr eaLnBrk="1" hangingPunct="1">
              <a:spcAft>
                <a:spcPts val="1800"/>
              </a:spcAft>
            </a:pPr>
            <a:r>
              <a:rPr lang="en-US" altLang="en-US" sz="3600" dirty="0"/>
              <a:t>What does </a:t>
            </a:r>
            <a:r>
              <a:rPr lang="en-US" altLang="en-US" sz="3600" dirty="0" err="1"/>
              <a:t>KFHAT</a:t>
            </a:r>
            <a:r>
              <a:rPr lang="en-US" altLang="en-US" sz="3600" dirty="0"/>
              <a:t> do?</a:t>
            </a:r>
          </a:p>
        </p:txBody>
      </p:sp>
      <p:sp>
        <p:nvSpPr>
          <p:cNvPr id="6147" name="Rectangle 3"/>
          <p:cNvSpPr>
            <a:spLocks noGrp="1" noChangeArrowheads="1"/>
          </p:cNvSpPr>
          <p:nvPr>
            <p:ph type="body" sz="half" idx="1"/>
          </p:nvPr>
        </p:nvSpPr>
        <p:spPr>
          <a:xfrm>
            <a:off x="152400" y="1901952"/>
            <a:ext cx="5029200" cy="4956048"/>
          </a:xfrm>
        </p:spPr>
        <p:txBody>
          <a:bodyPr/>
          <a:lstStyle/>
          <a:p>
            <a:pPr eaLnBrk="1" hangingPunct="1">
              <a:spcBef>
                <a:spcPct val="0"/>
              </a:spcBef>
              <a:spcAft>
                <a:spcPts val="1000"/>
              </a:spcAft>
            </a:pPr>
            <a:r>
              <a:rPr lang="en-US" altLang="en-US" sz="2400" b="0" dirty="0" smtClean="0"/>
              <a:t>Assess conditions &amp; provide “early warning” </a:t>
            </a:r>
          </a:p>
          <a:p>
            <a:pPr eaLnBrk="1" hangingPunct="1">
              <a:spcBef>
                <a:spcPct val="0"/>
              </a:spcBef>
              <a:spcAft>
                <a:spcPts val="1000"/>
              </a:spcAft>
            </a:pPr>
            <a:r>
              <a:rPr lang="en-US" altLang="en-US" sz="2400" b="0" dirty="0"/>
              <a:t>Coordinate response monitoring </a:t>
            </a:r>
          </a:p>
          <a:p>
            <a:pPr eaLnBrk="1" hangingPunct="1">
              <a:spcBef>
                <a:spcPct val="0"/>
              </a:spcBef>
              <a:spcAft>
                <a:spcPts val="1000"/>
              </a:spcAft>
            </a:pPr>
            <a:r>
              <a:rPr lang="en-US" altLang="en-US" sz="2400" b="0" dirty="0" smtClean="0"/>
              <a:t>Inform resource managers of fish health conditions</a:t>
            </a:r>
          </a:p>
          <a:p>
            <a:pPr eaLnBrk="1" hangingPunct="1">
              <a:spcBef>
                <a:spcPct val="0"/>
              </a:spcBef>
              <a:spcAft>
                <a:spcPts val="1000"/>
              </a:spcAft>
            </a:pPr>
            <a:r>
              <a:rPr lang="en-US" altLang="en-US" sz="2400" b="0" dirty="0" smtClean="0"/>
              <a:t>Provide science-based recommendations for resource management actions </a:t>
            </a:r>
          </a:p>
          <a:p>
            <a:pPr marL="0" indent="0" eaLnBrk="1" hangingPunct="1">
              <a:spcBef>
                <a:spcPct val="0"/>
              </a:spcBef>
              <a:spcAft>
                <a:spcPts val="1000"/>
              </a:spcAft>
              <a:buNone/>
            </a:pPr>
            <a:r>
              <a:rPr lang="en-US" altLang="en-US" sz="2400" b="0" dirty="0" err="1" smtClean="0"/>
              <a:t>KFHAT</a:t>
            </a:r>
            <a:r>
              <a:rPr lang="en-US" altLang="en-US" sz="2400" b="0" dirty="0" smtClean="0"/>
              <a:t> DOES NOT set policy or allocate resources</a:t>
            </a:r>
          </a:p>
        </p:txBody>
      </p:sp>
      <p:sp>
        <p:nvSpPr>
          <p:cNvPr id="6148" name="Line 8"/>
          <p:cNvSpPr>
            <a:spLocks noChangeShapeType="1"/>
          </p:cNvSpPr>
          <p:nvPr/>
        </p:nvSpPr>
        <p:spPr bwMode="auto">
          <a:xfrm>
            <a:off x="447675" y="1524000"/>
            <a:ext cx="8229600" cy="0"/>
          </a:xfrm>
          <a:prstGeom prst="line">
            <a:avLst/>
          </a:prstGeom>
          <a:noFill/>
          <a:ln w="28575">
            <a:solidFill>
              <a:srgbClr val="236B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 name="Line 9"/>
          <p:cNvSpPr>
            <a:spLocks noChangeShapeType="1"/>
          </p:cNvSpPr>
          <p:nvPr/>
        </p:nvSpPr>
        <p:spPr bwMode="auto">
          <a:xfrm>
            <a:off x="447675" y="1447800"/>
            <a:ext cx="8229600" cy="0"/>
          </a:xfrm>
          <a:prstGeom prst="line">
            <a:avLst/>
          </a:prstGeom>
          <a:noFill/>
          <a:ln w="28575">
            <a:solidFill>
              <a:srgbClr val="2B56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3312" y="1600200"/>
            <a:ext cx="3980688" cy="536699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a:xfrm>
            <a:off x="381001" y="1676400"/>
            <a:ext cx="7772400" cy="5029200"/>
          </a:xfrm>
        </p:spPr>
        <p:txBody>
          <a:bodyPr/>
          <a:lstStyle/>
          <a:p>
            <a:pPr marL="0" indent="0" algn="ctr" eaLnBrk="1" hangingPunct="1">
              <a:spcBef>
                <a:spcPct val="0"/>
              </a:spcBef>
              <a:spcAft>
                <a:spcPts val="1200"/>
              </a:spcAft>
              <a:buNone/>
            </a:pPr>
            <a:r>
              <a:rPr lang="en-US" altLang="en-US" sz="2400" dirty="0" smtClean="0">
                <a:solidFill>
                  <a:srgbClr val="2B5681"/>
                </a:solidFill>
              </a:rPr>
              <a:t>   Data &amp; Information Sharing</a:t>
            </a:r>
          </a:p>
          <a:p>
            <a:pPr marL="0" indent="0" algn="ctr" eaLnBrk="1" hangingPunct="1">
              <a:spcBef>
                <a:spcPct val="0"/>
              </a:spcBef>
              <a:spcAft>
                <a:spcPts val="0"/>
              </a:spcAft>
              <a:buNone/>
            </a:pPr>
            <a:endParaRPr lang="en-US" altLang="en-US" sz="1000" dirty="0" smtClean="0">
              <a:solidFill>
                <a:srgbClr val="2B5681"/>
              </a:solidFill>
            </a:endParaRPr>
          </a:p>
          <a:p>
            <a:pPr eaLnBrk="1" hangingPunct="1">
              <a:spcBef>
                <a:spcPct val="0"/>
              </a:spcBef>
              <a:spcAft>
                <a:spcPts val="1800"/>
              </a:spcAft>
            </a:pPr>
            <a:r>
              <a:rPr lang="en-US" altLang="en-US" sz="2400" b="0" dirty="0" smtClean="0"/>
              <a:t>Hydrologic conditions</a:t>
            </a:r>
          </a:p>
          <a:p>
            <a:pPr eaLnBrk="1" hangingPunct="1">
              <a:spcBef>
                <a:spcPct val="0"/>
              </a:spcBef>
              <a:spcAft>
                <a:spcPts val="1800"/>
              </a:spcAft>
            </a:pPr>
            <a:r>
              <a:rPr lang="en-US" altLang="en-US" sz="2400" b="0" dirty="0" smtClean="0"/>
              <a:t>Fishery data and information</a:t>
            </a:r>
          </a:p>
          <a:p>
            <a:pPr eaLnBrk="1" hangingPunct="1">
              <a:spcBef>
                <a:spcPct val="0"/>
              </a:spcBef>
              <a:spcAft>
                <a:spcPts val="1800"/>
              </a:spcAft>
            </a:pPr>
            <a:r>
              <a:rPr lang="en-US" altLang="en-US" sz="2400" b="0" dirty="0"/>
              <a:t>Disease </a:t>
            </a:r>
            <a:r>
              <a:rPr lang="en-US" altLang="en-US" sz="2400" b="0" dirty="0" smtClean="0"/>
              <a:t>monitoring</a:t>
            </a:r>
            <a:endParaRPr lang="en-US" altLang="en-US" sz="2400" b="0" dirty="0"/>
          </a:p>
          <a:p>
            <a:pPr eaLnBrk="1" hangingPunct="1">
              <a:spcBef>
                <a:spcPct val="0"/>
              </a:spcBef>
              <a:spcAft>
                <a:spcPts val="1800"/>
              </a:spcAft>
            </a:pPr>
            <a:r>
              <a:rPr lang="en-US" altLang="en-US" sz="2400" b="0" dirty="0" smtClean="0"/>
              <a:t>Water quality data</a:t>
            </a:r>
          </a:p>
          <a:p>
            <a:pPr eaLnBrk="1" hangingPunct="1">
              <a:spcBef>
                <a:spcPct val="0"/>
              </a:spcBef>
              <a:spcAft>
                <a:spcPts val="1800"/>
              </a:spcAft>
            </a:pPr>
            <a:r>
              <a:rPr lang="en-US" altLang="en-US" sz="2400" b="0" dirty="0" smtClean="0"/>
              <a:t>Blue-green algae</a:t>
            </a:r>
          </a:p>
          <a:p>
            <a:pPr eaLnBrk="1" hangingPunct="1">
              <a:spcBef>
                <a:spcPct val="0"/>
              </a:spcBef>
              <a:spcAft>
                <a:spcPts val="1800"/>
              </a:spcAft>
            </a:pPr>
            <a:endParaRPr lang="en-US" altLang="en-US" sz="1000" b="0" dirty="0" smtClean="0"/>
          </a:p>
          <a:p>
            <a:pPr marL="0" indent="0" eaLnBrk="1" hangingPunct="1">
              <a:spcBef>
                <a:spcPct val="0"/>
              </a:spcBef>
              <a:spcAft>
                <a:spcPts val="1200"/>
              </a:spcAft>
              <a:buNone/>
            </a:pPr>
            <a:r>
              <a:rPr lang="en-US" altLang="en-US" sz="2400" b="0" dirty="0" smtClean="0"/>
              <a:t>Data and information utilized to determine the likelihood of a fish kill</a:t>
            </a:r>
          </a:p>
        </p:txBody>
      </p:sp>
      <p:sp>
        <p:nvSpPr>
          <p:cNvPr id="6148" name="Line 8"/>
          <p:cNvSpPr>
            <a:spLocks noChangeShapeType="1"/>
          </p:cNvSpPr>
          <p:nvPr/>
        </p:nvSpPr>
        <p:spPr bwMode="auto">
          <a:xfrm>
            <a:off x="447675" y="1447800"/>
            <a:ext cx="8229600" cy="0"/>
          </a:xfrm>
          <a:prstGeom prst="line">
            <a:avLst/>
          </a:prstGeom>
          <a:noFill/>
          <a:ln w="28575">
            <a:solidFill>
              <a:srgbClr val="236B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6149" name="Line 9"/>
          <p:cNvSpPr>
            <a:spLocks noChangeShapeType="1"/>
          </p:cNvSpPr>
          <p:nvPr/>
        </p:nvSpPr>
        <p:spPr bwMode="auto">
          <a:xfrm>
            <a:off x="447675" y="1371600"/>
            <a:ext cx="8229600" cy="0"/>
          </a:xfrm>
          <a:prstGeom prst="line">
            <a:avLst/>
          </a:prstGeom>
          <a:noFill/>
          <a:ln w="28575">
            <a:solidFill>
              <a:srgbClr val="2B56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endParaRPr>
          </a:p>
        </p:txBody>
      </p:sp>
      <p:sp>
        <p:nvSpPr>
          <p:cNvPr id="8" name="Rectangle 2"/>
          <p:cNvSpPr>
            <a:spLocks noGrp="1" noChangeArrowheads="1"/>
          </p:cNvSpPr>
          <p:nvPr>
            <p:ph type="title"/>
          </p:nvPr>
        </p:nvSpPr>
        <p:spPr>
          <a:xfrm>
            <a:off x="152400" y="762000"/>
            <a:ext cx="8839200" cy="685800"/>
          </a:xfrm>
        </p:spPr>
        <p:txBody>
          <a:bodyPr/>
          <a:lstStyle/>
          <a:p>
            <a:pPr eaLnBrk="1" hangingPunct="1">
              <a:defRPr/>
            </a:pPr>
            <a:r>
              <a:rPr lang="en-US" sz="3600" dirty="0"/>
              <a:t>How does </a:t>
            </a:r>
            <a:r>
              <a:rPr lang="en-US" sz="3600" dirty="0" err="1"/>
              <a:t>KFHAT</a:t>
            </a:r>
            <a:r>
              <a:rPr lang="en-US" sz="3600" dirty="0"/>
              <a:t> do it?</a:t>
            </a:r>
          </a:p>
        </p:txBody>
      </p:sp>
      <p:pic>
        <p:nvPicPr>
          <p:cNvPr id="2050" name="Picture 2" descr="C:\Users\KCarter\Desktop\salmon-rvr-chinook-and-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590800"/>
            <a:ext cx="4387776" cy="2927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49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762000"/>
            <a:ext cx="8839200" cy="685800"/>
          </a:xfrm>
        </p:spPr>
        <p:txBody>
          <a:bodyPr/>
          <a:lstStyle/>
          <a:p>
            <a:pPr eaLnBrk="1" hangingPunct="1">
              <a:defRPr/>
            </a:pPr>
            <a:r>
              <a:rPr lang="en-US" sz="3600" dirty="0"/>
              <a:t>How does </a:t>
            </a:r>
            <a:r>
              <a:rPr lang="en-US" sz="3600" dirty="0" err="1"/>
              <a:t>KFHAT</a:t>
            </a:r>
            <a:r>
              <a:rPr lang="en-US" sz="3600" dirty="0"/>
              <a:t> do it?</a:t>
            </a:r>
          </a:p>
        </p:txBody>
      </p:sp>
      <p:sp>
        <p:nvSpPr>
          <p:cNvPr id="7172" name="Line 4"/>
          <p:cNvSpPr>
            <a:spLocks noChangeShapeType="1"/>
          </p:cNvSpPr>
          <p:nvPr/>
        </p:nvSpPr>
        <p:spPr bwMode="auto">
          <a:xfrm>
            <a:off x="457200" y="1371600"/>
            <a:ext cx="8229600" cy="0"/>
          </a:xfrm>
          <a:prstGeom prst="line">
            <a:avLst/>
          </a:prstGeom>
          <a:noFill/>
          <a:ln w="28575">
            <a:solidFill>
              <a:srgbClr val="236B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p:cNvSpPr>
            <a:spLocks noChangeShapeType="1"/>
          </p:cNvSpPr>
          <p:nvPr/>
        </p:nvSpPr>
        <p:spPr bwMode="auto">
          <a:xfrm>
            <a:off x="457200" y="1447800"/>
            <a:ext cx="8229600" cy="0"/>
          </a:xfrm>
          <a:prstGeom prst="line">
            <a:avLst/>
          </a:prstGeom>
          <a:noFill/>
          <a:ln w="28575">
            <a:solidFill>
              <a:srgbClr val="2B56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5"/>
          <p:cNvSpPr txBox="1">
            <a:spLocks noChangeArrowheads="1"/>
          </p:cNvSpPr>
          <p:nvPr/>
        </p:nvSpPr>
        <p:spPr bwMode="auto">
          <a:xfrm>
            <a:off x="366907" y="1531278"/>
            <a:ext cx="3886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algn="ctr" eaLnBrk="1" hangingPunct="1">
              <a:buFont typeface="Wingdings" pitchFamily="2" charset="2"/>
              <a:buNone/>
              <a:defRPr/>
            </a:pPr>
            <a:r>
              <a:rPr lang="en-US" sz="2400" kern="0" dirty="0" smtClean="0"/>
              <a:t>Fish Kill Response Plan</a:t>
            </a:r>
          </a:p>
        </p:txBody>
      </p:sp>
      <p:sp>
        <p:nvSpPr>
          <p:cNvPr id="7" name="Rectangle 6"/>
          <p:cNvSpPr txBox="1">
            <a:spLocks noChangeArrowheads="1"/>
          </p:cNvSpPr>
          <p:nvPr/>
        </p:nvSpPr>
        <p:spPr>
          <a:xfrm>
            <a:off x="5275850" y="1512228"/>
            <a:ext cx="3200400" cy="533400"/>
          </a:xfrm>
          <a:prstGeom prst="rect">
            <a:avLst/>
          </a:prstGeom>
        </p:spPr>
        <p:txBody>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algn="ctr" eaLnBrk="1" hangingPunct="1">
              <a:buFont typeface="Wingdings" pitchFamily="2" charset="2"/>
              <a:buNone/>
              <a:defRPr/>
            </a:pPr>
            <a:r>
              <a:rPr lang="en-US" sz="2400" kern="0" dirty="0" smtClean="0"/>
              <a:t>Training Manual</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940" y="2064678"/>
            <a:ext cx="3658221" cy="47327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906" y="2064679"/>
            <a:ext cx="3654202" cy="47275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457200" y="1384300"/>
            <a:ext cx="8229600" cy="0"/>
          </a:xfrm>
          <a:prstGeom prst="line">
            <a:avLst/>
          </a:prstGeom>
          <a:noFill/>
          <a:ln w="28575">
            <a:solidFill>
              <a:srgbClr val="236B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p:cNvSpPr>
            <a:spLocks noChangeShapeType="1"/>
          </p:cNvSpPr>
          <p:nvPr/>
        </p:nvSpPr>
        <p:spPr bwMode="auto">
          <a:xfrm>
            <a:off x="457200" y="1447800"/>
            <a:ext cx="8229600" cy="0"/>
          </a:xfrm>
          <a:prstGeom prst="line">
            <a:avLst/>
          </a:prstGeom>
          <a:noFill/>
          <a:ln w="28575">
            <a:solidFill>
              <a:srgbClr val="2B56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6"/>
          <p:cNvSpPr txBox="1">
            <a:spLocks noChangeArrowheads="1"/>
          </p:cNvSpPr>
          <p:nvPr/>
        </p:nvSpPr>
        <p:spPr>
          <a:xfrm>
            <a:off x="4800600" y="2536087"/>
            <a:ext cx="3952891" cy="2797913"/>
          </a:xfrm>
          <a:prstGeom prst="rect">
            <a:avLst/>
          </a:prstGeom>
        </p:spPr>
        <p:txBody>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eaLnBrk="1" hangingPunct="1">
              <a:spcAft>
                <a:spcPts val="1200"/>
              </a:spcAft>
              <a:defRPr/>
            </a:pPr>
            <a:r>
              <a:rPr lang="en-US" sz="2400" b="0" kern="0" dirty="0" smtClean="0"/>
              <a:t>KFHATs mission</a:t>
            </a:r>
          </a:p>
          <a:p>
            <a:pPr eaLnBrk="1" hangingPunct="1">
              <a:spcAft>
                <a:spcPts val="1200"/>
              </a:spcAft>
              <a:defRPr/>
            </a:pPr>
            <a:r>
              <a:rPr lang="en-US" sz="2400" b="0" kern="0" dirty="0" smtClean="0"/>
              <a:t>Communication &amp; notification protocol </a:t>
            </a:r>
          </a:p>
          <a:p>
            <a:pPr eaLnBrk="1" hangingPunct="1">
              <a:spcAft>
                <a:spcPts val="1200"/>
              </a:spcAft>
              <a:defRPr/>
            </a:pPr>
            <a:r>
              <a:rPr lang="en-US" sz="2400" b="0" kern="0" dirty="0" smtClean="0"/>
              <a:t>Response protocols </a:t>
            </a:r>
          </a:p>
          <a:p>
            <a:pPr eaLnBrk="1" hangingPunct="1">
              <a:spcAft>
                <a:spcPts val="1200"/>
              </a:spcAft>
              <a:defRPr/>
            </a:pPr>
            <a:r>
              <a:rPr lang="en-US" sz="2400" b="0" kern="0" dirty="0" smtClean="0"/>
              <a:t>Data responsibilities</a:t>
            </a:r>
          </a:p>
          <a:p>
            <a:pPr eaLnBrk="1" hangingPunct="1">
              <a:spcAft>
                <a:spcPts val="1200"/>
              </a:spcAft>
              <a:defRPr/>
            </a:pPr>
            <a:r>
              <a:rPr lang="en-US" sz="2400" b="0" kern="0" dirty="0" smtClean="0"/>
              <a:t>Post event activities</a:t>
            </a:r>
            <a:endParaRPr lang="en-US" sz="2400" kern="0" dirty="0" smtClean="0"/>
          </a:p>
          <a:p>
            <a:pPr eaLnBrk="1" hangingPunct="1">
              <a:defRPr/>
            </a:pPr>
            <a:endParaRPr lang="en-US" sz="2400" kern="0" dirty="0" smtClean="0"/>
          </a:p>
          <a:p>
            <a:pPr algn="ctr" eaLnBrk="1" hangingPunct="1">
              <a:defRPr/>
            </a:pPr>
            <a:endParaRPr lang="en-US" sz="2400" kern="0" dirty="0" smtClean="0"/>
          </a:p>
          <a:p>
            <a:pPr algn="ctr" eaLnBrk="1" hangingPunct="1">
              <a:buFont typeface="Wingdings" pitchFamily="2" charset="2"/>
              <a:buNone/>
              <a:defRPr/>
            </a:pPr>
            <a:endParaRPr lang="en-US" sz="2400" kern="0" dirty="0" smtClean="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959581"/>
            <a:ext cx="3750401" cy="48519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2"/>
          <p:cNvSpPr>
            <a:spLocks noGrp="1" noChangeArrowheads="1"/>
          </p:cNvSpPr>
          <p:nvPr>
            <p:ph type="title"/>
          </p:nvPr>
        </p:nvSpPr>
        <p:spPr>
          <a:xfrm>
            <a:off x="152400" y="762000"/>
            <a:ext cx="8839200" cy="685800"/>
          </a:xfrm>
        </p:spPr>
        <p:txBody>
          <a:bodyPr/>
          <a:lstStyle/>
          <a:p>
            <a:pPr eaLnBrk="1" hangingPunct="1">
              <a:defRPr/>
            </a:pPr>
            <a:r>
              <a:rPr lang="en-US" sz="3600" dirty="0"/>
              <a:t>How does </a:t>
            </a:r>
            <a:r>
              <a:rPr lang="en-US" sz="3600" dirty="0" err="1"/>
              <a:t>KFHAT</a:t>
            </a:r>
            <a:r>
              <a:rPr lang="en-US" sz="3600" dirty="0"/>
              <a:t> do it?</a:t>
            </a:r>
          </a:p>
        </p:txBody>
      </p:sp>
      <p:sp>
        <p:nvSpPr>
          <p:cNvPr id="13" name="Rectangle 5"/>
          <p:cNvSpPr txBox="1">
            <a:spLocks noChangeArrowheads="1"/>
          </p:cNvSpPr>
          <p:nvPr/>
        </p:nvSpPr>
        <p:spPr bwMode="auto">
          <a:xfrm>
            <a:off x="2324100" y="1464281"/>
            <a:ext cx="4495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algn="ctr" eaLnBrk="1" hangingPunct="1">
              <a:buNone/>
              <a:defRPr/>
            </a:pPr>
            <a:r>
              <a:rPr lang="en-US" sz="2800" kern="0" dirty="0"/>
              <a:t>Fish Kill Response Plan</a:t>
            </a:r>
          </a:p>
        </p:txBody>
      </p:sp>
    </p:spTree>
    <p:extLst>
      <p:ext uri="{BB962C8B-B14F-4D97-AF65-F5344CB8AC3E}">
        <p14:creationId xmlns:p14="http://schemas.microsoft.com/office/powerpoint/2010/main" val="13462532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457200" y="1384300"/>
            <a:ext cx="8229600" cy="0"/>
          </a:xfrm>
          <a:prstGeom prst="line">
            <a:avLst/>
          </a:prstGeom>
          <a:noFill/>
          <a:ln w="28575">
            <a:solidFill>
              <a:srgbClr val="236B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p:cNvSpPr>
            <a:spLocks noChangeShapeType="1"/>
          </p:cNvSpPr>
          <p:nvPr/>
        </p:nvSpPr>
        <p:spPr bwMode="auto">
          <a:xfrm>
            <a:off x="457200" y="1447800"/>
            <a:ext cx="8229600" cy="0"/>
          </a:xfrm>
          <a:prstGeom prst="line">
            <a:avLst/>
          </a:prstGeom>
          <a:noFill/>
          <a:ln w="28575">
            <a:solidFill>
              <a:srgbClr val="2B56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
          <p:cNvSpPr>
            <a:spLocks noGrp="1" noChangeArrowheads="1"/>
          </p:cNvSpPr>
          <p:nvPr>
            <p:ph type="title"/>
          </p:nvPr>
        </p:nvSpPr>
        <p:spPr>
          <a:xfrm>
            <a:off x="152400" y="762000"/>
            <a:ext cx="8839200" cy="685800"/>
          </a:xfrm>
        </p:spPr>
        <p:txBody>
          <a:bodyPr/>
          <a:lstStyle/>
          <a:p>
            <a:pPr eaLnBrk="1" hangingPunct="1">
              <a:defRPr/>
            </a:pPr>
            <a:r>
              <a:rPr lang="en-US" sz="3600" dirty="0"/>
              <a:t>How does </a:t>
            </a:r>
            <a:r>
              <a:rPr lang="en-US" sz="3600" dirty="0" err="1"/>
              <a:t>KFHAT</a:t>
            </a:r>
            <a:r>
              <a:rPr lang="en-US" sz="3600" dirty="0"/>
              <a:t> do it?</a:t>
            </a:r>
          </a:p>
        </p:txBody>
      </p:sp>
      <p:sp>
        <p:nvSpPr>
          <p:cNvPr id="13" name="Rectangle 5"/>
          <p:cNvSpPr txBox="1">
            <a:spLocks noChangeArrowheads="1"/>
          </p:cNvSpPr>
          <p:nvPr/>
        </p:nvSpPr>
        <p:spPr bwMode="auto">
          <a:xfrm>
            <a:off x="152400" y="1464281"/>
            <a:ext cx="8839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algn="ctr" eaLnBrk="1" hangingPunct="1">
              <a:buNone/>
              <a:defRPr/>
            </a:pPr>
            <a:r>
              <a:rPr lang="en-US" sz="2400" kern="0" dirty="0"/>
              <a:t>Fish Kill Response </a:t>
            </a:r>
            <a:r>
              <a:rPr lang="en-US" sz="2400" kern="0" dirty="0" smtClean="0"/>
              <a:t>Plan: Zones of Lead Responsibility </a:t>
            </a:r>
            <a:endParaRPr lang="en-US" sz="2400" kern="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22994"/>
            <a:ext cx="7924800" cy="4994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792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76200" y="2209800"/>
            <a:ext cx="4381500" cy="0"/>
          </a:xfrm>
          <a:prstGeom prst="line">
            <a:avLst/>
          </a:prstGeom>
          <a:noFill/>
          <a:ln w="28575">
            <a:solidFill>
              <a:srgbClr val="236B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p:cNvSpPr>
            <a:spLocks noChangeShapeType="1"/>
          </p:cNvSpPr>
          <p:nvPr/>
        </p:nvSpPr>
        <p:spPr bwMode="auto">
          <a:xfrm>
            <a:off x="-216274" y="2286000"/>
            <a:ext cx="4381500" cy="0"/>
          </a:xfrm>
          <a:prstGeom prst="line">
            <a:avLst/>
          </a:prstGeom>
          <a:noFill/>
          <a:ln w="28575">
            <a:solidFill>
              <a:srgbClr val="2B56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
          <p:cNvSpPr>
            <a:spLocks noGrp="1" noChangeArrowheads="1"/>
          </p:cNvSpPr>
          <p:nvPr>
            <p:ph type="title"/>
          </p:nvPr>
        </p:nvSpPr>
        <p:spPr>
          <a:xfrm>
            <a:off x="-76200" y="1447800"/>
            <a:ext cx="4267200" cy="622300"/>
          </a:xfrm>
        </p:spPr>
        <p:txBody>
          <a:bodyPr/>
          <a:lstStyle/>
          <a:p>
            <a:pPr eaLnBrk="1" hangingPunct="1">
              <a:defRPr/>
            </a:pPr>
            <a:r>
              <a:rPr lang="en-US" sz="2800" dirty="0"/>
              <a:t>How does </a:t>
            </a:r>
            <a:r>
              <a:rPr lang="en-US" sz="2800" dirty="0" err="1"/>
              <a:t>KFHAT</a:t>
            </a:r>
            <a:r>
              <a:rPr lang="en-US" sz="2800" dirty="0"/>
              <a:t> do it?</a:t>
            </a:r>
          </a:p>
        </p:txBody>
      </p:sp>
      <p:sp>
        <p:nvSpPr>
          <p:cNvPr id="14" name="Rectangle 5"/>
          <p:cNvSpPr txBox="1">
            <a:spLocks noChangeArrowheads="1"/>
          </p:cNvSpPr>
          <p:nvPr/>
        </p:nvSpPr>
        <p:spPr bwMode="auto">
          <a:xfrm>
            <a:off x="152400" y="3071158"/>
            <a:ext cx="3962400" cy="1424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eaLnBrk="1" hangingPunct="1">
              <a:spcBef>
                <a:spcPts val="1200"/>
              </a:spcBef>
              <a:spcAft>
                <a:spcPts val="600"/>
              </a:spcAft>
              <a:buFont typeface="Wingdings" pitchFamily="2" charset="2"/>
              <a:buNone/>
              <a:defRPr/>
            </a:pPr>
            <a:r>
              <a:rPr lang="en-US" sz="2400" kern="0" dirty="0" smtClean="0"/>
              <a:t>Fish Kill Response Plan: </a:t>
            </a:r>
          </a:p>
          <a:p>
            <a:pPr eaLnBrk="1" hangingPunct="1">
              <a:spcBef>
                <a:spcPts val="1200"/>
              </a:spcBef>
              <a:spcAft>
                <a:spcPts val="1200"/>
              </a:spcAft>
              <a:buFont typeface="Wingdings" pitchFamily="2" charset="2"/>
              <a:buNone/>
              <a:defRPr/>
            </a:pPr>
            <a:r>
              <a:rPr lang="en-US" sz="900" kern="0" dirty="0"/>
              <a:t> </a:t>
            </a:r>
            <a:r>
              <a:rPr lang="en-US" sz="900" kern="0" dirty="0" smtClean="0"/>
              <a:t>         </a:t>
            </a:r>
            <a:r>
              <a:rPr lang="en-US" sz="2400" kern="0" dirty="0" smtClean="0"/>
              <a:t>Posters for Public Outreach</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5400"/>
            <a:ext cx="5067154" cy="69747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1572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Line 4"/>
          <p:cNvSpPr>
            <a:spLocks noChangeShapeType="1"/>
          </p:cNvSpPr>
          <p:nvPr/>
        </p:nvSpPr>
        <p:spPr bwMode="auto">
          <a:xfrm>
            <a:off x="457200" y="609600"/>
            <a:ext cx="8229600" cy="0"/>
          </a:xfrm>
          <a:prstGeom prst="line">
            <a:avLst/>
          </a:prstGeom>
          <a:noFill/>
          <a:ln w="28575">
            <a:solidFill>
              <a:srgbClr val="236B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p:cNvSpPr>
            <a:spLocks noChangeShapeType="1"/>
          </p:cNvSpPr>
          <p:nvPr/>
        </p:nvSpPr>
        <p:spPr bwMode="auto">
          <a:xfrm>
            <a:off x="457200" y="647700"/>
            <a:ext cx="8229600" cy="0"/>
          </a:xfrm>
          <a:prstGeom prst="line">
            <a:avLst/>
          </a:prstGeom>
          <a:noFill/>
          <a:ln w="28575">
            <a:solidFill>
              <a:srgbClr val="2B56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
          <p:cNvSpPr>
            <a:spLocks noGrp="1" noChangeArrowheads="1"/>
          </p:cNvSpPr>
          <p:nvPr>
            <p:ph type="title"/>
          </p:nvPr>
        </p:nvSpPr>
        <p:spPr>
          <a:xfrm>
            <a:off x="152400" y="0"/>
            <a:ext cx="8839200" cy="685800"/>
          </a:xfrm>
        </p:spPr>
        <p:txBody>
          <a:bodyPr/>
          <a:lstStyle/>
          <a:p>
            <a:pPr eaLnBrk="1" hangingPunct="1">
              <a:defRPr/>
            </a:pPr>
            <a:r>
              <a:rPr lang="en-US" sz="3600" dirty="0"/>
              <a:t>How does </a:t>
            </a:r>
            <a:r>
              <a:rPr lang="en-US" sz="3600" dirty="0" err="1"/>
              <a:t>KFHAT</a:t>
            </a:r>
            <a:r>
              <a:rPr lang="en-US" sz="3600" dirty="0"/>
              <a:t> do it?</a:t>
            </a:r>
          </a:p>
        </p:txBody>
      </p:sp>
      <p:sp>
        <p:nvSpPr>
          <p:cNvPr id="14" name="Rectangle 5"/>
          <p:cNvSpPr txBox="1">
            <a:spLocks noChangeArrowheads="1"/>
          </p:cNvSpPr>
          <p:nvPr/>
        </p:nvSpPr>
        <p:spPr bwMode="auto">
          <a:xfrm>
            <a:off x="838200" y="609600"/>
            <a:ext cx="7543800" cy="66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algn="ctr" eaLnBrk="1" hangingPunct="1">
              <a:buFont typeface="Wingdings" pitchFamily="2" charset="2"/>
              <a:buNone/>
              <a:defRPr/>
            </a:pPr>
            <a:r>
              <a:rPr lang="en-US" sz="2400" kern="0" dirty="0" smtClean="0"/>
              <a:t>Fish Kill Response Plan: Notification Phone Tree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705" y="1061852"/>
            <a:ext cx="4830590" cy="57199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723798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457200" y="1384300"/>
            <a:ext cx="8229600" cy="0"/>
          </a:xfrm>
          <a:prstGeom prst="line">
            <a:avLst/>
          </a:prstGeom>
          <a:noFill/>
          <a:ln w="28575">
            <a:solidFill>
              <a:srgbClr val="236B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p:cNvSpPr>
            <a:spLocks noChangeShapeType="1"/>
          </p:cNvSpPr>
          <p:nvPr/>
        </p:nvSpPr>
        <p:spPr bwMode="auto">
          <a:xfrm>
            <a:off x="457200" y="1447800"/>
            <a:ext cx="8229600" cy="0"/>
          </a:xfrm>
          <a:prstGeom prst="line">
            <a:avLst/>
          </a:prstGeom>
          <a:noFill/>
          <a:ln w="28575">
            <a:solidFill>
              <a:srgbClr val="2B56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6"/>
          <p:cNvSpPr txBox="1">
            <a:spLocks noChangeArrowheads="1"/>
          </p:cNvSpPr>
          <p:nvPr/>
        </p:nvSpPr>
        <p:spPr>
          <a:xfrm>
            <a:off x="3733800" y="2133601"/>
            <a:ext cx="5105400" cy="4658600"/>
          </a:xfrm>
          <a:prstGeom prst="rect">
            <a:avLst/>
          </a:prstGeom>
        </p:spPr>
        <p:txBody>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eaLnBrk="1" hangingPunct="1">
              <a:defRPr/>
            </a:pPr>
            <a:r>
              <a:rPr lang="en-US" sz="2400" b="0" kern="0" dirty="0" smtClean="0"/>
              <a:t>Movement between levels based upon collective best professional judgment/group consensus</a:t>
            </a:r>
          </a:p>
          <a:p>
            <a:pPr eaLnBrk="1" hangingPunct="1">
              <a:defRPr/>
            </a:pPr>
            <a:endParaRPr lang="en-US" sz="1100" b="0" kern="0" dirty="0" smtClean="0"/>
          </a:p>
          <a:p>
            <a:pPr eaLnBrk="1" hangingPunct="1">
              <a:defRPr/>
            </a:pPr>
            <a:r>
              <a:rPr lang="en-US" sz="2400" b="0" kern="0" dirty="0" smtClean="0"/>
              <a:t>Considerations for movement between levels:</a:t>
            </a:r>
          </a:p>
          <a:p>
            <a:pPr marL="742950" lvl="2" indent="-342900">
              <a:buSzPct val="130000"/>
              <a:buFont typeface="Wingdings" panose="05000000000000000000" pitchFamily="2" charset="2"/>
              <a:buChar char="ü"/>
              <a:defRPr/>
            </a:pPr>
            <a:r>
              <a:rPr lang="en-US" sz="2000" kern="0" dirty="0">
                <a:solidFill>
                  <a:srgbClr val="2B5681"/>
                </a:solidFill>
              </a:rPr>
              <a:t>Lower river flows</a:t>
            </a:r>
          </a:p>
          <a:p>
            <a:pPr marL="742950" lvl="2" indent="-342900">
              <a:buSzPct val="130000"/>
              <a:buFont typeface="Wingdings" panose="05000000000000000000" pitchFamily="2" charset="2"/>
              <a:buChar char="ü"/>
              <a:defRPr/>
            </a:pPr>
            <a:r>
              <a:rPr lang="en-US" sz="2000" kern="0" dirty="0">
                <a:solidFill>
                  <a:srgbClr val="2B5681"/>
                </a:solidFill>
              </a:rPr>
              <a:t>Predicted run size</a:t>
            </a:r>
          </a:p>
          <a:p>
            <a:pPr marL="742950" lvl="2" indent="-342900">
              <a:buSzPct val="130000"/>
              <a:buFont typeface="Wingdings" panose="05000000000000000000" pitchFamily="2" charset="2"/>
              <a:buChar char="ü"/>
              <a:defRPr/>
            </a:pPr>
            <a:r>
              <a:rPr lang="en-US" sz="2000" kern="0" dirty="0">
                <a:solidFill>
                  <a:srgbClr val="2B5681"/>
                </a:solidFill>
              </a:rPr>
              <a:t>Water temperature </a:t>
            </a:r>
          </a:p>
          <a:p>
            <a:pPr marL="742950" lvl="2" indent="-342900">
              <a:buSzPct val="130000"/>
              <a:buFont typeface="Wingdings" panose="05000000000000000000" pitchFamily="2" charset="2"/>
              <a:buChar char="ü"/>
              <a:defRPr/>
            </a:pPr>
            <a:r>
              <a:rPr lang="en-US" sz="2000" kern="0" dirty="0">
                <a:solidFill>
                  <a:srgbClr val="2B5681"/>
                </a:solidFill>
              </a:rPr>
              <a:t>Disease </a:t>
            </a:r>
          </a:p>
          <a:p>
            <a:pPr marL="742950" lvl="2" indent="-342900">
              <a:buSzPct val="130000"/>
              <a:buFont typeface="Wingdings" panose="05000000000000000000" pitchFamily="2" charset="2"/>
              <a:buChar char="ü"/>
              <a:defRPr/>
            </a:pPr>
            <a:r>
              <a:rPr lang="en-US" sz="2000" kern="0" dirty="0">
                <a:solidFill>
                  <a:srgbClr val="2B5681"/>
                </a:solidFill>
              </a:rPr>
              <a:t>Reports of dead fish</a:t>
            </a:r>
          </a:p>
          <a:p>
            <a:pPr eaLnBrk="1" hangingPunct="1">
              <a:defRPr/>
            </a:pPr>
            <a:endParaRPr lang="en-US" sz="2400" kern="0" dirty="0" smtClean="0"/>
          </a:p>
          <a:p>
            <a:pPr algn="ctr" eaLnBrk="1" hangingPunct="1">
              <a:defRPr/>
            </a:pPr>
            <a:endParaRPr lang="en-US" sz="2400" kern="0" dirty="0" smtClean="0"/>
          </a:p>
          <a:p>
            <a:pPr algn="ctr" eaLnBrk="1" hangingPunct="1">
              <a:buFont typeface="Wingdings" pitchFamily="2" charset="2"/>
              <a:buNone/>
              <a:defRPr/>
            </a:pPr>
            <a:endParaRPr lang="en-US" sz="2400" kern="0" dirty="0" smtClean="0"/>
          </a:p>
        </p:txBody>
      </p:sp>
      <p:sp>
        <p:nvSpPr>
          <p:cNvPr id="11" name="Rectangle 2"/>
          <p:cNvSpPr>
            <a:spLocks noGrp="1" noChangeArrowheads="1"/>
          </p:cNvSpPr>
          <p:nvPr>
            <p:ph type="title"/>
          </p:nvPr>
        </p:nvSpPr>
        <p:spPr>
          <a:xfrm>
            <a:off x="152400" y="762000"/>
            <a:ext cx="8839200" cy="685800"/>
          </a:xfrm>
        </p:spPr>
        <p:txBody>
          <a:bodyPr/>
          <a:lstStyle/>
          <a:p>
            <a:pPr eaLnBrk="1" hangingPunct="1">
              <a:defRPr/>
            </a:pPr>
            <a:r>
              <a:rPr lang="en-US" sz="3600" dirty="0"/>
              <a:t>How does </a:t>
            </a:r>
            <a:r>
              <a:rPr lang="en-US" sz="3600" dirty="0" err="1"/>
              <a:t>KFHAT</a:t>
            </a:r>
            <a:r>
              <a:rPr lang="en-US" sz="3600" dirty="0"/>
              <a:t> do it?</a:t>
            </a:r>
          </a:p>
        </p:txBody>
      </p:sp>
      <p:sp>
        <p:nvSpPr>
          <p:cNvPr id="14" name="Rectangle 5"/>
          <p:cNvSpPr txBox="1">
            <a:spLocks noChangeArrowheads="1"/>
          </p:cNvSpPr>
          <p:nvPr/>
        </p:nvSpPr>
        <p:spPr bwMode="auto">
          <a:xfrm>
            <a:off x="901088" y="1447800"/>
            <a:ext cx="7341824"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algn="ctr" eaLnBrk="1" hangingPunct="1">
              <a:buNone/>
              <a:defRPr/>
            </a:pPr>
            <a:r>
              <a:rPr lang="en-US" sz="2400" kern="0" dirty="0" smtClean="0"/>
              <a:t>Fish Kill Response Plan: </a:t>
            </a:r>
            <a:r>
              <a:rPr lang="en-US" sz="2400" kern="0" dirty="0"/>
              <a:t>Readiness </a:t>
            </a:r>
            <a:r>
              <a:rPr lang="en-US" sz="2400" kern="0" dirty="0" smtClean="0"/>
              <a:t>Levels</a:t>
            </a:r>
            <a:endParaRPr lang="en-US" sz="2400" kern="0" dirty="0"/>
          </a:p>
          <a:p>
            <a:pPr algn="ctr" eaLnBrk="1" hangingPunct="1">
              <a:buFont typeface="Wingdings" pitchFamily="2" charset="2"/>
              <a:buNone/>
              <a:defRPr/>
            </a:pPr>
            <a:endParaRPr lang="en-US" sz="2400" kern="0" dirty="0" smtClean="0"/>
          </a:p>
        </p:txBody>
      </p:sp>
      <p:pic>
        <p:nvPicPr>
          <p:cNvPr id="1026" name="Picture 2" descr="green fish">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913" y="2735534"/>
            <a:ext cx="3514688" cy="2225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609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Line 4"/>
          <p:cNvSpPr>
            <a:spLocks noChangeShapeType="1"/>
          </p:cNvSpPr>
          <p:nvPr/>
        </p:nvSpPr>
        <p:spPr bwMode="auto">
          <a:xfrm>
            <a:off x="381000" y="457200"/>
            <a:ext cx="8229600" cy="0"/>
          </a:xfrm>
          <a:prstGeom prst="line">
            <a:avLst/>
          </a:prstGeom>
          <a:noFill/>
          <a:ln w="28575">
            <a:solidFill>
              <a:srgbClr val="236B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p:cNvSpPr>
            <a:spLocks noChangeShapeType="1"/>
          </p:cNvSpPr>
          <p:nvPr/>
        </p:nvSpPr>
        <p:spPr bwMode="auto">
          <a:xfrm>
            <a:off x="381000" y="533400"/>
            <a:ext cx="8229600" cy="0"/>
          </a:xfrm>
          <a:prstGeom prst="line">
            <a:avLst/>
          </a:prstGeom>
          <a:noFill/>
          <a:ln w="28575">
            <a:solidFill>
              <a:srgbClr val="2B56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
          <p:cNvSpPr>
            <a:spLocks noGrp="1" noChangeArrowheads="1"/>
          </p:cNvSpPr>
          <p:nvPr>
            <p:ph type="title"/>
          </p:nvPr>
        </p:nvSpPr>
        <p:spPr>
          <a:xfrm>
            <a:off x="131151" y="-76200"/>
            <a:ext cx="8839200" cy="609600"/>
          </a:xfrm>
        </p:spPr>
        <p:txBody>
          <a:bodyPr/>
          <a:lstStyle/>
          <a:p>
            <a:pPr eaLnBrk="1" hangingPunct="1">
              <a:defRPr/>
            </a:pPr>
            <a:r>
              <a:rPr lang="en-US" sz="3200" dirty="0"/>
              <a:t>How does </a:t>
            </a:r>
            <a:r>
              <a:rPr lang="en-US" sz="3200" dirty="0" err="1"/>
              <a:t>KFHAT</a:t>
            </a:r>
            <a:r>
              <a:rPr lang="en-US" sz="3200" dirty="0"/>
              <a:t> do it?</a:t>
            </a:r>
          </a:p>
        </p:txBody>
      </p:sp>
      <p:sp>
        <p:nvSpPr>
          <p:cNvPr id="14" name="Rectangle 5"/>
          <p:cNvSpPr txBox="1">
            <a:spLocks noChangeArrowheads="1"/>
          </p:cNvSpPr>
          <p:nvPr/>
        </p:nvSpPr>
        <p:spPr bwMode="auto">
          <a:xfrm>
            <a:off x="-25401" y="2895600"/>
            <a:ext cx="3276599"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algn="ctr" eaLnBrk="1" hangingPunct="1">
              <a:spcBef>
                <a:spcPts val="1200"/>
              </a:spcBef>
              <a:spcAft>
                <a:spcPts val="1200"/>
              </a:spcAft>
              <a:buNone/>
              <a:defRPr/>
            </a:pPr>
            <a:r>
              <a:rPr lang="en-US" sz="2000" kern="0" dirty="0" smtClean="0"/>
              <a:t>Fish Kill Response Plan: </a:t>
            </a:r>
          </a:p>
          <a:p>
            <a:pPr algn="ctr" eaLnBrk="1" hangingPunct="1">
              <a:spcBef>
                <a:spcPts val="1200"/>
              </a:spcBef>
              <a:spcAft>
                <a:spcPts val="1200"/>
              </a:spcAft>
              <a:buNone/>
              <a:defRPr/>
            </a:pPr>
            <a:r>
              <a:rPr lang="en-US" sz="2000" kern="0" dirty="0" smtClean="0"/>
              <a:t>Readiness Levels</a:t>
            </a:r>
            <a:endParaRPr lang="en-US" sz="2000" kern="0" dirty="0"/>
          </a:p>
          <a:p>
            <a:pPr algn="ctr" eaLnBrk="1" hangingPunct="1">
              <a:buFont typeface="Wingdings" pitchFamily="2" charset="2"/>
              <a:buNone/>
              <a:defRPr/>
            </a:pPr>
            <a:endParaRPr lang="en-US" sz="2400" kern="0" dirty="0" smtClean="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598644"/>
            <a:ext cx="5846152" cy="6259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1809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457200" y="838200"/>
            <a:ext cx="8229600" cy="914400"/>
          </a:xfrm>
        </p:spPr>
        <p:txBody>
          <a:bodyPr/>
          <a:lstStyle/>
          <a:p>
            <a:pPr eaLnBrk="1" hangingPunct="1"/>
            <a:r>
              <a:rPr lang="en-US" altLang="en-US" sz="4800" dirty="0" smtClean="0"/>
              <a:t>Presentation Topics</a:t>
            </a:r>
          </a:p>
        </p:txBody>
      </p:sp>
      <p:cxnSp>
        <p:nvCxnSpPr>
          <p:cNvPr id="5" name="Straight Connector 4"/>
          <p:cNvCxnSpPr/>
          <p:nvPr/>
        </p:nvCxnSpPr>
        <p:spPr>
          <a:xfrm>
            <a:off x="304800" y="1676400"/>
            <a:ext cx="8610600" cy="0"/>
          </a:xfrm>
          <a:prstGeom prst="line">
            <a:avLst/>
          </a:prstGeom>
          <a:ln w="28575">
            <a:solidFill>
              <a:srgbClr val="2B568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04800" y="1752600"/>
            <a:ext cx="8610600" cy="0"/>
          </a:xfrm>
          <a:prstGeom prst="line">
            <a:avLst/>
          </a:prstGeom>
          <a:ln w="28575">
            <a:solidFill>
              <a:srgbClr val="336600"/>
            </a:solidFill>
          </a:ln>
        </p:spPr>
        <p:style>
          <a:lnRef idx="1">
            <a:schemeClr val="accent1"/>
          </a:lnRef>
          <a:fillRef idx="0">
            <a:schemeClr val="accent1"/>
          </a:fillRef>
          <a:effectRef idx="0">
            <a:schemeClr val="accent1"/>
          </a:effectRef>
          <a:fontRef idx="minor">
            <a:schemeClr val="tx1"/>
          </a:fontRef>
        </p:style>
      </p:cxnSp>
      <p:pic>
        <p:nvPicPr>
          <p:cNvPr id="7" name="Picture 4" descr="Klamath Fish Kill-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799"/>
            <a:ext cx="4381500" cy="416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457200" y="2174913"/>
            <a:ext cx="4267200" cy="434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r>
              <a:rPr lang="en-US" altLang="en-US" sz="2400" kern="0" dirty="0" smtClean="0">
                <a:solidFill>
                  <a:srgbClr val="2B5681"/>
                </a:solidFill>
              </a:rPr>
              <a:t>Overview</a:t>
            </a:r>
            <a:r>
              <a:rPr lang="en-US" altLang="en-US" sz="2800" kern="0" dirty="0" smtClean="0">
                <a:solidFill>
                  <a:srgbClr val="2B5681"/>
                </a:solidFill>
              </a:rPr>
              <a:t> </a:t>
            </a:r>
            <a:endParaRPr lang="en-US" altLang="en-US" sz="2800" kern="0" dirty="0" smtClean="0">
              <a:solidFill>
                <a:srgbClr val="FF0000"/>
              </a:solidFill>
            </a:endParaRPr>
          </a:p>
          <a:p>
            <a:pPr lvl="1"/>
            <a:r>
              <a:rPr lang="en-US" altLang="en-US" sz="2000" b="0" kern="0" dirty="0" smtClean="0">
                <a:solidFill>
                  <a:srgbClr val="2B5681"/>
                </a:solidFill>
              </a:rPr>
              <a:t>Klamath Basin</a:t>
            </a:r>
          </a:p>
          <a:p>
            <a:pPr lvl="1"/>
            <a:r>
              <a:rPr lang="en-US" altLang="en-US" sz="2000" b="0" kern="0" dirty="0" smtClean="0">
                <a:solidFill>
                  <a:srgbClr val="2B5681"/>
                </a:solidFill>
              </a:rPr>
              <a:t>KFHATs Formation</a:t>
            </a:r>
          </a:p>
          <a:p>
            <a:pPr marL="457200" lvl="1" indent="0">
              <a:spcBef>
                <a:spcPts val="0"/>
              </a:spcBef>
              <a:buNone/>
            </a:pPr>
            <a:endParaRPr lang="en-US" altLang="en-US" sz="1050" kern="0" dirty="0" smtClean="0">
              <a:solidFill>
                <a:srgbClr val="2B5681"/>
              </a:solidFill>
            </a:endParaRPr>
          </a:p>
          <a:p>
            <a:r>
              <a:rPr lang="en-US" altLang="en-US" sz="2400" kern="0" dirty="0" smtClean="0">
                <a:solidFill>
                  <a:srgbClr val="2B5681"/>
                </a:solidFill>
              </a:rPr>
              <a:t>Klamath Fish Health Assessment Team </a:t>
            </a:r>
          </a:p>
          <a:p>
            <a:pPr marL="742950" lvl="2" indent="-342900">
              <a:buSzPct val="130000"/>
              <a:buFont typeface="Wingdings" panose="05000000000000000000" pitchFamily="2" charset="2"/>
              <a:buChar char="ü"/>
            </a:pPr>
            <a:r>
              <a:rPr lang="en-US" altLang="en-US" sz="2000" kern="0" dirty="0">
                <a:solidFill>
                  <a:srgbClr val="2B5681"/>
                </a:solidFill>
              </a:rPr>
              <a:t>Who</a:t>
            </a:r>
          </a:p>
          <a:p>
            <a:pPr marL="742950" lvl="2" indent="-342900">
              <a:buSzPct val="130000"/>
              <a:buFont typeface="Wingdings" panose="05000000000000000000" pitchFamily="2" charset="2"/>
              <a:buChar char="ü"/>
            </a:pPr>
            <a:r>
              <a:rPr lang="en-US" altLang="en-US" sz="2000" kern="0" dirty="0">
                <a:solidFill>
                  <a:srgbClr val="2B5681"/>
                </a:solidFill>
              </a:rPr>
              <a:t>What</a:t>
            </a:r>
          </a:p>
          <a:p>
            <a:pPr marL="742950" lvl="2" indent="-342900">
              <a:buSzPct val="130000"/>
              <a:buFont typeface="Wingdings" panose="05000000000000000000" pitchFamily="2" charset="2"/>
              <a:buChar char="ü"/>
            </a:pPr>
            <a:r>
              <a:rPr lang="en-US" altLang="en-US" sz="2000" b="0" kern="0" dirty="0" smtClean="0">
                <a:solidFill>
                  <a:srgbClr val="2B5681"/>
                </a:solidFill>
              </a:rPr>
              <a:t>How</a:t>
            </a:r>
          </a:p>
          <a:p>
            <a:pPr marL="400050" lvl="2" indent="0">
              <a:buSzPct val="130000"/>
              <a:buNone/>
            </a:pPr>
            <a:endParaRPr lang="en-US" altLang="en-US" sz="1050" b="0" kern="0" dirty="0">
              <a:solidFill>
                <a:srgbClr val="2B5681"/>
              </a:solidFill>
            </a:endParaRPr>
          </a:p>
          <a:p>
            <a:r>
              <a:rPr lang="en-US" altLang="en-US" sz="2400" kern="0" dirty="0" smtClean="0">
                <a:solidFill>
                  <a:srgbClr val="2B5681"/>
                </a:solidFill>
              </a:rPr>
              <a:t>Example of </a:t>
            </a:r>
            <a:r>
              <a:rPr lang="en-US" altLang="en-US" sz="2400" kern="0" dirty="0" err="1" smtClean="0">
                <a:solidFill>
                  <a:srgbClr val="2B5681"/>
                </a:solidFill>
              </a:rPr>
              <a:t>KFHAT</a:t>
            </a:r>
            <a:r>
              <a:rPr lang="en-US" altLang="en-US" sz="2400" kern="0" dirty="0" smtClean="0">
                <a:solidFill>
                  <a:srgbClr val="2B5681"/>
                </a:solidFill>
              </a:rPr>
              <a:t> in Action</a:t>
            </a:r>
            <a:endParaRPr lang="en-US" altLang="en-US" sz="2400" kern="0" dirty="0">
              <a:solidFill>
                <a:srgbClr val="2B5681"/>
              </a:solidFill>
            </a:endParaRPr>
          </a:p>
          <a:p>
            <a:pPr marL="0" indent="0">
              <a:buNone/>
            </a:pPr>
            <a:endParaRPr lang="en-US" altLang="en-US" sz="2800" kern="0" dirty="0" smtClean="0">
              <a:solidFill>
                <a:srgbClr val="2B568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4"/>
          <p:cNvSpPr>
            <a:spLocks noChangeShapeType="1"/>
          </p:cNvSpPr>
          <p:nvPr/>
        </p:nvSpPr>
        <p:spPr bwMode="auto">
          <a:xfrm>
            <a:off x="457200" y="1384300"/>
            <a:ext cx="8229600" cy="0"/>
          </a:xfrm>
          <a:prstGeom prst="line">
            <a:avLst/>
          </a:prstGeom>
          <a:noFill/>
          <a:ln w="28575">
            <a:solidFill>
              <a:srgbClr val="236B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p:cNvSpPr>
            <a:spLocks noChangeShapeType="1"/>
          </p:cNvSpPr>
          <p:nvPr/>
        </p:nvSpPr>
        <p:spPr bwMode="auto">
          <a:xfrm>
            <a:off x="457200" y="1447800"/>
            <a:ext cx="8229600" cy="0"/>
          </a:xfrm>
          <a:prstGeom prst="line">
            <a:avLst/>
          </a:prstGeom>
          <a:noFill/>
          <a:ln w="28575">
            <a:solidFill>
              <a:srgbClr val="2B56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Rectangle 5"/>
          <p:cNvSpPr txBox="1">
            <a:spLocks noChangeArrowheads="1"/>
          </p:cNvSpPr>
          <p:nvPr/>
        </p:nvSpPr>
        <p:spPr bwMode="auto">
          <a:xfrm>
            <a:off x="685800" y="2667000"/>
            <a:ext cx="4267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marL="0" indent="0" eaLnBrk="1" hangingPunct="1">
              <a:buNone/>
              <a:defRPr/>
            </a:pPr>
            <a:r>
              <a:rPr lang="en-US" sz="2400" kern="0" dirty="0" smtClean="0"/>
              <a:t>Reviews Sampling protocols for:</a:t>
            </a:r>
          </a:p>
          <a:p>
            <a:pPr marL="0" indent="0" eaLnBrk="1" hangingPunct="1">
              <a:buNone/>
              <a:defRPr/>
            </a:pPr>
            <a:endParaRPr lang="en-US" sz="2000" b="0" kern="0" dirty="0" smtClean="0"/>
          </a:p>
          <a:p>
            <a:pPr eaLnBrk="1" hangingPunct="1">
              <a:defRPr/>
            </a:pPr>
            <a:r>
              <a:rPr lang="en-US" sz="2400" b="0" kern="0" dirty="0" smtClean="0"/>
              <a:t>Water quality sampling</a:t>
            </a:r>
          </a:p>
          <a:p>
            <a:pPr eaLnBrk="1" hangingPunct="1">
              <a:defRPr/>
            </a:pPr>
            <a:r>
              <a:rPr lang="en-US" sz="2400" b="0" kern="0" dirty="0" smtClean="0"/>
              <a:t>Adult enumeration</a:t>
            </a:r>
          </a:p>
          <a:p>
            <a:pPr eaLnBrk="1" hangingPunct="1">
              <a:defRPr/>
            </a:pPr>
            <a:r>
              <a:rPr lang="en-US" sz="2400" b="0" kern="0" dirty="0" smtClean="0"/>
              <a:t>Juvenile enumeration</a:t>
            </a:r>
          </a:p>
          <a:p>
            <a:pPr eaLnBrk="1" hangingPunct="1">
              <a:defRPr/>
            </a:pPr>
            <a:r>
              <a:rPr lang="en-US" sz="2400" b="0" kern="0" dirty="0" smtClean="0"/>
              <a:t>Disease assessment</a:t>
            </a:r>
            <a:endParaRPr lang="en-US" sz="2400" b="0" kern="0" dirty="0"/>
          </a:p>
          <a:p>
            <a:pPr algn="ctr" eaLnBrk="1" hangingPunct="1">
              <a:buFont typeface="Wingdings" pitchFamily="2" charset="2"/>
              <a:buNone/>
              <a:defRPr/>
            </a:pPr>
            <a:endParaRPr lang="en-US" sz="2400" kern="0" dirty="0" smtClean="0"/>
          </a:p>
        </p:txBody>
      </p:sp>
      <p:sp>
        <p:nvSpPr>
          <p:cNvPr id="7" name="Rectangle 6"/>
          <p:cNvSpPr txBox="1">
            <a:spLocks noChangeArrowheads="1"/>
          </p:cNvSpPr>
          <p:nvPr/>
        </p:nvSpPr>
        <p:spPr>
          <a:xfrm>
            <a:off x="2971800" y="1500933"/>
            <a:ext cx="3200400" cy="533400"/>
          </a:xfrm>
          <a:prstGeom prst="rect">
            <a:avLst/>
          </a:prstGeom>
        </p:spPr>
        <p:txBody>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algn="ctr" eaLnBrk="1" hangingPunct="1">
              <a:buFont typeface="Wingdings" pitchFamily="2" charset="2"/>
              <a:buNone/>
              <a:defRPr/>
            </a:pPr>
            <a:r>
              <a:rPr lang="en-US" sz="2400" kern="0" dirty="0" smtClean="0"/>
              <a:t>Training Manual</a:t>
            </a: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943146"/>
            <a:ext cx="3752161" cy="48542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5"/>
          <p:cNvSpPr txBox="1">
            <a:spLocks noChangeArrowheads="1"/>
          </p:cNvSpPr>
          <p:nvPr/>
        </p:nvSpPr>
        <p:spPr bwMode="auto">
          <a:xfrm>
            <a:off x="2438400" y="1464281"/>
            <a:ext cx="4267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algn="ctr" eaLnBrk="1" hangingPunct="1">
              <a:buFont typeface="Wingdings" pitchFamily="2" charset="2"/>
              <a:buNone/>
              <a:defRPr/>
            </a:pPr>
            <a:endParaRPr lang="en-US" sz="2800" kern="0" dirty="0" smtClean="0"/>
          </a:p>
        </p:txBody>
      </p:sp>
      <p:sp>
        <p:nvSpPr>
          <p:cNvPr id="12" name="Rectangle 2"/>
          <p:cNvSpPr>
            <a:spLocks noGrp="1" noChangeArrowheads="1"/>
          </p:cNvSpPr>
          <p:nvPr>
            <p:ph type="title"/>
          </p:nvPr>
        </p:nvSpPr>
        <p:spPr>
          <a:xfrm>
            <a:off x="152400" y="762000"/>
            <a:ext cx="8839200" cy="685800"/>
          </a:xfrm>
        </p:spPr>
        <p:txBody>
          <a:bodyPr/>
          <a:lstStyle/>
          <a:p>
            <a:pPr eaLnBrk="1" hangingPunct="1">
              <a:defRPr/>
            </a:pPr>
            <a:r>
              <a:rPr lang="en-US" sz="3600" dirty="0"/>
              <a:t>How does </a:t>
            </a:r>
            <a:r>
              <a:rPr lang="en-US" sz="3600" dirty="0" err="1"/>
              <a:t>KFHAT</a:t>
            </a:r>
            <a:r>
              <a:rPr lang="en-US" sz="3600" dirty="0"/>
              <a:t> do it?</a:t>
            </a:r>
          </a:p>
        </p:txBody>
      </p:sp>
    </p:spTree>
    <p:extLst>
      <p:ext uri="{BB962C8B-B14F-4D97-AF65-F5344CB8AC3E}">
        <p14:creationId xmlns:p14="http://schemas.microsoft.com/office/powerpoint/2010/main" val="40186143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C:\Users\KCarter\Desktop\2012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853" y="1918447"/>
            <a:ext cx="5181600" cy="4042972"/>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KCarter\Desktop\2012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701122"/>
            <a:ext cx="4114800" cy="30859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KCarter\Desktop\20150602_1110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3194" y="2055342"/>
            <a:ext cx="3757612" cy="2113656"/>
          </a:xfrm>
          <a:prstGeom prst="rect">
            <a:avLst/>
          </a:prstGeom>
          <a:noFill/>
          <a:extLst>
            <a:ext uri="{909E8E84-426E-40DD-AFC4-6F175D3DCCD1}">
              <a14:hiddenFill xmlns:a14="http://schemas.microsoft.com/office/drawing/2010/main">
                <a:solidFill>
                  <a:srgbClr val="FFFFFF"/>
                </a:solidFill>
              </a14:hiddenFill>
            </a:ext>
          </a:extLst>
        </p:spPr>
      </p:pic>
      <p:sp>
        <p:nvSpPr>
          <p:cNvPr id="7172" name="Line 4"/>
          <p:cNvSpPr>
            <a:spLocks noChangeShapeType="1"/>
          </p:cNvSpPr>
          <p:nvPr/>
        </p:nvSpPr>
        <p:spPr bwMode="auto">
          <a:xfrm>
            <a:off x="457200" y="1384300"/>
            <a:ext cx="8229600" cy="0"/>
          </a:xfrm>
          <a:prstGeom prst="line">
            <a:avLst/>
          </a:prstGeom>
          <a:noFill/>
          <a:ln w="28575">
            <a:solidFill>
              <a:srgbClr val="236B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5"/>
          <p:cNvSpPr>
            <a:spLocks noChangeShapeType="1"/>
          </p:cNvSpPr>
          <p:nvPr/>
        </p:nvSpPr>
        <p:spPr bwMode="auto">
          <a:xfrm>
            <a:off x="457200" y="1447800"/>
            <a:ext cx="8229600" cy="0"/>
          </a:xfrm>
          <a:prstGeom prst="line">
            <a:avLst/>
          </a:prstGeom>
          <a:noFill/>
          <a:ln w="28575">
            <a:solidFill>
              <a:srgbClr val="2B56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Rectangle 6"/>
          <p:cNvSpPr txBox="1">
            <a:spLocks noChangeArrowheads="1"/>
          </p:cNvSpPr>
          <p:nvPr/>
        </p:nvSpPr>
        <p:spPr>
          <a:xfrm>
            <a:off x="2971800" y="1447800"/>
            <a:ext cx="3200400" cy="533400"/>
          </a:xfrm>
          <a:prstGeom prst="rect">
            <a:avLst/>
          </a:prstGeom>
        </p:spPr>
        <p:txBody>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algn="ctr" eaLnBrk="1" hangingPunct="1">
              <a:buFont typeface="Wingdings" pitchFamily="2" charset="2"/>
              <a:buNone/>
              <a:defRPr/>
            </a:pPr>
            <a:r>
              <a:rPr lang="en-US" sz="2400" kern="0" dirty="0" smtClean="0"/>
              <a:t>Training Manual</a:t>
            </a:r>
          </a:p>
        </p:txBody>
      </p:sp>
      <p:sp>
        <p:nvSpPr>
          <p:cNvPr id="12" name="Rectangle 2"/>
          <p:cNvSpPr>
            <a:spLocks noGrp="1" noChangeArrowheads="1"/>
          </p:cNvSpPr>
          <p:nvPr>
            <p:ph type="title"/>
          </p:nvPr>
        </p:nvSpPr>
        <p:spPr>
          <a:xfrm>
            <a:off x="152400" y="762000"/>
            <a:ext cx="8839200" cy="685800"/>
          </a:xfrm>
        </p:spPr>
        <p:txBody>
          <a:bodyPr/>
          <a:lstStyle/>
          <a:p>
            <a:pPr eaLnBrk="1" hangingPunct="1">
              <a:defRPr/>
            </a:pPr>
            <a:r>
              <a:rPr lang="en-US" sz="3600" dirty="0"/>
              <a:t>How does </a:t>
            </a:r>
            <a:r>
              <a:rPr lang="en-US" sz="3600" dirty="0" err="1"/>
              <a:t>KFHAT</a:t>
            </a:r>
            <a:r>
              <a:rPr lang="en-US" sz="3600" dirty="0"/>
              <a:t> do it?</a:t>
            </a:r>
          </a:p>
        </p:txBody>
      </p:sp>
      <p:pic>
        <p:nvPicPr>
          <p:cNvPr id="5122" name="Picture 2" descr="C:\Users\KCarter\Desktop\IMG_629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939933"/>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KCarter\Desktop\20150602_10560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2600" y="1981199"/>
            <a:ext cx="4953000" cy="278606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RB1\Shared\TMDL\Klamath_River\KFHAT\Response Plan Training\2015\Pictures\IMG_628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047" y="5119646"/>
            <a:ext cx="271780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12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20955" y="818346"/>
            <a:ext cx="9144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SzPct val="130000"/>
              <a:buFont typeface="Wingdings" pitchFamily="2" charset="2"/>
              <a:buChar char="§"/>
              <a:defRPr sz="3200" b="1">
                <a:solidFill>
                  <a:srgbClr val="254B71"/>
                </a:solidFill>
                <a:latin typeface="Arial" charset="0"/>
              </a:defRPr>
            </a:lvl1pPr>
            <a:lvl2pPr marL="742950" indent="-285750" eaLnBrk="0" hangingPunct="0">
              <a:spcBef>
                <a:spcPct val="20000"/>
              </a:spcBef>
              <a:buSzPct val="125000"/>
              <a:buFont typeface="Wingdings" pitchFamily="2" charset="2"/>
              <a:buChar char="ü"/>
              <a:defRPr sz="2800" b="1">
                <a:solidFill>
                  <a:srgbClr val="CC6600"/>
                </a:solidFill>
                <a:latin typeface="Arial" charset="0"/>
              </a:defRPr>
            </a:lvl2pPr>
            <a:lvl3pPr marL="1143000" indent="-228600" eaLnBrk="0" hangingPunct="0">
              <a:spcBef>
                <a:spcPct val="20000"/>
              </a:spcBef>
              <a:buSzPct val="115000"/>
              <a:buChar char="•"/>
              <a:defRPr sz="2400">
                <a:solidFill>
                  <a:schemeClr val="tx1"/>
                </a:solidFill>
                <a:latin typeface="Arial" charset="0"/>
              </a:defRPr>
            </a:lvl3pPr>
            <a:lvl4pPr marL="1600200" indent="-228600" eaLnBrk="0" hangingPunct="0">
              <a:spcBef>
                <a:spcPct val="20000"/>
              </a:spcBef>
              <a:buSzPct val="115000"/>
              <a:buChar char="•"/>
              <a:defRPr sz="2000">
                <a:solidFill>
                  <a:schemeClr val="tx1"/>
                </a:solidFill>
                <a:latin typeface="Arial" charset="0"/>
              </a:defRPr>
            </a:lvl4pPr>
            <a:lvl5pPr marL="2057400" indent="-228600" eaLnBrk="0" hangingPunct="0">
              <a:spcBef>
                <a:spcPct val="20000"/>
              </a:spcBef>
              <a:buSzPct val="115000"/>
              <a:buChar char="•"/>
              <a:defRPr sz="2000">
                <a:solidFill>
                  <a:schemeClr val="tx1"/>
                </a:solidFill>
                <a:latin typeface="Arial" charset="0"/>
              </a:defRPr>
            </a:lvl5pPr>
            <a:lvl6pPr marL="2514600" indent="-228600" eaLnBrk="0" fontAlgn="base" hangingPunct="0">
              <a:spcBef>
                <a:spcPct val="20000"/>
              </a:spcBef>
              <a:spcAft>
                <a:spcPct val="0"/>
              </a:spcAft>
              <a:buSzPct val="115000"/>
              <a:buChar char="•"/>
              <a:defRPr sz="2000">
                <a:solidFill>
                  <a:schemeClr val="tx1"/>
                </a:solidFill>
                <a:latin typeface="Arial" charset="0"/>
              </a:defRPr>
            </a:lvl6pPr>
            <a:lvl7pPr marL="2971800" indent="-228600" eaLnBrk="0" fontAlgn="base" hangingPunct="0">
              <a:spcBef>
                <a:spcPct val="20000"/>
              </a:spcBef>
              <a:spcAft>
                <a:spcPct val="0"/>
              </a:spcAft>
              <a:buSzPct val="115000"/>
              <a:buChar char="•"/>
              <a:defRPr sz="2000">
                <a:solidFill>
                  <a:schemeClr val="tx1"/>
                </a:solidFill>
                <a:latin typeface="Arial" charset="0"/>
              </a:defRPr>
            </a:lvl7pPr>
            <a:lvl8pPr marL="3429000" indent="-228600" eaLnBrk="0" fontAlgn="base" hangingPunct="0">
              <a:spcBef>
                <a:spcPct val="20000"/>
              </a:spcBef>
              <a:spcAft>
                <a:spcPct val="0"/>
              </a:spcAft>
              <a:buSzPct val="115000"/>
              <a:buChar char="•"/>
              <a:defRPr sz="2000">
                <a:solidFill>
                  <a:schemeClr val="tx1"/>
                </a:solidFill>
                <a:latin typeface="Arial" charset="0"/>
              </a:defRPr>
            </a:lvl8pPr>
            <a:lvl9pPr marL="3886200" indent="-228600" eaLnBrk="0" fontAlgn="base" hangingPunct="0">
              <a:spcBef>
                <a:spcPct val="20000"/>
              </a:spcBef>
              <a:spcAft>
                <a:spcPct val="0"/>
              </a:spcAft>
              <a:buSzPct val="115000"/>
              <a:buChar char="•"/>
              <a:defRPr sz="2000">
                <a:solidFill>
                  <a:schemeClr val="tx1"/>
                </a:solidFill>
                <a:latin typeface="Arial" charset="0"/>
              </a:defRPr>
            </a:lvl9pPr>
          </a:lstStyle>
          <a:p>
            <a:pPr algn="ctr" eaLnBrk="1" hangingPunct="1">
              <a:buClr>
                <a:srgbClr val="FFFF00"/>
              </a:buClr>
              <a:buNone/>
              <a:defRPr/>
            </a:pPr>
            <a:r>
              <a:rPr lang="en-US" sz="2800" dirty="0" smtClean="0"/>
              <a:t>KFHAT Website</a:t>
            </a:r>
            <a:r>
              <a:rPr lang="en-US" sz="2800" dirty="0"/>
              <a:t>:  </a:t>
            </a:r>
            <a:r>
              <a:rPr lang="en-US" sz="2400" dirty="0"/>
              <a:t>http://www.kbmp.net/collaboration/kfhat</a:t>
            </a:r>
          </a:p>
          <a:p>
            <a:pPr algn="ctr" eaLnBrk="1" hangingPunct="1">
              <a:spcBef>
                <a:spcPct val="0"/>
              </a:spcBef>
              <a:buClr>
                <a:srgbClr val="2B5681"/>
              </a:buClr>
              <a:buSzTx/>
            </a:pPr>
            <a:endParaRPr lang="en-US" altLang="en-US" sz="2400" i="1" dirty="0">
              <a:solidFill>
                <a:srgbClr val="2B5681"/>
              </a:solidFill>
              <a:latin typeface="Garamond" pitchFamily="18" charset="0"/>
            </a:endParaRPr>
          </a:p>
        </p:txBody>
      </p:sp>
      <p:cxnSp>
        <p:nvCxnSpPr>
          <p:cNvPr id="7" name="Straight Connector 6"/>
          <p:cNvCxnSpPr/>
          <p:nvPr/>
        </p:nvCxnSpPr>
        <p:spPr>
          <a:xfrm>
            <a:off x="287655" y="685800"/>
            <a:ext cx="8610600" cy="0"/>
          </a:xfrm>
          <a:prstGeom prst="line">
            <a:avLst/>
          </a:prstGeom>
          <a:ln w="28575">
            <a:solidFill>
              <a:srgbClr val="2B568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87655" y="762000"/>
            <a:ext cx="8610600" cy="0"/>
          </a:xfrm>
          <a:prstGeom prst="line">
            <a:avLst/>
          </a:prstGeom>
          <a:ln w="28575">
            <a:solidFill>
              <a:srgbClr val="3366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070" y="1371600"/>
            <a:ext cx="7406640" cy="5486400"/>
          </a:xfrm>
          <a:prstGeom prst="rect">
            <a:avLst/>
          </a:prstGeom>
          <a:ln>
            <a:solidFill>
              <a:schemeClr val="tx1"/>
            </a:solidFill>
          </a:ln>
        </p:spPr>
      </p:pic>
      <p:sp>
        <p:nvSpPr>
          <p:cNvPr id="10" name="Rectangle 2"/>
          <p:cNvSpPr txBox="1">
            <a:spLocks noChangeArrowheads="1"/>
          </p:cNvSpPr>
          <p:nvPr/>
        </p:nvSpPr>
        <p:spPr bwMode="auto">
          <a:xfrm>
            <a:off x="304800" y="67019"/>
            <a:ext cx="8839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236B23"/>
                </a:solidFill>
                <a:latin typeface="+mj-lt"/>
                <a:ea typeface="+mj-ea"/>
                <a:cs typeface="+mj-cs"/>
              </a:defRPr>
            </a:lvl1pPr>
            <a:lvl2pPr algn="ctr" rtl="0" eaLnBrk="0" fontAlgn="base" hangingPunct="0">
              <a:spcBef>
                <a:spcPct val="0"/>
              </a:spcBef>
              <a:spcAft>
                <a:spcPct val="0"/>
              </a:spcAft>
              <a:defRPr sz="4400" b="1">
                <a:solidFill>
                  <a:srgbClr val="236B23"/>
                </a:solidFill>
                <a:latin typeface="Arial" charset="0"/>
              </a:defRPr>
            </a:lvl2pPr>
            <a:lvl3pPr algn="ctr" rtl="0" eaLnBrk="0" fontAlgn="base" hangingPunct="0">
              <a:spcBef>
                <a:spcPct val="0"/>
              </a:spcBef>
              <a:spcAft>
                <a:spcPct val="0"/>
              </a:spcAft>
              <a:defRPr sz="4400" b="1">
                <a:solidFill>
                  <a:srgbClr val="236B23"/>
                </a:solidFill>
                <a:latin typeface="Arial" charset="0"/>
              </a:defRPr>
            </a:lvl3pPr>
            <a:lvl4pPr algn="ctr" rtl="0" eaLnBrk="0" fontAlgn="base" hangingPunct="0">
              <a:spcBef>
                <a:spcPct val="0"/>
              </a:spcBef>
              <a:spcAft>
                <a:spcPct val="0"/>
              </a:spcAft>
              <a:defRPr sz="4400" b="1">
                <a:solidFill>
                  <a:srgbClr val="236B23"/>
                </a:solidFill>
                <a:latin typeface="Arial" charset="0"/>
              </a:defRPr>
            </a:lvl4pPr>
            <a:lvl5pPr algn="ctr" rtl="0" eaLnBrk="0" fontAlgn="base" hangingPunct="0">
              <a:spcBef>
                <a:spcPct val="0"/>
              </a:spcBef>
              <a:spcAft>
                <a:spcPct val="0"/>
              </a:spcAft>
              <a:defRPr sz="4400" b="1">
                <a:solidFill>
                  <a:srgbClr val="236B23"/>
                </a:solidFill>
                <a:latin typeface="Arial" charset="0"/>
              </a:defRPr>
            </a:lvl5pPr>
            <a:lvl6pPr marL="457200" algn="ctr" rtl="0" fontAlgn="base">
              <a:spcBef>
                <a:spcPct val="0"/>
              </a:spcBef>
              <a:spcAft>
                <a:spcPct val="0"/>
              </a:spcAft>
              <a:defRPr sz="4400" b="1">
                <a:solidFill>
                  <a:srgbClr val="236B23"/>
                </a:solidFill>
                <a:latin typeface="Arial" charset="0"/>
              </a:defRPr>
            </a:lvl6pPr>
            <a:lvl7pPr marL="914400" algn="ctr" rtl="0" fontAlgn="base">
              <a:spcBef>
                <a:spcPct val="0"/>
              </a:spcBef>
              <a:spcAft>
                <a:spcPct val="0"/>
              </a:spcAft>
              <a:defRPr sz="4400" b="1">
                <a:solidFill>
                  <a:srgbClr val="236B23"/>
                </a:solidFill>
                <a:latin typeface="Arial" charset="0"/>
              </a:defRPr>
            </a:lvl7pPr>
            <a:lvl8pPr marL="1371600" algn="ctr" rtl="0" fontAlgn="base">
              <a:spcBef>
                <a:spcPct val="0"/>
              </a:spcBef>
              <a:spcAft>
                <a:spcPct val="0"/>
              </a:spcAft>
              <a:defRPr sz="4400" b="1">
                <a:solidFill>
                  <a:srgbClr val="236B23"/>
                </a:solidFill>
                <a:latin typeface="Arial" charset="0"/>
              </a:defRPr>
            </a:lvl8pPr>
            <a:lvl9pPr marL="1828800" algn="ctr" rtl="0" fontAlgn="base">
              <a:spcBef>
                <a:spcPct val="0"/>
              </a:spcBef>
              <a:spcAft>
                <a:spcPct val="0"/>
              </a:spcAft>
              <a:defRPr sz="4400" b="1">
                <a:solidFill>
                  <a:srgbClr val="236B23"/>
                </a:solidFill>
                <a:latin typeface="Arial" charset="0"/>
              </a:defRPr>
            </a:lvl9pPr>
          </a:lstStyle>
          <a:p>
            <a:pPr eaLnBrk="1" hangingPunct="1"/>
            <a:r>
              <a:rPr lang="en-US" sz="3600" dirty="0"/>
              <a:t>How does </a:t>
            </a:r>
            <a:r>
              <a:rPr lang="en-US" sz="3600" dirty="0" err="1"/>
              <a:t>KFHAT</a:t>
            </a:r>
            <a:r>
              <a:rPr lang="en-US" sz="3600" dirty="0"/>
              <a:t> do it?</a:t>
            </a:r>
            <a:endParaRPr lang="en-US" altLang="en-US" sz="3600" kern="0"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348" y="3733801"/>
            <a:ext cx="1381034" cy="838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1952" y="5715000"/>
            <a:ext cx="1427430" cy="838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19100" y="762000"/>
            <a:ext cx="8229600" cy="685800"/>
          </a:xfrm>
        </p:spPr>
        <p:txBody>
          <a:bodyPr/>
          <a:lstStyle/>
          <a:p>
            <a:pPr eaLnBrk="1" hangingPunct="1"/>
            <a:r>
              <a:rPr lang="en-US" altLang="en-US" sz="4000" dirty="0" smtClean="0"/>
              <a:t>Example of </a:t>
            </a:r>
            <a:r>
              <a:rPr lang="en-US" altLang="en-US" sz="4000" dirty="0" err="1" smtClean="0"/>
              <a:t>KFHAT</a:t>
            </a:r>
            <a:r>
              <a:rPr lang="en-US" altLang="en-US" sz="4000" dirty="0" smtClean="0"/>
              <a:t> in Action</a:t>
            </a:r>
          </a:p>
        </p:txBody>
      </p:sp>
      <p:cxnSp>
        <p:nvCxnSpPr>
          <p:cNvPr id="6" name="Straight Connector 5"/>
          <p:cNvCxnSpPr/>
          <p:nvPr/>
        </p:nvCxnSpPr>
        <p:spPr>
          <a:xfrm>
            <a:off x="228600" y="1447800"/>
            <a:ext cx="8610600" cy="0"/>
          </a:xfrm>
          <a:prstGeom prst="line">
            <a:avLst/>
          </a:prstGeom>
          <a:ln w="28575">
            <a:solidFill>
              <a:srgbClr val="2B568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600" y="1371600"/>
            <a:ext cx="8610600" cy="0"/>
          </a:xfrm>
          <a:prstGeom prst="line">
            <a:avLst/>
          </a:prstGeom>
          <a:ln w="28575">
            <a:solidFill>
              <a:srgbClr val="336600"/>
            </a:solidFill>
          </a:ln>
        </p:spPr>
        <p:style>
          <a:lnRef idx="1">
            <a:schemeClr val="accent1"/>
          </a:lnRef>
          <a:fillRef idx="0">
            <a:schemeClr val="accent1"/>
          </a:fillRef>
          <a:effectRef idx="0">
            <a:schemeClr val="accent1"/>
          </a:effectRef>
          <a:fontRef idx="minor">
            <a:schemeClr val="tx1"/>
          </a:fontRef>
        </p:style>
      </p:cxnSp>
      <p:sp>
        <p:nvSpPr>
          <p:cNvPr id="8" name="Rectangle 3"/>
          <p:cNvSpPr txBox="1">
            <a:spLocks noChangeArrowheads="1"/>
          </p:cNvSpPr>
          <p:nvPr/>
        </p:nvSpPr>
        <p:spPr>
          <a:xfrm>
            <a:off x="4419600" y="1447800"/>
            <a:ext cx="4800600" cy="5410200"/>
          </a:xfrm>
          <a:prstGeom prst="rect">
            <a:avLst/>
          </a:prstGeom>
        </p:spPr>
        <p:txBody>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marL="0" indent="0" algn="ctr" eaLnBrk="1" hangingPunct="1">
              <a:spcBef>
                <a:spcPct val="0"/>
              </a:spcBef>
              <a:spcAft>
                <a:spcPts val="1000"/>
              </a:spcAft>
              <a:buNone/>
            </a:pPr>
            <a:r>
              <a:rPr lang="en-US" altLang="en-US" sz="2400" kern="0" dirty="0" smtClean="0"/>
              <a:t>2014</a:t>
            </a:r>
          </a:p>
          <a:p>
            <a:pPr eaLnBrk="1" hangingPunct="1">
              <a:spcBef>
                <a:spcPct val="0"/>
              </a:spcBef>
              <a:spcAft>
                <a:spcPts val="1200"/>
              </a:spcAft>
            </a:pPr>
            <a:r>
              <a:rPr lang="en-US" altLang="en-US" sz="2000" b="0" kern="0" dirty="0" smtClean="0"/>
              <a:t>Early, below average adult fall Chinook predicted run size (92,000)</a:t>
            </a:r>
          </a:p>
          <a:p>
            <a:pPr eaLnBrk="1" hangingPunct="1">
              <a:spcBef>
                <a:spcPct val="0"/>
              </a:spcBef>
              <a:spcAft>
                <a:spcPts val="1200"/>
              </a:spcAft>
            </a:pPr>
            <a:r>
              <a:rPr lang="en-US" altLang="en-US" sz="2000" b="0" kern="0" dirty="0" smtClean="0"/>
              <a:t>3</a:t>
            </a:r>
            <a:r>
              <a:rPr lang="en-US" altLang="en-US" sz="2000" b="0" kern="0" baseline="30000" dirty="0" smtClean="0"/>
              <a:t>rd</a:t>
            </a:r>
            <a:r>
              <a:rPr lang="en-US" altLang="en-US" sz="2000" b="0" kern="0" dirty="0" smtClean="0"/>
              <a:t> driest year </a:t>
            </a:r>
            <a:r>
              <a:rPr lang="en-US" altLang="en-US" sz="1800" b="0" kern="0" dirty="0"/>
              <a:t>(</a:t>
            </a:r>
            <a:r>
              <a:rPr lang="en-US" altLang="en-US" sz="1800" b="0" kern="0" dirty="0" smtClean="0"/>
              <a:t>1981-2014)</a:t>
            </a:r>
          </a:p>
          <a:p>
            <a:pPr eaLnBrk="1" hangingPunct="1">
              <a:spcBef>
                <a:spcPct val="0"/>
              </a:spcBef>
              <a:spcAft>
                <a:spcPts val="1400"/>
              </a:spcAft>
            </a:pPr>
            <a:r>
              <a:rPr lang="en-US" altLang="en-US" sz="2000" b="0" kern="0" dirty="0" smtClean="0"/>
              <a:t>Klamath snow pack 31% of normal</a:t>
            </a:r>
          </a:p>
          <a:p>
            <a:pPr eaLnBrk="1" hangingPunct="1">
              <a:spcBef>
                <a:spcPct val="0"/>
              </a:spcBef>
              <a:spcAft>
                <a:spcPts val="1400"/>
              </a:spcAft>
            </a:pPr>
            <a:r>
              <a:rPr lang="en-US" altLang="en-US" sz="2000" b="0" kern="0" dirty="0" smtClean="0"/>
              <a:t>Prolonged resident time for adult spring Chinook in lower river due to high water temperatures</a:t>
            </a:r>
          </a:p>
          <a:p>
            <a:pPr eaLnBrk="1" hangingPunct="1">
              <a:spcBef>
                <a:spcPct val="0"/>
              </a:spcBef>
              <a:spcAft>
                <a:spcPts val="1200"/>
              </a:spcAft>
            </a:pPr>
            <a:r>
              <a:rPr lang="en-US" altLang="en-US" sz="2000" b="0" kern="0" dirty="0" smtClean="0"/>
              <a:t>Tributary flows below average, record low flows</a:t>
            </a:r>
          </a:p>
          <a:p>
            <a:pPr eaLnBrk="1" hangingPunct="1">
              <a:spcBef>
                <a:spcPct val="0"/>
              </a:spcBef>
              <a:spcAft>
                <a:spcPts val="1200"/>
              </a:spcAft>
            </a:pPr>
            <a:r>
              <a:rPr lang="en-US" altLang="en-US" sz="2000" b="0" kern="0" dirty="0" err="1" smtClean="0"/>
              <a:t>Ich</a:t>
            </a:r>
            <a:r>
              <a:rPr lang="en-US" altLang="en-US" sz="2000" b="0" kern="0" dirty="0" smtClean="0"/>
              <a:t> parasite infections (adults)</a:t>
            </a:r>
          </a:p>
          <a:p>
            <a:pPr eaLnBrk="1" hangingPunct="1">
              <a:spcBef>
                <a:spcPct val="0"/>
              </a:spcBef>
              <a:spcAft>
                <a:spcPts val="1200"/>
              </a:spcAft>
            </a:pPr>
            <a:r>
              <a:rPr lang="en-US" altLang="en-US" sz="2000" b="0" kern="0" dirty="0" err="1" smtClean="0"/>
              <a:t>Columnaris</a:t>
            </a:r>
            <a:r>
              <a:rPr lang="en-US" altLang="en-US" sz="2000" b="0" kern="0" dirty="0"/>
              <a:t> </a:t>
            </a:r>
            <a:r>
              <a:rPr lang="en-US" altLang="en-US" sz="2000" b="0" kern="0" dirty="0" smtClean="0"/>
              <a:t>&amp; </a:t>
            </a:r>
            <a:r>
              <a:rPr lang="en-US" altLang="en-US" sz="2000" b="0" i="1" kern="0" dirty="0" smtClean="0"/>
              <a:t>C. </a:t>
            </a:r>
            <a:r>
              <a:rPr lang="en-US" altLang="en-US" sz="2000" b="0" i="1" kern="0" dirty="0" err="1" smtClean="0"/>
              <a:t>shasta</a:t>
            </a:r>
            <a:r>
              <a:rPr lang="en-US" altLang="en-US" sz="2000" b="0" i="1" kern="0" dirty="0" smtClean="0"/>
              <a:t> </a:t>
            </a:r>
            <a:r>
              <a:rPr lang="en-US" altLang="en-US" sz="2000" b="0" kern="0" dirty="0" smtClean="0"/>
              <a:t>(adults)</a:t>
            </a:r>
          </a:p>
        </p:txBody>
      </p:sp>
      <p:sp>
        <p:nvSpPr>
          <p:cNvPr id="11" name="Rectangle 3"/>
          <p:cNvSpPr txBox="1">
            <a:spLocks noChangeArrowheads="1"/>
          </p:cNvSpPr>
          <p:nvPr/>
        </p:nvSpPr>
        <p:spPr>
          <a:xfrm>
            <a:off x="-12700" y="1447800"/>
            <a:ext cx="4660900" cy="5410200"/>
          </a:xfrm>
          <a:prstGeom prst="rect">
            <a:avLst/>
          </a:prstGeom>
        </p:spPr>
        <p:txBody>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marL="0" indent="0" algn="ctr" eaLnBrk="1" hangingPunct="1">
              <a:spcBef>
                <a:spcPct val="0"/>
              </a:spcBef>
              <a:spcAft>
                <a:spcPts val="1000"/>
              </a:spcAft>
              <a:buNone/>
            </a:pPr>
            <a:r>
              <a:rPr lang="en-US" altLang="en-US" sz="2400" kern="0" dirty="0" smtClean="0"/>
              <a:t>2002</a:t>
            </a:r>
          </a:p>
          <a:p>
            <a:pPr eaLnBrk="1" hangingPunct="1">
              <a:spcBef>
                <a:spcPct val="0"/>
              </a:spcBef>
              <a:spcAft>
                <a:spcPts val="1200"/>
              </a:spcAft>
            </a:pPr>
            <a:r>
              <a:rPr lang="en-US" altLang="en-US" sz="2000" b="0" kern="0" dirty="0" smtClean="0"/>
              <a:t>Early, above average adult fall Chinook run size (169,297)</a:t>
            </a:r>
          </a:p>
          <a:p>
            <a:pPr eaLnBrk="1" hangingPunct="1">
              <a:spcBef>
                <a:spcPct val="0"/>
              </a:spcBef>
              <a:spcAft>
                <a:spcPts val="1200"/>
              </a:spcAft>
            </a:pPr>
            <a:r>
              <a:rPr lang="en-US" altLang="en-US" sz="2000" b="0" kern="0" dirty="0" smtClean="0"/>
              <a:t>16</a:t>
            </a:r>
            <a:r>
              <a:rPr lang="en-US" altLang="en-US" sz="2000" b="0" kern="0" baseline="30000" dirty="0" smtClean="0"/>
              <a:t>th</a:t>
            </a:r>
            <a:r>
              <a:rPr lang="en-US" altLang="en-US" sz="2000" b="0" kern="0" dirty="0" smtClean="0"/>
              <a:t> driest year </a:t>
            </a:r>
            <a:r>
              <a:rPr lang="en-US" altLang="en-US" sz="1800" b="0" kern="0" dirty="0" smtClean="0"/>
              <a:t>(1981-2014)</a:t>
            </a:r>
          </a:p>
          <a:p>
            <a:pPr eaLnBrk="1" hangingPunct="1">
              <a:spcBef>
                <a:spcPct val="0"/>
              </a:spcBef>
              <a:spcAft>
                <a:spcPts val="1200"/>
              </a:spcAft>
            </a:pPr>
            <a:r>
              <a:rPr lang="en-US" altLang="en-US" sz="2000" b="0" kern="0" dirty="0" smtClean="0"/>
              <a:t>Klamath snow pack 120% of normal </a:t>
            </a:r>
          </a:p>
          <a:p>
            <a:pPr eaLnBrk="1" hangingPunct="1">
              <a:spcBef>
                <a:spcPct val="0"/>
              </a:spcBef>
              <a:spcAft>
                <a:spcPts val="1200"/>
              </a:spcAft>
            </a:pPr>
            <a:r>
              <a:rPr lang="en-US" altLang="en-US" sz="2000" b="0" kern="0" dirty="0" smtClean="0"/>
              <a:t>Prolonged resident time for  adult spring/fall Chinook in lower river due to fish passage barriers</a:t>
            </a:r>
          </a:p>
          <a:p>
            <a:pPr eaLnBrk="1" hangingPunct="1">
              <a:spcBef>
                <a:spcPct val="0"/>
              </a:spcBef>
              <a:spcAft>
                <a:spcPts val="1200"/>
              </a:spcAft>
            </a:pPr>
            <a:r>
              <a:rPr lang="en-US" altLang="en-US" sz="2000" b="0" kern="0" dirty="0" smtClean="0"/>
              <a:t>Tributary flows below average</a:t>
            </a:r>
          </a:p>
          <a:p>
            <a:pPr eaLnBrk="1" hangingPunct="1">
              <a:spcBef>
                <a:spcPct val="0"/>
              </a:spcBef>
              <a:spcAft>
                <a:spcPts val="1200"/>
              </a:spcAft>
            </a:pPr>
            <a:endParaRPr lang="en-US" altLang="en-US" sz="900" b="0" kern="0" dirty="0" smtClean="0"/>
          </a:p>
          <a:p>
            <a:pPr eaLnBrk="1" hangingPunct="1">
              <a:spcBef>
                <a:spcPct val="0"/>
              </a:spcBef>
              <a:spcAft>
                <a:spcPts val="1200"/>
              </a:spcAft>
            </a:pPr>
            <a:r>
              <a:rPr lang="en-US" altLang="en-US" sz="2000" b="0" kern="0" dirty="0" err="1" smtClean="0"/>
              <a:t>Ich</a:t>
            </a:r>
            <a:r>
              <a:rPr lang="en-US" altLang="en-US" sz="2000" b="0" kern="0" dirty="0" smtClean="0"/>
              <a:t> parasite infections (adults)</a:t>
            </a:r>
          </a:p>
          <a:p>
            <a:pPr eaLnBrk="1" hangingPunct="1">
              <a:spcBef>
                <a:spcPct val="0"/>
              </a:spcBef>
              <a:spcAft>
                <a:spcPts val="1200"/>
              </a:spcAft>
            </a:pPr>
            <a:r>
              <a:rPr lang="en-US" altLang="en-US" sz="2000" b="0" kern="0" dirty="0" err="1" smtClean="0"/>
              <a:t>Columnaris</a:t>
            </a:r>
            <a:r>
              <a:rPr lang="en-US" altLang="en-US" sz="2000" b="0" kern="0" dirty="0" smtClean="0"/>
              <a:t> &amp; </a:t>
            </a:r>
            <a:r>
              <a:rPr lang="en-US" altLang="en-US" sz="2000" b="0" i="1" kern="0" dirty="0" smtClean="0"/>
              <a:t>C. </a:t>
            </a:r>
            <a:r>
              <a:rPr lang="en-US" altLang="en-US" sz="2000" b="0" i="1" kern="0" dirty="0" err="1" smtClean="0"/>
              <a:t>shasta</a:t>
            </a:r>
            <a:r>
              <a:rPr lang="en-US" altLang="en-US" sz="2000" b="0" i="1" kern="0" dirty="0" smtClean="0"/>
              <a:t> (adults)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04800" y="533400"/>
            <a:ext cx="8686800" cy="1069622"/>
          </a:xfrm>
        </p:spPr>
        <p:txBody>
          <a:bodyPr/>
          <a:lstStyle/>
          <a:p>
            <a:pPr eaLnBrk="1" hangingPunct="1"/>
            <a:r>
              <a:rPr lang="en-US" altLang="en-US" sz="4000" dirty="0" smtClean="0"/>
              <a:t>Example of </a:t>
            </a:r>
            <a:r>
              <a:rPr lang="en-US" altLang="en-US" sz="4000" dirty="0" err="1" smtClean="0"/>
              <a:t>KFHAT</a:t>
            </a:r>
            <a:r>
              <a:rPr lang="en-US" altLang="en-US" sz="4000" dirty="0" smtClean="0"/>
              <a:t> in Action</a:t>
            </a:r>
          </a:p>
        </p:txBody>
      </p:sp>
      <p:sp>
        <p:nvSpPr>
          <p:cNvPr id="12291" name="Rectangle 3"/>
          <p:cNvSpPr>
            <a:spLocks noGrp="1" noChangeArrowheads="1"/>
          </p:cNvSpPr>
          <p:nvPr>
            <p:ph type="body" idx="1"/>
          </p:nvPr>
        </p:nvSpPr>
        <p:spPr>
          <a:xfrm>
            <a:off x="4358280" y="1524000"/>
            <a:ext cx="4724400" cy="5334000"/>
          </a:xfrm>
        </p:spPr>
        <p:txBody>
          <a:bodyPr/>
          <a:lstStyle/>
          <a:p>
            <a:pPr eaLnBrk="1" hangingPunct="1">
              <a:spcBef>
                <a:spcPct val="0"/>
              </a:spcBef>
              <a:spcAft>
                <a:spcPct val="45000"/>
              </a:spcAft>
            </a:pPr>
            <a:r>
              <a:rPr lang="en-US" altLang="en-US" sz="2200" b="0" dirty="0" smtClean="0"/>
              <a:t>August 22 – September 14: </a:t>
            </a:r>
            <a:r>
              <a:rPr lang="en-US" altLang="en-US" sz="2200" b="0" dirty="0" err="1" smtClean="0"/>
              <a:t>USBR</a:t>
            </a:r>
            <a:r>
              <a:rPr lang="en-US" altLang="en-US" sz="2200" b="0" dirty="0" smtClean="0"/>
              <a:t> released water from Trinity Reservoir to augment lower Klamath flows</a:t>
            </a:r>
            <a:endParaRPr lang="en-US" altLang="en-US" sz="2200" b="0" dirty="0" smtClean="0">
              <a:solidFill>
                <a:srgbClr val="FF0000"/>
              </a:solidFill>
            </a:endParaRPr>
          </a:p>
          <a:p>
            <a:pPr eaLnBrk="1" hangingPunct="1">
              <a:spcBef>
                <a:spcPct val="0"/>
              </a:spcBef>
              <a:spcAft>
                <a:spcPct val="45000"/>
              </a:spcAft>
            </a:pPr>
            <a:r>
              <a:rPr lang="en-US" altLang="en-US" sz="2200" b="0" dirty="0" smtClean="0"/>
              <a:t>September 15: </a:t>
            </a:r>
            <a:r>
              <a:rPr lang="en-US" altLang="en-US" sz="2200" b="0" dirty="0" err="1" smtClean="0"/>
              <a:t>Ich</a:t>
            </a:r>
            <a:r>
              <a:rPr lang="en-US" altLang="en-US" sz="2200" b="0" dirty="0" smtClean="0"/>
              <a:t> infections in adult </a:t>
            </a:r>
            <a:r>
              <a:rPr lang="en-US" altLang="en-US" sz="2200" b="0" dirty="0" err="1" smtClean="0"/>
              <a:t>salmonids</a:t>
            </a:r>
            <a:r>
              <a:rPr lang="en-US" altLang="en-US" sz="2200" b="0" dirty="0" smtClean="0"/>
              <a:t> </a:t>
            </a:r>
          </a:p>
          <a:p>
            <a:pPr eaLnBrk="1" hangingPunct="1">
              <a:spcBef>
                <a:spcPct val="0"/>
              </a:spcBef>
              <a:spcAft>
                <a:spcPct val="45000"/>
              </a:spcAft>
            </a:pPr>
            <a:r>
              <a:rPr lang="en-US" altLang="en-US" sz="2200" b="0" dirty="0" smtClean="0"/>
              <a:t>September 16 – 22: USBR released Trinity water to double lower Klamath flows due to presence/prevalence of </a:t>
            </a:r>
            <a:r>
              <a:rPr lang="en-US" altLang="en-US" sz="2200" b="0" dirty="0" err="1" smtClean="0"/>
              <a:t>Ich</a:t>
            </a:r>
            <a:r>
              <a:rPr lang="en-US" altLang="en-US" sz="2200" b="0" dirty="0" smtClean="0"/>
              <a:t> infections</a:t>
            </a:r>
          </a:p>
          <a:p>
            <a:pPr eaLnBrk="1" hangingPunct="1">
              <a:spcBef>
                <a:spcPct val="0"/>
              </a:spcBef>
              <a:spcAft>
                <a:spcPct val="45000"/>
              </a:spcAft>
            </a:pPr>
            <a:r>
              <a:rPr lang="en-US" altLang="en-US" sz="2200" b="0" dirty="0" smtClean="0"/>
              <a:t>October 4: </a:t>
            </a:r>
            <a:r>
              <a:rPr lang="en-US" altLang="en-US" sz="2200" b="0" dirty="0" err="1" smtClean="0"/>
              <a:t>USBR</a:t>
            </a:r>
            <a:r>
              <a:rPr lang="en-US" altLang="en-US" sz="2200" b="0" dirty="0" smtClean="0"/>
              <a:t> released water from Iron Gate Dam on the </a:t>
            </a:r>
            <a:r>
              <a:rPr lang="en-US" altLang="en-US" sz="2200" b="0" dirty="0" err="1" smtClean="0"/>
              <a:t>mainstem</a:t>
            </a:r>
            <a:r>
              <a:rPr lang="en-US" altLang="en-US" sz="2200" b="0" dirty="0"/>
              <a:t> Klamath </a:t>
            </a:r>
          </a:p>
        </p:txBody>
      </p:sp>
      <p:sp>
        <p:nvSpPr>
          <p:cNvPr id="12292" name="Line 13"/>
          <p:cNvSpPr>
            <a:spLocks noChangeShapeType="1"/>
          </p:cNvSpPr>
          <p:nvPr/>
        </p:nvSpPr>
        <p:spPr bwMode="auto">
          <a:xfrm>
            <a:off x="381000" y="1447800"/>
            <a:ext cx="8229600" cy="0"/>
          </a:xfrm>
          <a:prstGeom prst="line">
            <a:avLst/>
          </a:prstGeom>
          <a:noFill/>
          <a:ln w="28575">
            <a:solidFill>
              <a:srgbClr val="236B2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3" name="Line 14"/>
          <p:cNvSpPr>
            <a:spLocks noChangeShapeType="1"/>
          </p:cNvSpPr>
          <p:nvPr/>
        </p:nvSpPr>
        <p:spPr bwMode="auto">
          <a:xfrm>
            <a:off x="381000" y="1371600"/>
            <a:ext cx="8229600" cy="0"/>
          </a:xfrm>
          <a:prstGeom prst="line">
            <a:avLst/>
          </a:prstGeom>
          <a:noFill/>
          <a:ln w="28575">
            <a:solidFill>
              <a:srgbClr val="2B568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2362200"/>
            <a:ext cx="4256681" cy="3362325"/>
          </a:xfrm>
          <a:prstGeom prst="rect">
            <a:avLst/>
          </a:prstGeom>
        </p:spPr>
      </p:pic>
    </p:spTree>
    <p:extLst>
      <p:ext uri="{BB962C8B-B14F-4D97-AF65-F5344CB8AC3E}">
        <p14:creationId xmlns:p14="http://schemas.microsoft.com/office/powerpoint/2010/main" val="2761431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Klamath estuary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KCarter\Desktop\Chinook_Female_bubbles_SFSalmon_091711_tb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35" y="4419600"/>
            <a:ext cx="3962399" cy="2640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8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Klamath estuary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470" y="0"/>
            <a:ext cx="481852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txBox="1">
            <a:spLocks noChangeArrowheads="1"/>
          </p:cNvSpPr>
          <p:nvPr/>
        </p:nvSpPr>
        <p:spPr bwMode="auto">
          <a:xfrm>
            <a:off x="152400" y="1721688"/>
            <a:ext cx="4038600" cy="155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eaLnBrk="1" hangingPunct="1">
              <a:buFont typeface="Wingdings" pitchFamily="2" charset="2"/>
              <a:buNone/>
              <a:defRPr/>
            </a:pPr>
            <a:r>
              <a:rPr lang="en-US" sz="1800" kern="0" dirty="0" smtClean="0"/>
              <a:t>CA Department of </a:t>
            </a:r>
          </a:p>
          <a:p>
            <a:pPr eaLnBrk="1" hangingPunct="1">
              <a:buFont typeface="Wingdings" pitchFamily="2" charset="2"/>
              <a:buNone/>
              <a:defRPr/>
            </a:pPr>
            <a:r>
              <a:rPr lang="en-US" sz="1800" kern="0" dirty="0" smtClean="0"/>
              <a:t>Fish and Wildlife</a:t>
            </a:r>
          </a:p>
          <a:p>
            <a:pPr eaLnBrk="1" hangingPunct="1">
              <a:buFont typeface="Wingdings" pitchFamily="2" charset="2"/>
              <a:buNone/>
              <a:defRPr/>
            </a:pPr>
            <a:r>
              <a:rPr lang="en-US" sz="1800" kern="0" dirty="0" smtClean="0"/>
              <a:t>Sara.Borok@wildlife.ca.gov</a:t>
            </a:r>
          </a:p>
          <a:p>
            <a:pPr eaLnBrk="1" hangingPunct="1">
              <a:buFont typeface="Wingdings" pitchFamily="2" charset="2"/>
              <a:buNone/>
              <a:defRPr/>
            </a:pPr>
            <a:r>
              <a:rPr lang="en-US" sz="1800" kern="0" dirty="0" smtClean="0"/>
              <a:t>707-822-0330</a:t>
            </a:r>
          </a:p>
        </p:txBody>
      </p:sp>
      <p:sp>
        <p:nvSpPr>
          <p:cNvPr id="7" name="Rectangle 2"/>
          <p:cNvSpPr>
            <a:spLocks noGrp="1" noRot="1" noChangeArrowheads="1"/>
          </p:cNvSpPr>
          <p:nvPr>
            <p:ph type="title"/>
          </p:nvPr>
        </p:nvSpPr>
        <p:spPr>
          <a:xfrm>
            <a:off x="779929" y="1066800"/>
            <a:ext cx="2173941" cy="914400"/>
          </a:xfrm>
        </p:spPr>
        <p:txBody>
          <a:bodyPr/>
          <a:lstStyle/>
          <a:p>
            <a:pPr eaLnBrk="1" hangingPunct="1"/>
            <a:r>
              <a:rPr lang="en-US" altLang="en-US" sz="2000" dirty="0" smtClean="0"/>
              <a:t>Sara Borok</a:t>
            </a:r>
          </a:p>
        </p:txBody>
      </p:sp>
      <p:sp>
        <p:nvSpPr>
          <p:cNvPr id="8" name="Rectangle 2"/>
          <p:cNvSpPr txBox="1">
            <a:spLocks noRot="1" noChangeArrowheads="1"/>
          </p:cNvSpPr>
          <p:nvPr/>
        </p:nvSpPr>
        <p:spPr bwMode="auto">
          <a:xfrm>
            <a:off x="0" y="3413777"/>
            <a:ext cx="3733800" cy="777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99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rgbClr val="236B23"/>
                </a:solidFill>
                <a:latin typeface="+mj-lt"/>
                <a:ea typeface="+mj-ea"/>
                <a:cs typeface="+mj-cs"/>
              </a:defRPr>
            </a:lvl1pPr>
            <a:lvl2pPr algn="ctr" rtl="0" eaLnBrk="0" fontAlgn="base" hangingPunct="0">
              <a:spcBef>
                <a:spcPct val="0"/>
              </a:spcBef>
              <a:spcAft>
                <a:spcPct val="0"/>
              </a:spcAft>
              <a:defRPr sz="4400" b="1">
                <a:solidFill>
                  <a:srgbClr val="236B23"/>
                </a:solidFill>
                <a:latin typeface="Arial" charset="0"/>
              </a:defRPr>
            </a:lvl2pPr>
            <a:lvl3pPr algn="ctr" rtl="0" eaLnBrk="0" fontAlgn="base" hangingPunct="0">
              <a:spcBef>
                <a:spcPct val="0"/>
              </a:spcBef>
              <a:spcAft>
                <a:spcPct val="0"/>
              </a:spcAft>
              <a:defRPr sz="4400" b="1">
                <a:solidFill>
                  <a:srgbClr val="236B23"/>
                </a:solidFill>
                <a:latin typeface="Arial" charset="0"/>
              </a:defRPr>
            </a:lvl3pPr>
            <a:lvl4pPr algn="ctr" rtl="0" eaLnBrk="0" fontAlgn="base" hangingPunct="0">
              <a:spcBef>
                <a:spcPct val="0"/>
              </a:spcBef>
              <a:spcAft>
                <a:spcPct val="0"/>
              </a:spcAft>
              <a:defRPr sz="4400" b="1">
                <a:solidFill>
                  <a:srgbClr val="236B23"/>
                </a:solidFill>
                <a:latin typeface="Arial" charset="0"/>
              </a:defRPr>
            </a:lvl4pPr>
            <a:lvl5pPr algn="ctr" rtl="0" eaLnBrk="0" fontAlgn="base" hangingPunct="0">
              <a:spcBef>
                <a:spcPct val="0"/>
              </a:spcBef>
              <a:spcAft>
                <a:spcPct val="0"/>
              </a:spcAft>
              <a:defRPr sz="4400" b="1">
                <a:solidFill>
                  <a:srgbClr val="236B23"/>
                </a:solidFill>
                <a:latin typeface="Arial" charset="0"/>
              </a:defRPr>
            </a:lvl5pPr>
            <a:lvl6pPr marL="457200" algn="ctr" rtl="0" fontAlgn="base">
              <a:spcBef>
                <a:spcPct val="0"/>
              </a:spcBef>
              <a:spcAft>
                <a:spcPct val="0"/>
              </a:spcAft>
              <a:defRPr sz="4400" b="1">
                <a:solidFill>
                  <a:srgbClr val="236B23"/>
                </a:solidFill>
                <a:latin typeface="Arial" charset="0"/>
              </a:defRPr>
            </a:lvl6pPr>
            <a:lvl7pPr marL="914400" algn="ctr" rtl="0" fontAlgn="base">
              <a:spcBef>
                <a:spcPct val="0"/>
              </a:spcBef>
              <a:spcAft>
                <a:spcPct val="0"/>
              </a:spcAft>
              <a:defRPr sz="4400" b="1">
                <a:solidFill>
                  <a:srgbClr val="236B23"/>
                </a:solidFill>
                <a:latin typeface="Arial" charset="0"/>
              </a:defRPr>
            </a:lvl7pPr>
            <a:lvl8pPr marL="1371600" algn="ctr" rtl="0" fontAlgn="base">
              <a:spcBef>
                <a:spcPct val="0"/>
              </a:spcBef>
              <a:spcAft>
                <a:spcPct val="0"/>
              </a:spcAft>
              <a:defRPr sz="4400" b="1">
                <a:solidFill>
                  <a:srgbClr val="236B23"/>
                </a:solidFill>
                <a:latin typeface="Arial" charset="0"/>
              </a:defRPr>
            </a:lvl8pPr>
            <a:lvl9pPr marL="1828800" algn="ctr" rtl="0" fontAlgn="base">
              <a:spcBef>
                <a:spcPct val="0"/>
              </a:spcBef>
              <a:spcAft>
                <a:spcPct val="0"/>
              </a:spcAft>
              <a:defRPr sz="4400" b="1">
                <a:solidFill>
                  <a:srgbClr val="236B23"/>
                </a:solidFill>
                <a:latin typeface="Arial" charset="0"/>
              </a:defRPr>
            </a:lvl9pPr>
          </a:lstStyle>
          <a:p>
            <a:pPr eaLnBrk="1" hangingPunct="1"/>
            <a:r>
              <a:rPr lang="en-US" altLang="en-US" sz="2000" kern="0" dirty="0" smtClean="0"/>
              <a:t>Katharine Carter</a:t>
            </a:r>
          </a:p>
        </p:txBody>
      </p:sp>
      <p:sp>
        <p:nvSpPr>
          <p:cNvPr id="12" name="Rectangle 5"/>
          <p:cNvSpPr txBox="1">
            <a:spLocks noChangeArrowheads="1"/>
          </p:cNvSpPr>
          <p:nvPr/>
        </p:nvSpPr>
        <p:spPr bwMode="auto">
          <a:xfrm>
            <a:off x="0" y="4008154"/>
            <a:ext cx="4473389" cy="1859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eaLnBrk="1" hangingPunct="1">
              <a:buFont typeface="Wingdings" pitchFamily="2" charset="2"/>
              <a:buNone/>
              <a:defRPr/>
            </a:pPr>
            <a:r>
              <a:rPr lang="en-US" sz="1800" kern="0" dirty="0" smtClean="0"/>
              <a:t>CA North Coast Regional Water</a:t>
            </a:r>
          </a:p>
          <a:p>
            <a:pPr eaLnBrk="1" hangingPunct="1">
              <a:buFont typeface="Wingdings" pitchFamily="2" charset="2"/>
              <a:buNone/>
              <a:defRPr/>
            </a:pPr>
            <a:r>
              <a:rPr lang="en-US" sz="1800" kern="0" dirty="0" smtClean="0"/>
              <a:t>Quality Control Board</a:t>
            </a:r>
          </a:p>
          <a:p>
            <a:pPr eaLnBrk="1" hangingPunct="1">
              <a:buFont typeface="Wingdings" pitchFamily="2" charset="2"/>
              <a:buNone/>
              <a:defRPr/>
            </a:pPr>
            <a:r>
              <a:rPr lang="en-US" sz="1800" kern="0" dirty="0" smtClean="0"/>
              <a:t>Katharine.Carter@waterboards.ca.gov</a:t>
            </a:r>
          </a:p>
          <a:p>
            <a:pPr eaLnBrk="1" hangingPunct="1">
              <a:buFont typeface="Wingdings" pitchFamily="2" charset="2"/>
              <a:buNone/>
              <a:defRPr/>
            </a:pPr>
            <a:r>
              <a:rPr lang="en-US" sz="1800" kern="0" dirty="0" smtClean="0"/>
              <a:t>707-576-2290</a:t>
            </a:r>
          </a:p>
        </p:txBody>
      </p:sp>
    </p:spTree>
    <p:extLst>
      <p:ext uri="{BB962C8B-B14F-4D97-AF65-F5344CB8AC3E}">
        <p14:creationId xmlns:p14="http://schemas.microsoft.com/office/powerpoint/2010/main" val="1427361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219200"/>
            <a:ext cx="5181600" cy="8333233"/>
          </a:xfrm>
          <a:prstGeom prst="rect">
            <a:avLst/>
          </a:prstGeom>
        </p:spPr>
      </p:pic>
      <p:sp>
        <p:nvSpPr>
          <p:cNvPr id="2" name="Title 1"/>
          <p:cNvSpPr>
            <a:spLocks noGrp="1"/>
          </p:cNvSpPr>
          <p:nvPr>
            <p:ph type="title"/>
          </p:nvPr>
        </p:nvSpPr>
        <p:spPr>
          <a:xfrm>
            <a:off x="0" y="762000"/>
            <a:ext cx="4191000" cy="838200"/>
          </a:xfrm>
        </p:spPr>
        <p:txBody>
          <a:bodyPr/>
          <a:lstStyle/>
          <a:p>
            <a:r>
              <a:rPr lang="en-US" dirty="0" smtClean="0"/>
              <a:t>Overview</a:t>
            </a:r>
            <a:endParaRPr lang="en-US" sz="6600" dirty="0"/>
          </a:p>
        </p:txBody>
      </p:sp>
      <p:sp>
        <p:nvSpPr>
          <p:cNvPr id="3" name="Content Placeholder 2"/>
          <p:cNvSpPr>
            <a:spLocks noGrp="1"/>
          </p:cNvSpPr>
          <p:nvPr>
            <p:ph idx="1"/>
          </p:nvPr>
        </p:nvSpPr>
        <p:spPr>
          <a:xfrm>
            <a:off x="0" y="1524000"/>
            <a:ext cx="4191000" cy="5029200"/>
          </a:xfrm>
        </p:spPr>
        <p:txBody>
          <a:bodyPr/>
          <a:lstStyle/>
          <a:p>
            <a:pPr marL="0" indent="0" algn="ctr">
              <a:buNone/>
            </a:pPr>
            <a:endParaRPr lang="en-US" altLang="en-US" sz="1600" dirty="0">
              <a:solidFill>
                <a:srgbClr val="2B5681"/>
              </a:solidFill>
            </a:endParaRPr>
          </a:p>
          <a:p>
            <a:pPr marL="0" indent="0" algn="ctr">
              <a:buNone/>
            </a:pPr>
            <a:r>
              <a:rPr lang="en-US" sz="2400" dirty="0"/>
              <a:t>Why is the Klamath River Important?</a:t>
            </a:r>
          </a:p>
          <a:p>
            <a:endParaRPr lang="en-US" sz="1600" b="0" dirty="0"/>
          </a:p>
          <a:p>
            <a:r>
              <a:rPr lang="en-US" sz="2000" b="0" dirty="0"/>
              <a:t>2</a:t>
            </a:r>
            <a:r>
              <a:rPr lang="en-US" sz="2000" b="0" baseline="30000" dirty="0"/>
              <a:t>nd</a:t>
            </a:r>
            <a:r>
              <a:rPr lang="en-US" sz="2000" b="0" dirty="0"/>
              <a:t> largest river in CA</a:t>
            </a:r>
          </a:p>
          <a:p>
            <a:r>
              <a:rPr lang="en-US" sz="2000" b="0" dirty="0"/>
              <a:t>263 miles long </a:t>
            </a:r>
          </a:p>
          <a:p>
            <a:r>
              <a:rPr lang="en-US" sz="2000" b="0" dirty="0"/>
              <a:t>Drains over 16,000 </a:t>
            </a:r>
            <a:r>
              <a:rPr lang="en-US" sz="2000" b="0" dirty="0" err="1"/>
              <a:t>sq</a:t>
            </a:r>
            <a:r>
              <a:rPr lang="en-US" sz="2000" b="0" dirty="0"/>
              <a:t> miles.  </a:t>
            </a:r>
          </a:p>
          <a:p>
            <a:r>
              <a:rPr lang="en-US" sz="2000" b="0" dirty="0"/>
              <a:t>Straddles CA/OR border</a:t>
            </a:r>
          </a:p>
          <a:p>
            <a:r>
              <a:rPr lang="en-US" sz="2000" b="0" dirty="0"/>
              <a:t>Used as the surrogate for all coastal stream anadromous fall run Chinook in Ocean Harvest Modeling up and down West coast CA</a:t>
            </a:r>
          </a:p>
          <a:p>
            <a:r>
              <a:rPr lang="en-US" sz="2000" b="0" dirty="0"/>
              <a:t>Multiple uses of the water</a:t>
            </a:r>
          </a:p>
        </p:txBody>
      </p:sp>
      <p:cxnSp>
        <p:nvCxnSpPr>
          <p:cNvPr id="6" name="Straight Connector 5"/>
          <p:cNvCxnSpPr/>
          <p:nvPr/>
        </p:nvCxnSpPr>
        <p:spPr>
          <a:xfrm>
            <a:off x="76200" y="1752600"/>
            <a:ext cx="3886200" cy="0"/>
          </a:xfrm>
          <a:prstGeom prst="line">
            <a:avLst/>
          </a:prstGeom>
          <a:ln w="28575">
            <a:solidFill>
              <a:srgbClr val="2B568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 y="1676400"/>
            <a:ext cx="3886200" cy="0"/>
          </a:xfrm>
          <a:prstGeom prst="line">
            <a:avLst/>
          </a:prstGeom>
          <a:ln w="28575">
            <a:solidFill>
              <a:srgbClr val="3366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rot="4176368">
            <a:off x="5032309" y="4523627"/>
            <a:ext cx="534314" cy="215444"/>
          </a:xfrm>
          <a:prstGeom prst="rect">
            <a:avLst/>
          </a:prstGeom>
          <a:noFill/>
        </p:spPr>
        <p:txBody>
          <a:bodyPr wrap="square" rtlCol="0">
            <a:spAutoFit/>
          </a:bodyPr>
          <a:lstStyle/>
          <a:p>
            <a:r>
              <a:rPr lang="en-US" sz="800" b="1" dirty="0" smtClean="0"/>
              <a:t>Trinity</a:t>
            </a:r>
            <a:endParaRPr lang="en-US" sz="800" b="1" dirty="0"/>
          </a:p>
        </p:txBody>
      </p:sp>
      <p:cxnSp>
        <p:nvCxnSpPr>
          <p:cNvPr id="10" name="Straight Connector 9"/>
          <p:cNvCxnSpPr/>
          <p:nvPr/>
        </p:nvCxnSpPr>
        <p:spPr>
          <a:xfrm>
            <a:off x="6629400" y="2833116"/>
            <a:ext cx="228600" cy="22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984122">
            <a:off x="5429746" y="4910321"/>
            <a:ext cx="534314" cy="215444"/>
          </a:xfrm>
          <a:prstGeom prst="rect">
            <a:avLst/>
          </a:prstGeom>
          <a:noFill/>
        </p:spPr>
        <p:txBody>
          <a:bodyPr wrap="square" rtlCol="0">
            <a:spAutoFit/>
          </a:bodyPr>
          <a:lstStyle/>
          <a:p>
            <a:r>
              <a:rPr lang="en-US" sz="800" b="1" dirty="0" smtClean="0"/>
              <a:t>River</a:t>
            </a:r>
            <a:endParaRPr lang="en-US" sz="800" b="1" dirty="0"/>
          </a:p>
        </p:txBody>
      </p:sp>
      <p:sp>
        <p:nvSpPr>
          <p:cNvPr id="13" name="TextBox 12"/>
          <p:cNvSpPr txBox="1"/>
          <p:nvPr/>
        </p:nvSpPr>
        <p:spPr>
          <a:xfrm rot="2927968">
            <a:off x="5308509" y="4141901"/>
            <a:ext cx="979965" cy="215444"/>
          </a:xfrm>
          <a:prstGeom prst="rect">
            <a:avLst/>
          </a:prstGeom>
          <a:noFill/>
        </p:spPr>
        <p:txBody>
          <a:bodyPr wrap="square" rtlCol="0">
            <a:spAutoFit/>
          </a:bodyPr>
          <a:lstStyle/>
          <a:p>
            <a:r>
              <a:rPr lang="en-US" sz="800" b="1" dirty="0" smtClean="0"/>
              <a:t>Salmon River</a:t>
            </a:r>
            <a:endParaRPr lang="en-US" sz="800" b="1" dirty="0"/>
          </a:p>
        </p:txBody>
      </p:sp>
      <p:sp>
        <p:nvSpPr>
          <p:cNvPr id="14" name="TextBox 13"/>
          <p:cNvSpPr txBox="1"/>
          <p:nvPr/>
        </p:nvSpPr>
        <p:spPr>
          <a:xfrm rot="2719241">
            <a:off x="5585415" y="3568305"/>
            <a:ext cx="747350" cy="215444"/>
          </a:xfrm>
          <a:prstGeom prst="rect">
            <a:avLst/>
          </a:prstGeom>
          <a:noFill/>
        </p:spPr>
        <p:txBody>
          <a:bodyPr wrap="square" rtlCol="0">
            <a:spAutoFit/>
          </a:bodyPr>
          <a:lstStyle/>
          <a:p>
            <a:r>
              <a:rPr lang="en-US" sz="800" b="1" dirty="0" smtClean="0"/>
              <a:t>Scott River</a:t>
            </a:r>
            <a:endParaRPr lang="en-US" sz="800" b="1" dirty="0"/>
          </a:p>
        </p:txBody>
      </p:sp>
      <p:sp>
        <p:nvSpPr>
          <p:cNvPr id="15" name="TextBox 14"/>
          <p:cNvSpPr txBox="1"/>
          <p:nvPr/>
        </p:nvSpPr>
        <p:spPr>
          <a:xfrm rot="3501014">
            <a:off x="6291957" y="3342431"/>
            <a:ext cx="843908" cy="215444"/>
          </a:xfrm>
          <a:prstGeom prst="rect">
            <a:avLst/>
          </a:prstGeom>
          <a:noFill/>
        </p:spPr>
        <p:txBody>
          <a:bodyPr wrap="square" rtlCol="0">
            <a:spAutoFit/>
          </a:bodyPr>
          <a:lstStyle/>
          <a:p>
            <a:r>
              <a:rPr lang="en-US" sz="800" b="1" dirty="0" smtClean="0"/>
              <a:t>Shasta River</a:t>
            </a:r>
            <a:endParaRPr lang="en-US" sz="800" b="1" dirty="0"/>
          </a:p>
        </p:txBody>
      </p:sp>
      <p:sp>
        <p:nvSpPr>
          <p:cNvPr id="16" name="TextBox 15"/>
          <p:cNvSpPr txBox="1"/>
          <p:nvPr/>
        </p:nvSpPr>
        <p:spPr>
          <a:xfrm>
            <a:off x="5813688" y="2286000"/>
            <a:ext cx="701040" cy="338554"/>
          </a:xfrm>
          <a:prstGeom prst="rect">
            <a:avLst/>
          </a:prstGeom>
          <a:solidFill>
            <a:srgbClr val="D0D0CE">
              <a:alpha val="96863"/>
            </a:srgbClr>
          </a:solidFill>
          <a:ln>
            <a:solidFill>
              <a:schemeClr val="tx1"/>
            </a:solidFill>
          </a:ln>
        </p:spPr>
        <p:txBody>
          <a:bodyPr wrap="square" rtlCol="0">
            <a:spAutoFit/>
          </a:bodyPr>
          <a:lstStyle/>
          <a:p>
            <a:pPr algn="ctr"/>
            <a:r>
              <a:rPr lang="en-US" sz="800" b="1" dirty="0" smtClean="0"/>
              <a:t>Iron Gate Dam</a:t>
            </a:r>
            <a:endParaRPr lang="en-US" sz="800" b="1" dirty="0"/>
          </a:p>
        </p:txBody>
      </p:sp>
      <p:cxnSp>
        <p:nvCxnSpPr>
          <p:cNvPr id="18" name="Straight Arrow Connector 17"/>
          <p:cNvCxnSpPr/>
          <p:nvPr/>
        </p:nvCxnSpPr>
        <p:spPr>
          <a:xfrm>
            <a:off x="6514728" y="2624554"/>
            <a:ext cx="114672" cy="194846"/>
          </a:xfrm>
          <a:prstGeom prst="straightConnector1">
            <a:avLst/>
          </a:prstGeom>
          <a:ln w="22225"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7436969">
            <a:off x="4830966" y="3532890"/>
            <a:ext cx="850771" cy="253916"/>
          </a:xfrm>
          <a:prstGeom prst="rect">
            <a:avLst/>
          </a:prstGeom>
          <a:noFill/>
        </p:spPr>
        <p:txBody>
          <a:bodyPr wrap="square" rtlCol="0">
            <a:spAutoFit/>
          </a:bodyPr>
          <a:lstStyle/>
          <a:p>
            <a:r>
              <a:rPr lang="en-US" sz="1050" b="1" dirty="0" smtClean="0"/>
              <a:t>Klamath</a:t>
            </a:r>
            <a:endParaRPr lang="en-US" sz="1050" b="1" dirty="0"/>
          </a:p>
        </p:txBody>
      </p:sp>
      <p:sp>
        <p:nvSpPr>
          <p:cNvPr id="20" name="TextBox 19"/>
          <p:cNvSpPr txBox="1"/>
          <p:nvPr/>
        </p:nvSpPr>
        <p:spPr>
          <a:xfrm rot="20722830">
            <a:off x="5930561" y="2897590"/>
            <a:ext cx="543464" cy="253916"/>
          </a:xfrm>
          <a:prstGeom prst="rect">
            <a:avLst/>
          </a:prstGeom>
          <a:noFill/>
        </p:spPr>
        <p:txBody>
          <a:bodyPr wrap="square" rtlCol="0">
            <a:spAutoFit/>
          </a:bodyPr>
          <a:lstStyle/>
          <a:p>
            <a:r>
              <a:rPr lang="en-US" sz="1050" b="1" dirty="0" smtClean="0"/>
              <a:t>River</a:t>
            </a:r>
            <a:endParaRPr lang="en-US" sz="1050" b="1" dirty="0"/>
          </a:p>
        </p:txBody>
      </p:sp>
      <p:sp>
        <p:nvSpPr>
          <p:cNvPr id="24" name="Freeform 23"/>
          <p:cNvSpPr/>
          <p:nvPr/>
        </p:nvSpPr>
        <p:spPr>
          <a:xfrm>
            <a:off x="4690974" y="3110170"/>
            <a:ext cx="1580654" cy="1248968"/>
          </a:xfrm>
          <a:custGeom>
            <a:avLst/>
            <a:gdLst>
              <a:gd name="connsiteX0" fmla="*/ 0 w 1580654"/>
              <a:gd name="connsiteY0" fmla="*/ 567826 h 1248968"/>
              <a:gd name="connsiteX1" fmla="*/ 47590 w 1580654"/>
              <a:gd name="connsiteY1" fmla="*/ 601818 h 1248968"/>
              <a:gd name="connsiteX2" fmla="*/ 81582 w 1580654"/>
              <a:gd name="connsiteY2" fmla="*/ 639210 h 1248968"/>
              <a:gd name="connsiteX3" fmla="*/ 101978 w 1580654"/>
              <a:gd name="connsiteY3" fmla="*/ 629012 h 1248968"/>
              <a:gd name="connsiteX4" fmla="*/ 118974 w 1580654"/>
              <a:gd name="connsiteY4" fmla="*/ 635811 h 1248968"/>
              <a:gd name="connsiteX5" fmla="*/ 122373 w 1580654"/>
              <a:gd name="connsiteY5" fmla="*/ 649408 h 1248968"/>
              <a:gd name="connsiteX6" fmla="*/ 159765 w 1580654"/>
              <a:gd name="connsiteY6" fmla="*/ 642609 h 1248968"/>
              <a:gd name="connsiteX7" fmla="*/ 166564 w 1580654"/>
              <a:gd name="connsiteY7" fmla="*/ 690199 h 1248968"/>
              <a:gd name="connsiteX8" fmla="*/ 190358 w 1580654"/>
              <a:gd name="connsiteY8" fmla="*/ 717393 h 1248968"/>
              <a:gd name="connsiteX9" fmla="*/ 186959 w 1580654"/>
              <a:gd name="connsiteY9" fmla="*/ 761583 h 1248968"/>
              <a:gd name="connsiteX10" fmla="*/ 186959 w 1580654"/>
              <a:gd name="connsiteY10" fmla="*/ 802374 h 1248968"/>
              <a:gd name="connsiteX11" fmla="*/ 186959 w 1580654"/>
              <a:gd name="connsiteY11" fmla="*/ 836367 h 1248968"/>
              <a:gd name="connsiteX12" fmla="*/ 203955 w 1580654"/>
              <a:gd name="connsiteY12" fmla="*/ 866960 h 1248968"/>
              <a:gd name="connsiteX13" fmla="*/ 237948 w 1580654"/>
              <a:gd name="connsiteY13" fmla="*/ 894154 h 1248968"/>
              <a:gd name="connsiteX14" fmla="*/ 268541 w 1580654"/>
              <a:gd name="connsiteY14" fmla="*/ 931546 h 1248968"/>
              <a:gd name="connsiteX15" fmla="*/ 288937 w 1580654"/>
              <a:gd name="connsiteY15" fmla="*/ 962139 h 1248968"/>
              <a:gd name="connsiteX16" fmla="*/ 285538 w 1580654"/>
              <a:gd name="connsiteY16" fmla="*/ 989333 h 1248968"/>
              <a:gd name="connsiteX17" fmla="*/ 265142 w 1580654"/>
              <a:gd name="connsiteY17" fmla="*/ 1013128 h 1248968"/>
              <a:gd name="connsiteX18" fmla="*/ 282138 w 1580654"/>
              <a:gd name="connsiteY18" fmla="*/ 1060718 h 1248968"/>
              <a:gd name="connsiteX19" fmla="*/ 305933 w 1580654"/>
              <a:gd name="connsiteY19" fmla="*/ 1077714 h 1248968"/>
              <a:gd name="connsiteX20" fmla="*/ 333127 w 1580654"/>
              <a:gd name="connsiteY20" fmla="*/ 1067516 h 1248968"/>
              <a:gd name="connsiteX21" fmla="*/ 363720 w 1580654"/>
              <a:gd name="connsiteY21" fmla="*/ 1081113 h 1248968"/>
              <a:gd name="connsiteX22" fmla="*/ 367120 w 1580654"/>
              <a:gd name="connsiteY22" fmla="*/ 1118505 h 1248968"/>
              <a:gd name="connsiteX23" fmla="*/ 377317 w 1580654"/>
              <a:gd name="connsiteY23" fmla="*/ 1166095 h 1248968"/>
              <a:gd name="connsiteX24" fmla="*/ 394314 w 1580654"/>
              <a:gd name="connsiteY24" fmla="*/ 1196688 h 1248968"/>
              <a:gd name="connsiteX25" fmla="*/ 435105 w 1580654"/>
              <a:gd name="connsiteY25" fmla="*/ 1237479 h 1248968"/>
              <a:gd name="connsiteX26" fmla="*/ 462299 w 1580654"/>
              <a:gd name="connsiteY26" fmla="*/ 1247677 h 1248968"/>
              <a:gd name="connsiteX27" fmla="*/ 492892 w 1580654"/>
              <a:gd name="connsiteY27" fmla="*/ 1213684 h 1248968"/>
              <a:gd name="connsiteX28" fmla="*/ 516687 w 1580654"/>
              <a:gd name="connsiteY28" fmla="*/ 1172893 h 1248968"/>
              <a:gd name="connsiteX29" fmla="*/ 543881 w 1580654"/>
              <a:gd name="connsiteY29" fmla="*/ 1121904 h 1248968"/>
              <a:gd name="connsiteX30" fmla="*/ 571075 w 1580654"/>
              <a:gd name="connsiteY30" fmla="*/ 1087912 h 1248968"/>
              <a:gd name="connsiteX31" fmla="*/ 577874 w 1580654"/>
              <a:gd name="connsiteY31" fmla="*/ 1084513 h 1248968"/>
              <a:gd name="connsiteX32" fmla="*/ 625463 w 1580654"/>
              <a:gd name="connsiteY32" fmla="*/ 1043721 h 1248968"/>
              <a:gd name="connsiteX33" fmla="*/ 645859 w 1580654"/>
              <a:gd name="connsiteY33" fmla="*/ 1030124 h 1248968"/>
              <a:gd name="connsiteX34" fmla="*/ 673053 w 1580654"/>
              <a:gd name="connsiteY34" fmla="*/ 996132 h 1248968"/>
              <a:gd name="connsiteX35" fmla="*/ 720642 w 1580654"/>
              <a:gd name="connsiteY35" fmla="*/ 928147 h 1248968"/>
              <a:gd name="connsiteX36" fmla="*/ 730840 w 1580654"/>
              <a:gd name="connsiteY36" fmla="*/ 894154 h 1248968"/>
              <a:gd name="connsiteX37" fmla="*/ 724042 w 1580654"/>
              <a:gd name="connsiteY37" fmla="*/ 883956 h 1248968"/>
              <a:gd name="connsiteX38" fmla="*/ 703646 w 1580654"/>
              <a:gd name="connsiteY38" fmla="*/ 836367 h 1248968"/>
              <a:gd name="connsiteX39" fmla="*/ 690049 w 1580654"/>
              <a:gd name="connsiteY39" fmla="*/ 809173 h 1248968"/>
              <a:gd name="connsiteX40" fmla="*/ 690049 w 1580654"/>
              <a:gd name="connsiteY40" fmla="*/ 778579 h 1248968"/>
              <a:gd name="connsiteX41" fmla="*/ 700247 w 1580654"/>
              <a:gd name="connsiteY41" fmla="*/ 768382 h 1248968"/>
              <a:gd name="connsiteX42" fmla="*/ 720642 w 1580654"/>
              <a:gd name="connsiteY42" fmla="*/ 754785 h 1248968"/>
              <a:gd name="connsiteX43" fmla="*/ 710445 w 1580654"/>
              <a:gd name="connsiteY43" fmla="*/ 717393 h 1248968"/>
              <a:gd name="connsiteX44" fmla="*/ 690049 w 1580654"/>
              <a:gd name="connsiteY44" fmla="*/ 703796 h 1248968"/>
              <a:gd name="connsiteX45" fmla="*/ 676452 w 1580654"/>
              <a:gd name="connsiteY45" fmla="*/ 673202 h 1248968"/>
              <a:gd name="connsiteX46" fmla="*/ 673053 w 1580654"/>
              <a:gd name="connsiteY46" fmla="*/ 635811 h 1248968"/>
              <a:gd name="connsiteX47" fmla="*/ 673053 w 1580654"/>
              <a:gd name="connsiteY47" fmla="*/ 605217 h 1248968"/>
              <a:gd name="connsiteX48" fmla="*/ 666254 w 1580654"/>
              <a:gd name="connsiteY48" fmla="*/ 557628 h 1248968"/>
              <a:gd name="connsiteX49" fmla="*/ 686650 w 1580654"/>
              <a:gd name="connsiteY49" fmla="*/ 513437 h 1248968"/>
              <a:gd name="connsiteX50" fmla="*/ 707045 w 1580654"/>
              <a:gd name="connsiteY50" fmla="*/ 469247 h 1248968"/>
              <a:gd name="connsiteX51" fmla="*/ 741038 w 1580654"/>
              <a:gd name="connsiteY51" fmla="*/ 442053 h 1248968"/>
              <a:gd name="connsiteX52" fmla="*/ 754635 w 1580654"/>
              <a:gd name="connsiteY52" fmla="*/ 414859 h 1248968"/>
              <a:gd name="connsiteX53" fmla="*/ 802225 w 1580654"/>
              <a:gd name="connsiteY53" fmla="*/ 370669 h 1248968"/>
              <a:gd name="connsiteX54" fmla="*/ 802225 w 1580654"/>
              <a:gd name="connsiteY54" fmla="*/ 370669 h 1248968"/>
              <a:gd name="connsiteX55" fmla="*/ 778430 w 1580654"/>
              <a:gd name="connsiteY55" fmla="*/ 302684 h 1248968"/>
              <a:gd name="connsiteX56" fmla="*/ 795426 w 1580654"/>
              <a:gd name="connsiteY56" fmla="*/ 251695 h 1248968"/>
              <a:gd name="connsiteX57" fmla="*/ 819221 w 1580654"/>
              <a:gd name="connsiteY57" fmla="*/ 221101 h 1248968"/>
              <a:gd name="connsiteX58" fmla="*/ 839616 w 1580654"/>
              <a:gd name="connsiteY58" fmla="*/ 173512 h 1248968"/>
              <a:gd name="connsiteX59" fmla="*/ 856613 w 1580654"/>
              <a:gd name="connsiteY59" fmla="*/ 132721 h 1248968"/>
              <a:gd name="connsiteX60" fmla="*/ 917799 w 1580654"/>
              <a:gd name="connsiteY60" fmla="*/ 119124 h 1248968"/>
              <a:gd name="connsiteX61" fmla="*/ 904202 w 1580654"/>
              <a:gd name="connsiteY61" fmla="*/ 166713 h 1248968"/>
              <a:gd name="connsiteX62" fmla="*/ 927997 w 1580654"/>
              <a:gd name="connsiteY62" fmla="*/ 173512 h 1248968"/>
              <a:gd name="connsiteX63" fmla="*/ 955191 w 1580654"/>
              <a:gd name="connsiteY63" fmla="*/ 146318 h 1248968"/>
              <a:gd name="connsiteX64" fmla="*/ 965389 w 1580654"/>
              <a:gd name="connsiteY64" fmla="*/ 119124 h 1248968"/>
              <a:gd name="connsiteX65" fmla="*/ 931396 w 1580654"/>
              <a:gd name="connsiteY65" fmla="*/ 108926 h 1248968"/>
              <a:gd name="connsiteX66" fmla="*/ 951792 w 1580654"/>
              <a:gd name="connsiteY66" fmla="*/ 74933 h 1248968"/>
              <a:gd name="connsiteX67" fmla="*/ 961990 w 1580654"/>
              <a:gd name="connsiteY67" fmla="*/ 23944 h 1248968"/>
              <a:gd name="connsiteX68" fmla="*/ 1029975 w 1580654"/>
              <a:gd name="connsiteY68" fmla="*/ 150 h 1248968"/>
              <a:gd name="connsiteX69" fmla="*/ 1040172 w 1580654"/>
              <a:gd name="connsiteY69" fmla="*/ 34142 h 1248968"/>
              <a:gd name="connsiteX70" fmla="*/ 1084363 w 1580654"/>
              <a:gd name="connsiteY70" fmla="*/ 54538 h 1248968"/>
              <a:gd name="connsiteX71" fmla="*/ 1104758 w 1580654"/>
              <a:gd name="connsiteY71" fmla="*/ 51139 h 1248968"/>
              <a:gd name="connsiteX72" fmla="*/ 1125154 w 1580654"/>
              <a:gd name="connsiteY72" fmla="*/ 30743 h 1248968"/>
              <a:gd name="connsiteX73" fmla="*/ 1145549 w 1580654"/>
              <a:gd name="connsiteY73" fmla="*/ 57937 h 1248968"/>
              <a:gd name="connsiteX74" fmla="*/ 1196538 w 1580654"/>
              <a:gd name="connsiteY74" fmla="*/ 85131 h 1248968"/>
              <a:gd name="connsiteX75" fmla="*/ 1244128 w 1580654"/>
              <a:gd name="connsiteY75" fmla="*/ 115724 h 1248968"/>
              <a:gd name="connsiteX76" fmla="*/ 1267923 w 1580654"/>
              <a:gd name="connsiteY76" fmla="*/ 122523 h 1248968"/>
              <a:gd name="connsiteX77" fmla="*/ 1274721 w 1580654"/>
              <a:gd name="connsiteY77" fmla="*/ 95329 h 1248968"/>
              <a:gd name="connsiteX78" fmla="*/ 1305314 w 1580654"/>
              <a:gd name="connsiteY78" fmla="*/ 64736 h 1248968"/>
              <a:gd name="connsiteX79" fmla="*/ 1325710 w 1580654"/>
              <a:gd name="connsiteY79" fmla="*/ 64736 h 1248968"/>
              <a:gd name="connsiteX80" fmla="*/ 1346106 w 1580654"/>
              <a:gd name="connsiteY80" fmla="*/ 91930 h 1248968"/>
              <a:gd name="connsiteX81" fmla="*/ 1356303 w 1580654"/>
              <a:gd name="connsiteY81" fmla="*/ 95329 h 1248968"/>
              <a:gd name="connsiteX82" fmla="*/ 1403893 w 1580654"/>
              <a:gd name="connsiteY82" fmla="*/ 51139 h 1248968"/>
              <a:gd name="connsiteX83" fmla="*/ 1437885 w 1580654"/>
              <a:gd name="connsiteY83" fmla="*/ 40941 h 1248968"/>
              <a:gd name="connsiteX84" fmla="*/ 1471878 w 1580654"/>
              <a:gd name="connsiteY84" fmla="*/ 61336 h 1248968"/>
              <a:gd name="connsiteX85" fmla="*/ 1488874 w 1580654"/>
              <a:gd name="connsiteY85" fmla="*/ 64736 h 1248968"/>
              <a:gd name="connsiteX86" fmla="*/ 1516068 w 1580654"/>
              <a:gd name="connsiteY86" fmla="*/ 51139 h 1248968"/>
              <a:gd name="connsiteX87" fmla="*/ 1529665 w 1580654"/>
              <a:gd name="connsiteY87" fmla="*/ 20545 h 1248968"/>
              <a:gd name="connsiteX88" fmla="*/ 1563658 w 1580654"/>
              <a:gd name="connsiteY88" fmla="*/ 10347 h 1248968"/>
              <a:gd name="connsiteX89" fmla="*/ 1580654 w 1580654"/>
              <a:gd name="connsiteY89" fmla="*/ 27344 h 12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80654" h="1248968">
                <a:moveTo>
                  <a:pt x="0" y="567826"/>
                </a:moveTo>
                <a:cubicBezTo>
                  <a:pt x="16996" y="578873"/>
                  <a:pt x="33993" y="589921"/>
                  <a:pt x="47590" y="601818"/>
                </a:cubicBezTo>
                <a:cubicBezTo>
                  <a:pt x="61187" y="613715"/>
                  <a:pt x="72517" y="634678"/>
                  <a:pt x="81582" y="639210"/>
                </a:cubicBezTo>
                <a:cubicBezTo>
                  <a:pt x="90647" y="643742"/>
                  <a:pt x="95746" y="629579"/>
                  <a:pt x="101978" y="629012"/>
                </a:cubicBezTo>
                <a:cubicBezTo>
                  <a:pt x="108210" y="628445"/>
                  <a:pt x="115575" y="632412"/>
                  <a:pt x="118974" y="635811"/>
                </a:cubicBezTo>
                <a:cubicBezTo>
                  <a:pt x="122373" y="639210"/>
                  <a:pt x="115575" y="648275"/>
                  <a:pt x="122373" y="649408"/>
                </a:cubicBezTo>
                <a:cubicBezTo>
                  <a:pt x="129172" y="650541"/>
                  <a:pt x="152400" y="635811"/>
                  <a:pt x="159765" y="642609"/>
                </a:cubicBezTo>
                <a:cubicBezTo>
                  <a:pt x="167130" y="649408"/>
                  <a:pt x="161465" y="677735"/>
                  <a:pt x="166564" y="690199"/>
                </a:cubicBezTo>
                <a:cubicBezTo>
                  <a:pt x="171663" y="702663"/>
                  <a:pt x="186959" y="705496"/>
                  <a:pt x="190358" y="717393"/>
                </a:cubicBezTo>
                <a:cubicBezTo>
                  <a:pt x="193757" y="729290"/>
                  <a:pt x="187525" y="747420"/>
                  <a:pt x="186959" y="761583"/>
                </a:cubicBezTo>
                <a:cubicBezTo>
                  <a:pt x="186393" y="775746"/>
                  <a:pt x="186959" y="802374"/>
                  <a:pt x="186959" y="802374"/>
                </a:cubicBezTo>
                <a:cubicBezTo>
                  <a:pt x="186959" y="814838"/>
                  <a:pt x="184126" y="825603"/>
                  <a:pt x="186959" y="836367"/>
                </a:cubicBezTo>
                <a:cubicBezTo>
                  <a:pt x="189792" y="847131"/>
                  <a:pt x="195457" y="857329"/>
                  <a:pt x="203955" y="866960"/>
                </a:cubicBezTo>
                <a:cubicBezTo>
                  <a:pt x="212453" y="876591"/>
                  <a:pt x="227184" y="883390"/>
                  <a:pt x="237948" y="894154"/>
                </a:cubicBezTo>
                <a:cubicBezTo>
                  <a:pt x="248712" y="904918"/>
                  <a:pt x="260043" y="920215"/>
                  <a:pt x="268541" y="931546"/>
                </a:cubicBezTo>
                <a:cubicBezTo>
                  <a:pt x="277039" y="942877"/>
                  <a:pt x="286104" y="952508"/>
                  <a:pt x="288937" y="962139"/>
                </a:cubicBezTo>
                <a:cubicBezTo>
                  <a:pt x="291770" y="971770"/>
                  <a:pt x="289504" y="980835"/>
                  <a:pt x="285538" y="989333"/>
                </a:cubicBezTo>
                <a:cubicBezTo>
                  <a:pt x="281572" y="997831"/>
                  <a:pt x="265709" y="1001231"/>
                  <a:pt x="265142" y="1013128"/>
                </a:cubicBezTo>
                <a:cubicBezTo>
                  <a:pt x="264575" y="1025025"/>
                  <a:pt x="275340" y="1049954"/>
                  <a:pt x="282138" y="1060718"/>
                </a:cubicBezTo>
                <a:cubicBezTo>
                  <a:pt x="288936" y="1071482"/>
                  <a:pt x="297435" y="1076581"/>
                  <a:pt x="305933" y="1077714"/>
                </a:cubicBezTo>
                <a:cubicBezTo>
                  <a:pt x="314431" y="1078847"/>
                  <a:pt x="323496" y="1066950"/>
                  <a:pt x="333127" y="1067516"/>
                </a:cubicBezTo>
                <a:cubicBezTo>
                  <a:pt x="342758" y="1068082"/>
                  <a:pt x="358055" y="1072615"/>
                  <a:pt x="363720" y="1081113"/>
                </a:cubicBezTo>
                <a:cubicBezTo>
                  <a:pt x="369385" y="1089611"/>
                  <a:pt x="364854" y="1104341"/>
                  <a:pt x="367120" y="1118505"/>
                </a:cubicBezTo>
                <a:cubicBezTo>
                  <a:pt x="369386" y="1132669"/>
                  <a:pt x="372785" y="1153065"/>
                  <a:pt x="377317" y="1166095"/>
                </a:cubicBezTo>
                <a:cubicBezTo>
                  <a:pt x="381849" y="1179125"/>
                  <a:pt x="384683" y="1184791"/>
                  <a:pt x="394314" y="1196688"/>
                </a:cubicBezTo>
                <a:cubicBezTo>
                  <a:pt x="403945" y="1208585"/>
                  <a:pt x="423774" y="1228981"/>
                  <a:pt x="435105" y="1237479"/>
                </a:cubicBezTo>
                <a:cubicBezTo>
                  <a:pt x="446436" y="1245977"/>
                  <a:pt x="452668" y="1251643"/>
                  <a:pt x="462299" y="1247677"/>
                </a:cubicBezTo>
                <a:cubicBezTo>
                  <a:pt x="471930" y="1243711"/>
                  <a:pt x="483827" y="1226148"/>
                  <a:pt x="492892" y="1213684"/>
                </a:cubicBezTo>
                <a:cubicBezTo>
                  <a:pt x="501957" y="1201220"/>
                  <a:pt x="508189" y="1188190"/>
                  <a:pt x="516687" y="1172893"/>
                </a:cubicBezTo>
                <a:cubicBezTo>
                  <a:pt x="525185" y="1157596"/>
                  <a:pt x="534816" y="1136068"/>
                  <a:pt x="543881" y="1121904"/>
                </a:cubicBezTo>
                <a:cubicBezTo>
                  <a:pt x="552946" y="1107740"/>
                  <a:pt x="565409" y="1094144"/>
                  <a:pt x="571075" y="1087912"/>
                </a:cubicBezTo>
                <a:cubicBezTo>
                  <a:pt x="576741" y="1081680"/>
                  <a:pt x="568809" y="1091878"/>
                  <a:pt x="577874" y="1084513"/>
                </a:cubicBezTo>
                <a:cubicBezTo>
                  <a:pt x="586939" y="1077148"/>
                  <a:pt x="614132" y="1052786"/>
                  <a:pt x="625463" y="1043721"/>
                </a:cubicBezTo>
                <a:cubicBezTo>
                  <a:pt x="636794" y="1034656"/>
                  <a:pt x="637927" y="1038055"/>
                  <a:pt x="645859" y="1030124"/>
                </a:cubicBezTo>
                <a:cubicBezTo>
                  <a:pt x="653791" y="1022193"/>
                  <a:pt x="660589" y="1013128"/>
                  <a:pt x="673053" y="996132"/>
                </a:cubicBezTo>
                <a:cubicBezTo>
                  <a:pt x="685517" y="979136"/>
                  <a:pt x="711011" y="945143"/>
                  <a:pt x="720642" y="928147"/>
                </a:cubicBezTo>
                <a:cubicBezTo>
                  <a:pt x="730273" y="911151"/>
                  <a:pt x="730273" y="901519"/>
                  <a:pt x="730840" y="894154"/>
                </a:cubicBezTo>
                <a:cubicBezTo>
                  <a:pt x="731407" y="886789"/>
                  <a:pt x="728574" y="893587"/>
                  <a:pt x="724042" y="883956"/>
                </a:cubicBezTo>
                <a:cubicBezTo>
                  <a:pt x="719510" y="874325"/>
                  <a:pt x="709311" y="848831"/>
                  <a:pt x="703646" y="836367"/>
                </a:cubicBezTo>
                <a:cubicBezTo>
                  <a:pt x="697981" y="823903"/>
                  <a:pt x="692315" y="818804"/>
                  <a:pt x="690049" y="809173"/>
                </a:cubicBezTo>
                <a:cubicBezTo>
                  <a:pt x="687783" y="799542"/>
                  <a:pt x="688349" y="785378"/>
                  <a:pt x="690049" y="778579"/>
                </a:cubicBezTo>
                <a:cubicBezTo>
                  <a:pt x="691749" y="771781"/>
                  <a:pt x="695148" y="772348"/>
                  <a:pt x="700247" y="768382"/>
                </a:cubicBezTo>
                <a:cubicBezTo>
                  <a:pt x="705346" y="764416"/>
                  <a:pt x="718942" y="763283"/>
                  <a:pt x="720642" y="754785"/>
                </a:cubicBezTo>
                <a:cubicBezTo>
                  <a:pt x="722342" y="746287"/>
                  <a:pt x="715544" y="725891"/>
                  <a:pt x="710445" y="717393"/>
                </a:cubicBezTo>
                <a:cubicBezTo>
                  <a:pt x="705346" y="708895"/>
                  <a:pt x="695714" y="711161"/>
                  <a:pt x="690049" y="703796"/>
                </a:cubicBezTo>
                <a:cubicBezTo>
                  <a:pt x="684384" y="696431"/>
                  <a:pt x="679285" y="684533"/>
                  <a:pt x="676452" y="673202"/>
                </a:cubicBezTo>
                <a:cubicBezTo>
                  <a:pt x="673619" y="661871"/>
                  <a:pt x="673619" y="647142"/>
                  <a:pt x="673053" y="635811"/>
                </a:cubicBezTo>
                <a:cubicBezTo>
                  <a:pt x="672487" y="624480"/>
                  <a:pt x="674186" y="618247"/>
                  <a:pt x="673053" y="605217"/>
                </a:cubicBezTo>
                <a:cubicBezTo>
                  <a:pt x="671920" y="592187"/>
                  <a:pt x="663988" y="572925"/>
                  <a:pt x="666254" y="557628"/>
                </a:cubicBezTo>
                <a:cubicBezTo>
                  <a:pt x="668520" y="542331"/>
                  <a:pt x="686650" y="513437"/>
                  <a:pt x="686650" y="513437"/>
                </a:cubicBezTo>
                <a:cubicBezTo>
                  <a:pt x="693448" y="498707"/>
                  <a:pt x="697980" y="481144"/>
                  <a:pt x="707045" y="469247"/>
                </a:cubicBezTo>
                <a:cubicBezTo>
                  <a:pt x="716110" y="457350"/>
                  <a:pt x="733106" y="451118"/>
                  <a:pt x="741038" y="442053"/>
                </a:cubicBezTo>
                <a:cubicBezTo>
                  <a:pt x="748970" y="432988"/>
                  <a:pt x="744437" y="426756"/>
                  <a:pt x="754635" y="414859"/>
                </a:cubicBezTo>
                <a:cubicBezTo>
                  <a:pt x="764833" y="402962"/>
                  <a:pt x="802225" y="370669"/>
                  <a:pt x="802225" y="370669"/>
                </a:cubicBezTo>
                <a:lnTo>
                  <a:pt x="802225" y="370669"/>
                </a:lnTo>
                <a:cubicBezTo>
                  <a:pt x="798259" y="359338"/>
                  <a:pt x="779563" y="322513"/>
                  <a:pt x="778430" y="302684"/>
                </a:cubicBezTo>
                <a:cubicBezTo>
                  <a:pt x="777297" y="282855"/>
                  <a:pt x="788628" y="265292"/>
                  <a:pt x="795426" y="251695"/>
                </a:cubicBezTo>
                <a:cubicBezTo>
                  <a:pt x="802224" y="238098"/>
                  <a:pt x="811856" y="234131"/>
                  <a:pt x="819221" y="221101"/>
                </a:cubicBezTo>
                <a:cubicBezTo>
                  <a:pt x="826586" y="208070"/>
                  <a:pt x="833384" y="188242"/>
                  <a:pt x="839616" y="173512"/>
                </a:cubicBezTo>
                <a:cubicBezTo>
                  <a:pt x="845848" y="158782"/>
                  <a:pt x="843583" y="141786"/>
                  <a:pt x="856613" y="132721"/>
                </a:cubicBezTo>
                <a:cubicBezTo>
                  <a:pt x="869643" y="123656"/>
                  <a:pt x="909868" y="113459"/>
                  <a:pt x="917799" y="119124"/>
                </a:cubicBezTo>
                <a:cubicBezTo>
                  <a:pt x="925730" y="124789"/>
                  <a:pt x="902502" y="157648"/>
                  <a:pt x="904202" y="166713"/>
                </a:cubicBezTo>
                <a:cubicBezTo>
                  <a:pt x="905902" y="175778"/>
                  <a:pt x="919499" y="176911"/>
                  <a:pt x="927997" y="173512"/>
                </a:cubicBezTo>
                <a:cubicBezTo>
                  <a:pt x="936495" y="170113"/>
                  <a:pt x="948959" y="155383"/>
                  <a:pt x="955191" y="146318"/>
                </a:cubicBezTo>
                <a:cubicBezTo>
                  <a:pt x="961423" y="137253"/>
                  <a:pt x="969355" y="125356"/>
                  <a:pt x="965389" y="119124"/>
                </a:cubicBezTo>
                <a:cubicBezTo>
                  <a:pt x="961423" y="112892"/>
                  <a:pt x="933662" y="116291"/>
                  <a:pt x="931396" y="108926"/>
                </a:cubicBezTo>
                <a:cubicBezTo>
                  <a:pt x="929130" y="101561"/>
                  <a:pt x="946693" y="89097"/>
                  <a:pt x="951792" y="74933"/>
                </a:cubicBezTo>
                <a:cubicBezTo>
                  <a:pt x="956891" y="60769"/>
                  <a:pt x="948960" y="36408"/>
                  <a:pt x="961990" y="23944"/>
                </a:cubicBezTo>
                <a:cubicBezTo>
                  <a:pt x="975021" y="11480"/>
                  <a:pt x="1016945" y="-1550"/>
                  <a:pt x="1029975" y="150"/>
                </a:cubicBezTo>
                <a:cubicBezTo>
                  <a:pt x="1043005" y="1850"/>
                  <a:pt x="1031107" y="25077"/>
                  <a:pt x="1040172" y="34142"/>
                </a:cubicBezTo>
                <a:cubicBezTo>
                  <a:pt x="1049237" y="43207"/>
                  <a:pt x="1073599" y="51705"/>
                  <a:pt x="1084363" y="54538"/>
                </a:cubicBezTo>
                <a:cubicBezTo>
                  <a:pt x="1095127" y="57371"/>
                  <a:pt x="1097960" y="55105"/>
                  <a:pt x="1104758" y="51139"/>
                </a:cubicBezTo>
                <a:cubicBezTo>
                  <a:pt x="1111556" y="47173"/>
                  <a:pt x="1118356" y="29610"/>
                  <a:pt x="1125154" y="30743"/>
                </a:cubicBezTo>
                <a:cubicBezTo>
                  <a:pt x="1131953" y="31876"/>
                  <a:pt x="1133652" y="48872"/>
                  <a:pt x="1145549" y="57937"/>
                </a:cubicBezTo>
                <a:cubicBezTo>
                  <a:pt x="1157446" y="67002"/>
                  <a:pt x="1180108" y="75500"/>
                  <a:pt x="1196538" y="85131"/>
                </a:cubicBezTo>
                <a:cubicBezTo>
                  <a:pt x="1212968" y="94762"/>
                  <a:pt x="1232231" y="109492"/>
                  <a:pt x="1244128" y="115724"/>
                </a:cubicBezTo>
                <a:cubicBezTo>
                  <a:pt x="1256026" y="121956"/>
                  <a:pt x="1262824" y="125922"/>
                  <a:pt x="1267923" y="122523"/>
                </a:cubicBezTo>
                <a:cubicBezTo>
                  <a:pt x="1273022" y="119124"/>
                  <a:pt x="1268489" y="104960"/>
                  <a:pt x="1274721" y="95329"/>
                </a:cubicBezTo>
                <a:cubicBezTo>
                  <a:pt x="1280953" y="85698"/>
                  <a:pt x="1296816" y="69835"/>
                  <a:pt x="1305314" y="64736"/>
                </a:cubicBezTo>
                <a:cubicBezTo>
                  <a:pt x="1313812" y="59637"/>
                  <a:pt x="1318911" y="60204"/>
                  <a:pt x="1325710" y="64736"/>
                </a:cubicBezTo>
                <a:cubicBezTo>
                  <a:pt x="1332509" y="69268"/>
                  <a:pt x="1341007" y="86831"/>
                  <a:pt x="1346106" y="91930"/>
                </a:cubicBezTo>
                <a:cubicBezTo>
                  <a:pt x="1351205" y="97029"/>
                  <a:pt x="1346672" y="102127"/>
                  <a:pt x="1356303" y="95329"/>
                </a:cubicBezTo>
                <a:cubicBezTo>
                  <a:pt x="1365934" y="88531"/>
                  <a:pt x="1390296" y="60204"/>
                  <a:pt x="1403893" y="51139"/>
                </a:cubicBezTo>
                <a:cubicBezTo>
                  <a:pt x="1417490" y="42074"/>
                  <a:pt x="1426554" y="39241"/>
                  <a:pt x="1437885" y="40941"/>
                </a:cubicBezTo>
                <a:cubicBezTo>
                  <a:pt x="1449216" y="42640"/>
                  <a:pt x="1463380" y="57370"/>
                  <a:pt x="1471878" y="61336"/>
                </a:cubicBezTo>
                <a:cubicBezTo>
                  <a:pt x="1480376" y="65302"/>
                  <a:pt x="1481509" y="66435"/>
                  <a:pt x="1488874" y="64736"/>
                </a:cubicBezTo>
                <a:cubicBezTo>
                  <a:pt x="1496239" y="63036"/>
                  <a:pt x="1509270" y="58504"/>
                  <a:pt x="1516068" y="51139"/>
                </a:cubicBezTo>
                <a:cubicBezTo>
                  <a:pt x="1522867" y="43774"/>
                  <a:pt x="1521733" y="27344"/>
                  <a:pt x="1529665" y="20545"/>
                </a:cubicBezTo>
                <a:cubicBezTo>
                  <a:pt x="1537597" y="13746"/>
                  <a:pt x="1555160" y="9214"/>
                  <a:pt x="1563658" y="10347"/>
                </a:cubicBezTo>
                <a:cubicBezTo>
                  <a:pt x="1572156" y="11480"/>
                  <a:pt x="1580654" y="27344"/>
                  <a:pt x="1580654" y="2734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6271094" y="2930159"/>
            <a:ext cx="456035" cy="265168"/>
          </a:xfrm>
          <a:custGeom>
            <a:avLst/>
            <a:gdLst>
              <a:gd name="connsiteX0" fmla="*/ 456035 w 456035"/>
              <a:gd name="connsiteY0" fmla="*/ 0 h 265168"/>
              <a:gd name="connsiteX1" fmla="*/ 384650 w 456035"/>
              <a:gd name="connsiteY1" fmla="*/ 23795 h 265168"/>
              <a:gd name="connsiteX2" fmla="*/ 398247 w 456035"/>
              <a:gd name="connsiteY2" fmla="*/ 50989 h 265168"/>
              <a:gd name="connsiteX3" fmla="*/ 391449 w 456035"/>
              <a:gd name="connsiteY3" fmla="*/ 81582 h 265168"/>
              <a:gd name="connsiteX4" fmla="*/ 377852 w 456035"/>
              <a:gd name="connsiteY4" fmla="*/ 108776 h 265168"/>
              <a:gd name="connsiteX5" fmla="*/ 350658 w 456035"/>
              <a:gd name="connsiteY5" fmla="*/ 118974 h 265168"/>
              <a:gd name="connsiteX6" fmla="*/ 313266 w 456035"/>
              <a:gd name="connsiteY6" fmla="*/ 118974 h 265168"/>
              <a:gd name="connsiteX7" fmla="*/ 289471 w 456035"/>
              <a:gd name="connsiteY7" fmla="*/ 139370 h 265168"/>
              <a:gd name="connsiteX8" fmla="*/ 255478 w 456035"/>
              <a:gd name="connsiteY8" fmla="*/ 197157 h 265168"/>
              <a:gd name="connsiteX9" fmla="*/ 231684 w 456035"/>
              <a:gd name="connsiteY9" fmla="*/ 231150 h 265168"/>
              <a:gd name="connsiteX10" fmla="*/ 211288 w 456035"/>
              <a:gd name="connsiteY10" fmla="*/ 251545 h 265168"/>
              <a:gd name="connsiteX11" fmla="*/ 184094 w 456035"/>
              <a:gd name="connsiteY11" fmla="*/ 265142 h 265168"/>
              <a:gd name="connsiteX12" fmla="*/ 150102 w 456035"/>
              <a:gd name="connsiteY12" fmla="*/ 248146 h 265168"/>
              <a:gd name="connsiteX13" fmla="*/ 139904 w 456035"/>
              <a:gd name="connsiteY13" fmla="*/ 258344 h 265168"/>
              <a:gd name="connsiteX14" fmla="*/ 112710 w 456035"/>
              <a:gd name="connsiteY14" fmla="*/ 214153 h 265168"/>
              <a:gd name="connsiteX15" fmla="*/ 82116 w 456035"/>
              <a:gd name="connsiteY15" fmla="*/ 183560 h 265168"/>
              <a:gd name="connsiteX16" fmla="*/ 51523 w 456035"/>
              <a:gd name="connsiteY16" fmla="*/ 186959 h 265168"/>
              <a:gd name="connsiteX17" fmla="*/ 37926 w 456035"/>
              <a:gd name="connsiteY17" fmla="*/ 193758 h 265168"/>
              <a:gd name="connsiteX18" fmla="*/ 17531 w 456035"/>
              <a:gd name="connsiteY18" fmla="*/ 203955 h 265168"/>
              <a:gd name="connsiteX19" fmla="*/ 534 w 456035"/>
              <a:gd name="connsiteY19" fmla="*/ 203955 h 265168"/>
              <a:gd name="connsiteX20" fmla="*/ 3934 w 456035"/>
              <a:gd name="connsiteY20" fmla="*/ 200556 h 265168"/>
              <a:gd name="connsiteX21" fmla="*/ 3934 w 456035"/>
              <a:gd name="connsiteY21" fmla="*/ 200556 h 265168"/>
              <a:gd name="connsiteX22" fmla="*/ 3934 w 456035"/>
              <a:gd name="connsiteY22" fmla="*/ 200556 h 26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6035" h="265168">
                <a:moveTo>
                  <a:pt x="456035" y="0"/>
                </a:moveTo>
                <a:cubicBezTo>
                  <a:pt x="425158" y="7648"/>
                  <a:pt x="394281" y="15297"/>
                  <a:pt x="384650" y="23795"/>
                </a:cubicBezTo>
                <a:cubicBezTo>
                  <a:pt x="375019" y="32293"/>
                  <a:pt x="397114" y="41358"/>
                  <a:pt x="398247" y="50989"/>
                </a:cubicBezTo>
                <a:cubicBezTo>
                  <a:pt x="399380" y="60620"/>
                  <a:pt x="394848" y="71951"/>
                  <a:pt x="391449" y="81582"/>
                </a:cubicBezTo>
                <a:cubicBezTo>
                  <a:pt x="388050" y="91213"/>
                  <a:pt x="384650" y="102544"/>
                  <a:pt x="377852" y="108776"/>
                </a:cubicBezTo>
                <a:cubicBezTo>
                  <a:pt x="371053" y="115008"/>
                  <a:pt x="361422" y="117274"/>
                  <a:pt x="350658" y="118974"/>
                </a:cubicBezTo>
                <a:cubicBezTo>
                  <a:pt x="339894" y="120674"/>
                  <a:pt x="323464" y="115575"/>
                  <a:pt x="313266" y="118974"/>
                </a:cubicBezTo>
                <a:cubicBezTo>
                  <a:pt x="303068" y="122373"/>
                  <a:pt x="299102" y="126339"/>
                  <a:pt x="289471" y="139370"/>
                </a:cubicBezTo>
                <a:cubicBezTo>
                  <a:pt x="279840" y="152401"/>
                  <a:pt x="265109" y="181860"/>
                  <a:pt x="255478" y="197157"/>
                </a:cubicBezTo>
                <a:cubicBezTo>
                  <a:pt x="245847" y="212454"/>
                  <a:pt x="239049" y="222085"/>
                  <a:pt x="231684" y="231150"/>
                </a:cubicBezTo>
                <a:cubicBezTo>
                  <a:pt x="224319" y="240215"/>
                  <a:pt x="219220" y="245880"/>
                  <a:pt x="211288" y="251545"/>
                </a:cubicBezTo>
                <a:cubicBezTo>
                  <a:pt x="203356" y="257210"/>
                  <a:pt x="194292" y="265709"/>
                  <a:pt x="184094" y="265142"/>
                </a:cubicBezTo>
                <a:cubicBezTo>
                  <a:pt x="173896" y="264575"/>
                  <a:pt x="157467" y="249279"/>
                  <a:pt x="150102" y="248146"/>
                </a:cubicBezTo>
                <a:cubicBezTo>
                  <a:pt x="142737" y="247013"/>
                  <a:pt x="146136" y="264009"/>
                  <a:pt x="139904" y="258344"/>
                </a:cubicBezTo>
                <a:cubicBezTo>
                  <a:pt x="133672" y="252679"/>
                  <a:pt x="122341" y="226617"/>
                  <a:pt x="112710" y="214153"/>
                </a:cubicBezTo>
                <a:cubicBezTo>
                  <a:pt x="103079" y="201689"/>
                  <a:pt x="92314" y="188092"/>
                  <a:pt x="82116" y="183560"/>
                </a:cubicBezTo>
                <a:cubicBezTo>
                  <a:pt x="71918" y="179028"/>
                  <a:pt x="58888" y="185259"/>
                  <a:pt x="51523" y="186959"/>
                </a:cubicBezTo>
                <a:cubicBezTo>
                  <a:pt x="44158" y="188659"/>
                  <a:pt x="37926" y="193758"/>
                  <a:pt x="37926" y="193758"/>
                </a:cubicBezTo>
                <a:cubicBezTo>
                  <a:pt x="32261" y="196591"/>
                  <a:pt x="23763" y="202256"/>
                  <a:pt x="17531" y="203955"/>
                </a:cubicBezTo>
                <a:cubicBezTo>
                  <a:pt x="11299" y="205655"/>
                  <a:pt x="2800" y="204522"/>
                  <a:pt x="534" y="203955"/>
                </a:cubicBezTo>
                <a:cubicBezTo>
                  <a:pt x="-1732" y="203389"/>
                  <a:pt x="3934" y="200556"/>
                  <a:pt x="3934" y="200556"/>
                </a:cubicBezTo>
                <a:lnTo>
                  <a:pt x="3934" y="200556"/>
                </a:lnTo>
                <a:lnTo>
                  <a:pt x="3934" y="200556"/>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6793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219200"/>
            <a:ext cx="5181600" cy="8333233"/>
          </a:xfrm>
          <a:prstGeom prst="rect">
            <a:avLst/>
          </a:prstGeom>
        </p:spPr>
      </p:pic>
      <p:sp>
        <p:nvSpPr>
          <p:cNvPr id="2" name="Title 1"/>
          <p:cNvSpPr>
            <a:spLocks noGrp="1"/>
          </p:cNvSpPr>
          <p:nvPr>
            <p:ph type="title"/>
          </p:nvPr>
        </p:nvSpPr>
        <p:spPr>
          <a:xfrm>
            <a:off x="0" y="762000"/>
            <a:ext cx="4191000" cy="838200"/>
          </a:xfrm>
        </p:spPr>
        <p:txBody>
          <a:bodyPr/>
          <a:lstStyle/>
          <a:p>
            <a:r>
              <a:rPr lang="en-US" dirty="0" smtClean="0"/>
              <a:t>Overview</a:t>
            </a:r>
            <a:endParaRPr lang="en-US" sz="6600" dirty="0"/>
          </a:p>
        </p:txBody>
      </p:sp>
      <p:sp>
        <p:nvSpPr>
          <p:cNvPr id="3" name="Content Placeholder 2"/>
          <p:cNvSpPr>
            <a:spLocks noGrp="1"/>
          </p:cNvSpPr>
          <p:nvPr>
            <p:ph idx="1"/>
          </p:nvPr>
        </p:nvSpPr>
        <p:spPr>
          <a:xfrm>
            <a:off x="0" y="1524000"/>
            <a:ext cx="4191000" cy="5029200"/>
          </a:xfrm>
        </p:spPr>
        <p:txBody>
          <a:bodyPr/>
          <a:lstStyle/>
          <a:p>
            <a:pPr marL="0" indent="0" algn="ctr">
              <a:buNone/>
            </a:pPr>
            <a:endParaRPr lang="en-US" altLang="en-US" sz="1600" dirty="0">
              <a:solidFill>
                <a:srgbClr val="2B5681"/>
              </a:solidFill>
            </a:endParaRPr>
          </a:p>
          <a:p>
            <a:pPr marL="0" indent="0" algn="ctr">
              <a:buNone/>
            </a:pPr>
            <a:r>
              <a:rPr lang="en-US" sz="2400" dirty="0"/>
              <a:t>Why is the Klamath River Important?</a:t>
            </a:r>
          </a:p>
          <a:p>
            <a:endParaRPr lang="en-US" sz="1400" b="0" dirty="0" smtClean="0"/>
          </a:p>
          <a:p>
            <a:r>
              <a:rPr lang="en-US" sz="2000" b="0" dirty="0" smtClean="0"/>
              <a:t>Historic anadromous run in upper basin</a:t>
            </a:r>
          </a:p>
          <a:p>
            <a:r>
              <a:rPr lang="en-US" sz="2000" b="0" dirty="0"/>
              <a:t>W</a:t>
            </a:r>
            <a:r>
              <a:rPr lang="en-US" sz="2000" b="0" dirty="0" smtClean="0"/>
              <a:t>ater quality impairments</a:t>
            </a:r>
          </a:p>
          <a:p>
            <a:pPr lvl="1"/>
            <a:r>
              <a:rPr lang="en-US" sz="1800" b="0" dirty="0">
                <a:solidFill>
                  <a:srgbClr val="2B5681"/>
                </a:solidFill>
                <a:ea typeface="+mn-ea"/>
                <a:cs typeface="+mn-cs"/>
              </a:rPr>
              <a:t>TMDL</a:t>
            </a:r>
          </a:p>
          <a:p>
            <a:r>
              <a:rPr lang="en-US" sz="2000" b="0" dirty="0" smtClean="0"/>
              <a:t>Fish disease</a:t>
            </a:r>
          </a:p>
          <a:p>
            <a:r>
              <a:rPr lang="en-US" sz="2000" b="0" dirty="0" smtClean="0"/>
              <a:t>“Upside down” river</a:t>
            </a:r>
          </a:p>
          <a:p>
            <a:pPr lvl="1"/>
            <a:r>
              <a:rPr lang="en-US" sz="1800" b="0" dirty="0" smtClean="0">
                <a:solidFill>
                  <a:srgbClr val="2B5681"/>
                </a:solidFill>
                <a:ea typeface="+mn-ea"/>
                <a:cs typeface="+mn-cs"/>
              </a:rPr>
              <a:t>Flat upper basin - 65</a:t>
            </a:r>
            <a:r>
              <a:rPr lang="en-US" sz="1800" b="0" dirty="0">
                <a:solidFill>
                  <a:srgbClr val="2B5681"/>
                </a:solidFill>
                <a:ea typeface="+mn-ea"/>
                <a:cs typeface="+mn-cs"/>
              </a:rPr>
              <a:t>% of </a:t>
            </a:r>
            <a:r>
              <a:rPr lang="en-US" sz="1800" b="0" dirty="0" smtClean="0">
                <a:solidFill>
                  <a:srgbClr val="2B5681"/>
                </a:solidFill>
                <a:ea typeface="+mn-ea"/>
                <a:cs typeface="+mn-cs"/>
              </a:rPr>
              <a:t>historic wetlands/marshes converted </a:t>
            </a:r>
            <a:r>
              <a:rPr lang="en-US" sz="1800" b="0" dirty="0">
                <a:solidFill>
                  <a:srgbClr val="2B5681"/>
                </a:solidFill>
                <a:ea typeface="+mn-ea"/>
                <a:cs typeface="+mn-cs"/>
              </a:rPr>
              <a:t>to </a:t>
            </a:r>
            <a:r>
              <a:rPr lang="en-US" sz="1800" b="0" dirty="0" smtClean="0">
                <a:solidFill>
                  <a:srgbClr val="2B5681"/>
                </a:solidFill>
                <a:ea typeface="+mn-ea"/>
                <a:cs typeface="+mn-cs"/>
              </a:rPr>
              <a:t>agriculture</a:t>
            </a:r>
          </a:p>
          <a:p>
            <a:pPr lvl="1"/>
            <a:r>
              <a:rPr lang="en-US" sz="1800" b="0" dirty="0" smtClean="0">
                <a:solidFill>
                  <a:srgbClr val="2B5681"/>
                </a:solidFill>
                <a:ea typeface="+mn-ea"/>
                <a:cs typeface="+mn-cs"/>
              </a:rPr>
              <a:t>Steep lower basin</a:t>
            </a:r>
            <a:endParaRPr lang="en-US" sz="1800" b="0" dirty="0">
              <a:solidFill>
                <a:srgbClr val="2B5681"/>
              </a:solidFill>
              <a:ea typeface="+mn-ea"/>
              <a:cs typeface="+mn-cs"/>
            </a:endParaRPr>
          </a:p>
        </p:txBody>
      </p:sp>
      <p:cxnSp>
        <p:nvCxnSpPr>
          <p:cNvPr id="6" name="Straight Connector 5"/>
          <p:cNvCxnSpPr/>
          <p:nvPr/>
        </p:nvCxnSpPr>
        <p:spPr>
          <a:xfrm>
            <a:off x="76200" y="1752600"/>
            <a:ext cx="3886200" cy="0"/>
          </a:xfrm>
          <a:prstGeom prst="line">
            <a:avLst/>
          </a:prstGeom>
          <a:ln w="28575">
            <a:solidFill>
              <a:srgbClr val="2B568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6200" y="1676400"/>
            <a:ext cx="3886200" cy="0"/>
          </a:xfrm>
          <a:prstGeom prst="line">
            <a:avLst/>
          </a:prstGeom>
          <a:ln w="28575">
            <a:solidFill>
              <a:srgbClr val="3366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rot="4176368">
            <a:off x="5032309" y="4523627"/>
            <a:ext cx="534314" cy="215444"/>
          </a:xfrm>
          <a:prstGeom prst="rect">
            <a:avLst/>
          </a:prstGeom>
          <a:noFill/>
        </p:spPr>
        <p:txBody>
          <a:bodyPr wrap="square" rtlCol="0">
            <a:spAutoFit/>
          </a:bodyPr>
          <a:lstStyle/>
          <a:p>
            <a:r>
              <a:rPr lang="en-US" sz="800" b="1" dirty="0" smtClean="0"/>
              <a:t>Trinity</a:t>
            </a:r>
            <a:endParaRPr lang="en-US" sz="800" b="1" dirty="0"/>
          </a:p>
        </p:txBody>
      </p:sp>
      <p:cxnSp>
        <p:nvCxnSpPr>
          <p:cNvPr id="10" name="Straight Connector 9"/>
          <p:cNvCxnSpPr/>
          <p:nvPr/>
        </p:nvCxnSpPr>
        <p:spPr>
          <a:xfrm>
            <a:off x="6629400" y="2833116"/>
            <a:ext cx="228600" cy="22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984122">
            <a:off x="5429746" y="4910321"/>
            <a:ext cx="534314" cy="215444"/>
          </a:xfrm>
          <a:prstGeom prst="rect">
            <a:avLst/>
          </a:prstGeom>
          <a:noFill/>
        </p:spPr>
        <p:txBody>
          <a:bodyPr wrap="square" rtlCol="0">
            <a:spAutoFit/>
          </a:bodyPr>
          <a:lstStyle/>
          <a:p>
            <a:r>
              <a:rPr lang="en-US" sz="800" b="1" dirty="0" smtClean="0"/>
              <a:t>River</a:t>
            </a:r>
            <a:endParaRPr lang="en-US" sz="800" b="1" dirty="0"/>
          </a:p>
        </p:txBody>
      </p:sp>
      <p:sp>
        <p:nvSpPr>
          <p:cNvPr id="13" name="TextBox 12"/>
          <p:cNvSpPr txBox="1"/>
          <p:nvPr/>
        </p:nvSpPr>
        <p:spPr>
          <a:xfrm rot="2927968">
            <a:off x="5308509" y="4141901"/>
            <a:ext cx="979965" cy="215444"/>
          </a:xfrm>
          <a:prstGeom prst="rect">
            <a:avLst/>
          </a:prstGeom>
          <a:noFill/>
        </p:spPr>
        <p:txBody>
          <a:bodyPr wrap="square" rtlCol="0">
            <a:spAutoFit/>
          </a:bodyPr>
          <a:lstStyle/>
          <a:p>
            <a:r>
              <a:rPr lang="en-US" sz="800" b="1" dirty="0" smtClean="0"/>
              <a:t>Salmon River</a:t>
            </a:r>
            <a:endParaRPr lang="en-US" sz="800" b="1" dirty="0"/>
          </a:p>
        </p:txBody>
      </p:sp>
      <p:sp>
        <p:nvSpPr>
          <p:cNvPr id="14" name="TextBox 13"/>
          <p:cNvSpPr txBox="1"/>
          <p:nvPr/>
        </p:nvSpPr>
        <p:spPr>
          <a:xfrm rot="2719241">
            <a:off x="5585415" y="3568305"/>
            <a:ext cx="747350" cy="215444"/>
          </a:xfrm>
          <a:prstGeom prst="rect">
            <a:avLst/>
          </a:prstGeom>
          <a:noFill/>
        </p:spPr>
        <p:txBody>
          <a:bodyPr wrap="square" rtlCol="0">
            <a:spAutoFit/>
          </a:bodyPr>
          <a:lstStyle/>
          <a:p>
            <a:r>
              <a:rPr lang="en-US" sz="800" b="1" dirty="0" smtClean="0"/>
              <a:t>Scott River</a:t>
            </a:r>
            <a:endParaRPr lang="en-US" sz="800" b="1" dirty="0"/>
          </a:p>
        </p:txBody>
      </p:sp>
      <p:sp>
        <p:nvSpPr>
          <p:cNvPr id="15" name="TextBox 14"/>
          <p:cNvSpPr txBox="1"/>
          <p:nvPr/>
        </p:nvSpPr>
        <p:spPr>
          <a:xfrm rot="3501014">
            <a:off x="6291957" y="3342431"/>
            <a:ext cx="843908" cy="215444"/>
          </a:xfrm>
          <a:prstGeom prst="rect">
            <a:avLst/>
          </a:prstGeom>
          <a:noFill/>
        </p:spPr>
        <p:txBody>
          <a:bodyPr wrap="square" rtlCol="0">
            <a:spAutoFit/>
          </a:bodyPr>
          <a:lstStyle/>
          <a:p>
            <a:r>
              <a:rPr lang="en-US" sz="800" b="1" dirty="0" smtClean="0"/>
              <a:t>Shasta River</a:t>
            </a:r>
            <a:endParaRPr lang="en-US" sz="800" b="1" dirty="0"/>
          </a:p>
        </p:txBody>
      </p:sp>
      <p:sp>
        <p:nvSpPr>
          <p:cNvPr id="16" name="TextBox 15"/>
          <p:cNvSpPr txBox="1"/>
          <p:nvPr/>
        </p:nvSpPr>
        <p:spPr>
          <a:xfrm>
            <a:off x="5813688" y="2286000"/>
            <a:ext cx="701040" cy="338554"/>
          </a:xfrm>
          <a:prstGeom prst="rect">
            <a:avLst/>
          </a:prstGeom>
          <a:solidFill>
            <a:srgbClr val="D0D0CE">
              <a:alpha val="96863"/>
            </a:srgbClr>
          </a:solidFill>
          <a:ln>
            <a:solidFill>
              <a:schemeClr val="tx1"/>
            </a:solidFill>
          </a:ln>
        </p:spPr>
        <p:txBody>
          <a:bodyPr wrap="square" rtlCol="0">
            <a:spAutoFit/>
          </a:bodyPr>
          <a:lstStyle/>
          <a:p>
            <a:pPr algn="ctr"/>
            <a:r>
              <a:rPr lang="en-US" sz="800" b="1" dirty="0" smtClean="0"/>
              <a:t>Iron Gate Dam</a:t>
            </a:r>
            <a:endParaRPr lang="en-US" sz="800" b="1" dirty="0"/>
          </a:p>
        </p:txBody>
      </p:sp>
      <p:cxnSp>
        <p:nvCxnSpPr>
          <p:cNvPr id="18" name="Straight Arrow Connector 17"/>
          <p:cNvCxnSpPr/>
          <p:nvPr/>
        </p:nvCxnSpPr>
        <p:spPr>
          <a:xfrm>
            <a:off x="6514728" y="2624554"/>
            <a:ext cx="114672" cy="194846"/>
          </a:xfrm>
          <a:prstGeom prst="straightConnector1">
            <a:avLst/>
          </a:prstGeom>
          <a:ln w="22225" cap="flat">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7436969">
            <a:off x="4830966" y="3532890"/>
            <a:ext cx="850771" cy="253916"/>
          </a:xfrm>
          <a:prstGeom prst="rect">
            <a:avLst/>
          </a:prstGeom>
          <a:noFill/>
        </p:spPr>
        <p:txBody>
          <a:bodyPr wrap="square" rtlCol="0">
            <a:spAutoFit/>
          </a:bodyPr>
          <a:lstStyle/>
          <a:p>
            <a:r>
              <a:rPr lang="en-US" sz="1050" b="1" dirty="0" smtClean="0"/>
              <a:t>Klamath</a:t>
            </a:r>
            <a:endParaRPr lang="en-US" sz="1050" b="1" dirty="0"/>
          </a:p>
        </p:txBody>
      </p:sp>
      <p:sp>
        <p:nvSpPr>
          <p:cNvPr id="20" name="TextBox 19"/>
          <p:cNvSpPr txBox="1"/>
          <p:nvPr/>
        </p:nvSpPr>
        <p:spPr>
          <a:xfrm rot="20722830">
            <a:off x="5930561" y="2897590"/>
            <a:ext cx="543464" cy="253916"/>
          </a:xfrm>
          <a:prstGeom prst="rect">
            <a:avLst/>
          </a:prstGeom>
          <a:noFill/>
        </p:spPr>
        <p:txBody>
          <a:bodyPr wrap="square" rtlCol="0">
            <a:spAutoFit/>
          </a:bodyPr>
          <a:lstStyle/>
          <a:p>
            <a:r>
              <a:rPr lang="en-US" sz="1050" b="1" dirty="0" smtClean="0"/>
              <a:t>River</a:t>
            </a:r>
            <a:endParaRPr lang="en-US" sz="1050" b="1" dirty="0"/>
          </a:p>
        </p:txBody>
      </p:sp>
      <p:sp>
        <p:nvSpPr>
          <p:cNvPr id="24" name="Freeform 23"/>
          <p:cNvSpPr/>
          <p:nvPr/>
        </p:nvSpPr>
        <p:spPr>
          <a:xfrm>
            <a:off x="4690974" y="3110170"/>
            <a:ext cx="1580654" cy="1248968"/>
          </a:xfrm>
          <a:custGeom>
            <a:avLst/>
            <a:gdLst>
              <a:gd name="connsiteX0" fmla="*/ 0 w 1580654"/>
              <a:gd name="connsiteY0" fmla="*/ 567826 h 1248968"/>
              <a:gd name="connsiteX1" fmla="*/ 47590 w 1580654"/>
              <a:gd name="connsiteY1" fmla="*/ 601818 h 1248968"/>
              <a:gd name="connsiteX2" fmla="*/ 81582 w 1580654"/>
              <a:gd name="connsiteY2" fmla="*/ 639210 h 1248968"/>
              <a:gd name="connsiteX3" fmla="*/ 101978 w 1580654"/>
              <a:gd name="connsiteY3" fmla="*/ 629012 h 1248968"/>
              <a:gd name="connsiteX4" fmla="*/ 118974 w 1580654"/>
              <a:gd name="connsiteY4" fmla="*/ 635811 h 1248968"/>
              <a:gd name="connsiteX5" fmla="*/ 122373 w 1580654"/>
              <a:gd name="connsiteY5" fmla="*/ 649408 h 1248968"/>
              <a:gd name="connsiteX6" fmla="*/ 159765 w 1580654"/>
              <a:gd name="connsiteY6" fmla="*/ 642609 h 1248968"/>
              <a:gd name="connsiteX7" fmla="*/ 166564 w 1580654"/>
              <a:gd name="connsiteY7" fmla="*/ 690199 h 1248968"/>
              <a:gd name="connsiteX8" fmla="*/ 190358 w 1580654"/>
              <a:gd name="connsiteY8" fmla="*/ 717393 h 1248968"/>
              <a:gd name="connsiteX9" fmla="*/ 186959 w 1580654"/>
              <a:gd name="connsiteY9" fmla="*/ 761583 h 1248968"/>
              <a:gd name="connsiteX10" fmla="*/ 186959 w 1580654"/>
              <a:gd name="connsiteY10" fmla="*/ 802374 h 1248968"/>
              <a:gd name="connsiteX11" fmla="*/ 186959 w 1580654"/>
              <a:gd name="connsiteY11" fmla="*/ 836367 h 1248968"/>
              <a:gd name="connsiteX12" fmla="*/ 203955 w 1580654"/>
              <a:gd name="connsiteY12" fmla="*/ 866960 h 1248968"/>
              <a:gd name="connsiteX13" fmla="*/ 237948 w 1580654"/>
              <a:gd name="connsiteY13" fmla="*/ 894154 h 1248968"/>
              <a:gd name="connsiteX14" fmla="*/ 268541 w 1580654"/>
              <a:gd name="connsiteY14" fmla="*/ 931546 h 1248968"/>
              <a:gd name="connsiteX15" fmla="*/ 288937 w 1580654"/>
              <a:gd name="connsiteY15" fmla="*/ 962139 h 1248968"/>
              <a:gd name="connsiteX16" fmla="*/ 285538 w 1580654"/>
              <a:gd name="connsiteY16" fmla="*/ 989333 h 1248968"/>
              <a:gd name="connsiteX17" fmla="*/ 265142 w 1580654"/>
              <a:gd name="connsiteY17" fmla="*/ 1013128 h 1248968"/>
              <a:gd name="connsiteX18" fmla="*/ 282138 w 1580654"/>
              <a:gd name="connsiteY18" fmla="*/ 1060718 h 1248968"/>
              <a:gd name="connsiteX19" fmla="*/ 305933 w 1580654"/>
              <a:gd name="connsiteY19" fmla="*/ 1077714 h 1248968"/>
              <a:gd name="connsiteX20" fmla="*/ 333127 w 1580654"/>
              <a:gd name="connsiteY20" fmla="*/ 1067516 h 1248968"/>
              <a:gd name="connsiteX21" fmla="*/ 363720 w 1580654"/>
              <a:gd name="connsiteY21" fmla="*/ 1081113 h 1248968"/>
              <a:gd name="connsiteX22" fmla="*/ 367120 w 1580654"/>
              <a:gd name="connsiteY22" fmla="*/ 1118505 h 1248968"/>
              <a:gd name="connsiteX23" fmla="*/ 377317 w 1580654"/>
              <a:gd name="connsiteY23" fmla="*/ 1166095 h 1248968"/>
              <a:gd name="connsiteX24" fmla="*/ 394314 w 1580654"/>
              <a:gd name="connsiteY24" fmla="*/ 1196688 h 1248968"/>
              <a:gd name="connsiteX25" fmla="*/ 435105 w 1580654"/>
              <a:gd name="connsiteY25" fmla="*/ 1237479 h 1248968"/>
              <a:gd name="connsiteX26" fmla="*/ 462299 w 1580654"/>
              <a:gd name="connsiteY26" fmla="*/ 1247677 h 1248968"/>
              <a:gd name="connsiteX27" fmla="*/ 492892 w 1580654"/>
              <a:gd name="connsiteY27" fmla="*/ 1213684 h 1248968"/>
              <a:gd name="connsiteX28" fmla="*/ 516687 w 1580654"/>
              <a:gd name="connsiteY28" fmla="*/ 1172893 h 1248968"/>
              <a:gd name="connsiteX29" fmla="*/ 543881 w 1580654"/>
              <a:gd name="connsiteY29" fmla="*/ 1121904 h 1248968"/>
              <a:gd name="connsiteX30" fmla="*/ 571075 w 1580654"/>
              <a:gd name="connsiteY30" fmla="*/ 1087912 h 1248968"/>
              <a:gd name="connsiteX31" fmla="*/ 577874 w 1580654"/>
              <a:gd name="connsiteY31" fmla="*/ 1084513 h 1248968"/>
              <a:gd name="connsiteX32" fmla="*/ 625463 w 1580654"/>
              <a:gd name="connsiteY32" fmla="*/ 1043721 h 1248968"/>
              <a:gd name="connsiteX33" fmla="*/ 645859 w 1580654"/>
              <a:gd name="connsiteY33" fmla="*/ 1030124 h 1248968"/>
              <a:gd name="connsiteX34" fmla="*/ 673053 w 1580654"/>
              <a:gd name="connsiteY34" fmla="*/ 996132 h 1248968"/>
              <a:gd name="connsiteX35" fmla="*/ 720642 w 1580654"/>
              <a:gd name="connsiteY35" fmla="*/ 928147 h 1248968"/>
              <a:gd name="connsiteX36" fmla="*/ 730840 w 1580654"/>
              <a:gd name="connsiteY36" fmla="*/ 894154 h 1248968"/>
              <a:gd name="connsiteX37" fmla="*/ 724042 w 1580654"/>
              <a:gd name="connsiteY37" fmla="*/ 883956 h 1248968"/>
              <a:gd name="connsiteX38" fmla="*/ 703646 w 1580654"/>
              <a:gd name="connsiteY38" fmla="*/ 836367 h 1248968"/>
              <a:gd name="connsiteX39" fmla="*/ 690049 w 1580654"/>
              <a:gd name="connsiteY39" fmla="*/ 809173 h 1248968"/>
              <a:gd name="connsiteX40" fmla="*/ 690049 w 1580654"/>
              <a:gd name="connsiteY40" fmla="*/ 778579 h 1248968"/>
              <a:gd name="connsiteX41" fmla="*/ 700247 w 1580654"/>
              <a:gd name="connsiteY41" fmla="*/ 768382 h 1248968"/>
              <a:gd name="connsiteX42" fmla="*/ 720642 w 1580654"/>
              <a:gd name="connsiteY42" fmla="*/ 754785 h 1248968"/>
              <a:gd name="connsiteX43" fmla="*/ 710445 w 1580654"/>
              <a:gd name="connsiteY43" fmla="*/ 717393 h 1248968"/>
              <a:gd name="connsiteX44" fmla="*/ 690049 w 1580654"/>
              <a:gd name="connsiteY44" fmla="*/ 703796 h 1248968"/>
              <a:gd name="connsiteX45" fmla="*/ 676452 w 1580654"/>
              <a:gd name="connsiteY45" fmla="*/ 673202 h 1248968"/>
              <a:gd name="connsiteX46" fmla="*/ 673053 w 1580654"/>
              <a:gd name="connsiteY46" fmla="*/ 635811 h 1248968"/>
              <a:gd name="connsiteX47" fmla="*/ 673053 w 1580654"/>
              <a:gd name="connsiteY47" fmla="*/ 605217 h 1248968"/>
              <a:gd name="connsiteX48" fmla="*/ 666254 w 1580654"/>
              <a:gd name="connsiteY48" fmla="*/ 557628 h 1248968"/>
              <a:gd name="connsiteX49" fmla="*/ 686650 w 1580654"/>
              <a:gd name="connsiteY49" fmla="*/ 513437 h 1248968"/>
              <a:gd name="connsiteX50" fmla="*/ 707045 w 1580654"/>
              <a:gd name="connsiteY50" fmla="*/ 469247 h 1248968"/>
              <a:gd name="connsiteX51" fmla="*/ 741038 w 1580654"/>
              <a:gd name="connsiteY51" fmla="*/ 442053 h 1248968"/>
              <a:gd name="connsiteX52" fmla="*/ 754635 w 1580654"/>
              <a:gd name="connsiteY52" fmla="*/ 414859 h 1248968"/>
              <a:gd name="connsiteX53" fmla="*/ 802225 w 1580654"/>
              <a:gd name="connsiteY53" fmla="*/ 370669 h 1248968"/>
              <a:gd name="connsiteX54" fmla="*/ 802225 w 1580654"/>
              <a:gd name="connsiteY54" fmla="*/ 370669 h 1248968"/>
              <a:gd name="connsiteX55" fmla="*/ 778430 w 1580654"/>
              <a:gd name="connsiteY55" fmla="*/ 302684 h 1248968"/>
              <a:gd name="connsiteX56" fmla="*/ 795426 w 1580654"/>
              <a:gd name="connsiteY56" fmla="*/ 251695 h 1248968"/>
              <a:gd name="connsiteX57" fmla="*/ 819221 w 1580654"/>
              <a:gd name="connsiteY57" fmla="*/ 221101 h 1248968"/>
              <a:gd name="connsiteX58" fmla="*/ 839616 w 1580654"/>
              <a:gd name="connsiteY58" fmla="*/ 173512 h 1248968"/>
              <a:gd name="connsiteX59" fmla="*/ 856613 w 1580654"/>
              <a:gd name="connsiteY59" fmla="*/ 132721 h 1248968"/>
              <a:gd name="connsiteX60" fmla="*/ 917799 w 1580654"/>
              <a:gd name="connsiteY60" fmla="*/ 119124 h 1248968"/>
              <a:gd name="connsiteX61" fmla="*/ 904202 w 1580654"/>
              <a:gd name="connsiteY61" fmla="*/ 166713 h 1248968"/>
              <a:gd name="connsiteX62" fmla="*/ 927997 w 1580654"/>
              <a:gd name="connsiteY62" fmla="*/ 173512 h 1248968"/>
              <a:gd name="connsiteX63" fmla="*/ 955191 w 1580654"/>
              <a:gd name="connsiteY63" fmla="*/ 146318 h 1248968"/>
              <a:gd name="connsiteX64" fmla="*/ 965389 w 1580654"/>
              <a:gd name="connsiteY64" fmla="*/ 119124 h 1248968"/>
              <a:gd name="connsiteX65" fmla="*/ 931396 w 1580654"/>
              <a:gd name="connsiteY65" fmla="*/ 108926 h 1248968"/>
              <a:gd name="connsiteX66" fmla="*/ 951792 w 1580654"/>
              <a:gd name="connsiteY66" fmla="*/ 74933 h 1248968"/>
              <a:gd name="connsiteX67" fmla="*/ 961990 w 1580654"/>
              <a:gd name="connsiteY67" fmla="*/ 23944 h 1248968"/>
              <a:gd name="connsiteX68" fmla="*/ 1029975 w 1580654"/>
              <a:gd name="connsiteY68" fmla="*/ 150 h 1248968"/>
              <a:gd name="connsiteX69" fmla="*/ 1040172 w 1580654"/>
              <a:gd name="connsiteY69" fmla="*/ 34142 h 1248968"/>
              <a:gd name="connsiteX70" fmla="*/ 1084363 w 1580654"/>
              <a:gd name="connsiteY70" fmla="*/ 54538 h 1248968"/>
              <a:gd name="connsiteX71" fmla="*/ 1104758 w 1580654"/>
              <a:gd name="connsiteY71" fmla="*/ 51139 h 1248968"/>
              <a:gd name="connsiteX72" fmla="*/ 1125154 w 1580654"/>
              <a:gd name="connsiteY72" fmla="*/ 30743 h 1248968"/>
              <a:gd name="connsiteX73" fmla="*/ 1145549 w 1580654"/>
              <a:gd name="connsiteY73" fmla="*/ 57937 h 1248968"/>
              <a:gd name="connsiteX74" fmla="*/ 1196538 w 1580654"/>
              <a:gd name="connsiteY74" fmla="*/ 85131 h 1248968"/>
              <a:gd name="connsiteX75" fmla="*/ 1244128 w 1580654"/>
              <a:gd name="connsiteY75" fmla="*/ 115724 h 1248968"/>
              <a:gd name="connsiteX76" fmla="*/ 1267923 w 1580654"/>
              <a:gd name="connsiteY76" fmla="*/ 122523 h 1248968"/>
              <a:gd name="connsiteX77" fmla="*/ 1274721 w 1580654"/>
              <a:gd name="connsiteY77" fmla="*/ 95329 h 1248968"/>
              <a:gd name="connsiteX78" fmla="*/ 1305314 w 1580654"/>
              <a:gd name="connsiteY78" fmla="*/ 64736 h 1248968"/>
              <a:gd name="connsiteX79" fmla="*/ 1325710 w 1580654"/>
              <a:gd name="connsiteY79" fmla="*/ 64736 h 1248968"/>
              <a:gd name="connsiteX80" fmla="*/ 1346106 w 1580654"/>
              <a:gd name="connsiteY80" fmla="*/ 91930 h 1248968"/>
              <a:gd name="connsiteX81" fmla="*/ 1356303 w 1580654"/>
              <a:gd name="connsiteY81" fmla="*/ 95329 h 1248968"/>
              <a:gd name="connsiteX82" fmla="*/ 1403893 w 1580654"/>
              <a:gd name="connsiteY82" fmla="*/ 51139 h 1248968"/>
              <a:gd name="connsiteX83" fmla="*/ 1437885 w 1580654"/>
              <a:gd name="connsiteY83" fmla="*/ 40941 h 1248968"/>
              <a:gd name="connsiteX84" fmla="*/ 1471878 w 1580654"/>
              <a:gd name="connsiteY84" fmla="*/ 61336 h 1248968"/>
              <a:gd name="connsiteX85" fmla="*/ 1488874 w 1580654"/>
              <a:gd name="connsiteY85" fmla="*/ 64736 h 1248968"/>
              <a:gd name="connsiteX86" fmla="*/ 1516068 w 1580654"/>
              <a:gd name="connsiteY86" fmla="*/ 51139 h 1248968"/>
              <a:gd name="connsiteX87" fmla="*/ 1529665 w 1580654"/>
              <a:gd name="connsiteY87" fmla="*/ 20545 h 1248968"/>
              <a:gd name="connsiteX88" fmla="*/ 1563658 w 1580654"/>
              <a:gd name="connsiteY88" fmla="*/ 10347 h 1248968"/>
              <a:gd name="connsiteX89" fmla="*/ 1580654 w 1580654"/>
              <a:gd name="connsiteY89" fmla="*/ 27344 h 124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580654" h="1248968">
                <a:moveTo>
                  <a:pt x="0" y="567826"/>
                </a:moveTo>
                <a:cubicBezTo>
                  <a:pt x="16996" y="578873"/>
                  <a:pt x="33993" y="589921"/>
                  <a:pt x="47590" y="601818"/>
                </a:cubicBezTo>
                <a:cubicBezTo>
                  <a:pt x="61187" y="613715"/>
                  <a:pt x="72517" y="634678"/>
                  <a:pt x="81582" y="639210"/>
                </a:cubicBezTo>
                <a:cubicBezTo>
                  <a:pt x="90647" y="643742"/>
                  <a:pt x="95746" y="629579"/>
                  <a:pt x="101978" y="629012"/>
                </a:cubicBezTo>
                <a:cubicBezTo>
                  <a:pt x="108210" y="628445"/>
                  <a:pt x="115575" y="632412"/>
                  <a:pt x="118974" y="635811"/>
                </a:cubicBezTo>
                <a:cubicBezTo>
                  <a:pt x="122373" y="639210"/>
                  <a:pt x="115575" y="648275"/>
                  <a:pt x="122373" y="649408"/>
                </a:cubicBezTo>
                <a:cubicBezTo>
                  <a:pt x="129172" y="650541"/>
                  <a:pt x="152400" y="635811"/>
                  <a:pt x="159765" y="642609"/>
                </a:cubicBezTo>
                <a:cubicBezTo>
                  <a:pt x="167130" y="649408"/>
                  <a:pt x="161465" y="677735"/>
                  <a:pt x="166564" y="690199"/>
                </a:cubicBezTo>
                <a:cubicBezTo>
                  <a:pt x="171663" y="702663"/>
                  <a:pt x="186959" y="705496"/>
                  <a:pt x="190358" y="717393"/>
                </a:cubicBezTo>
                <a:cubicBezTo>
                  <a:pt x="193757" y="729290"/>
                  <a:pt x="187525" y="747420"/>
                  <a:pt x="186959" y="761583"/>
                </a:cubicBezTo>
                <a:cubicBezTo>
                  <a:pt x="186393" y="775746"/>
                  <a:pt x="186959" y="802374"/>
                  <a:pt x="186959" y="802374"/>
                </a:cubicBezTo>
                <a:cubicBezTo>
                  <a:pt x="186959" y="814838"/>
                  <a:pt x="184126" y="825603"/>
                  <a:pt x="186959" y="836367"/>
                </a:cubicBezTo>
                <a:cubicBezTo>
                  <a:pt x="189792" y="847131"/>
                  <a:pt x="195457" y="857329"/>
                  <a:pt x="203955" y="866960"/>
                </a:cubicBezTo>
                <a:cubicBezTo>
                  <a:pt x="212453" y="876591"/>
                  <a:pt x="227184" y="883390"/>
                  <a:pt x="237948" y="894154"/>
                </a:cubicBezTo>
                <a:cubicBezTo>
                  <a:pt x="248712" y="904918"/>
                  <a:pt x="260043" y="920215"/>
                  <a:pt x="268541" y="931546"/>
                </a:cubicBezTo>
                <a:cubicBezTo>
                  <a:pt x="277039" y="942877"/>
                  <a:pt x="286104" y="952508"/>
                  <a:pt x="288937" y="962139"/>
                </a:cubicBezTo>
                <a:cubicBezTo>
                  <a:pt x="291770" y="971770"/>
                  <a:pt x="289504" y="980835"/>
                  <a:pt x="285538" y="989333"/>
                </a:cubicBezTo>
                <a:cubicBezTo>
                  <a:pt x="281572" y="997831"/>
                  <a:pt x="265709" y="1001231"/>
                  <a:pt x="265142" y="1013128"/>
                </a:cubicBezTo>
                <a:cubicBezTo>
                  <a:pt x="264575" y="1025025"/>
                  <a:pt x="275340" y="1049954"/>
                  <a:pt x="282138" y="1060718"/>
                </a:cubicBezTo>
                <a:cubicBezTo>
                  <a:pt x="288936" y="1071482"/>
                  <a:pt x="297435" y="1076581"/>
                  <a:pt x="305933" y="1077714"/>
                </a:cubicBezTo>
                <a:cubicBezTo>
                  <a:pt x="314431" y="1078847"/>
                  <a:pt x="323496" y="1066950"/>
                  <a:pt x="333127" y="1067516"/>
                </a:cubicBezTo>
                <a:cubicBezTo>
                  <a:pt x="342758" y="1068082"/>
                  <a:pt x="358055" y="1072615"/>
                  <a:pt x="363720" y="1081113"/>
                </a:cubicBezTo>
                <a:cubicBezTo>
                  <a:pt x="369385" y="1089611"/>
                  <a:pt x="364854" y="1104341"/>
                  <a:pt x="367120" y="1118505"/>
                </a:cubicBezTo>
                <a:cubicBezTo>
                  <a:pt x="369386" y="1132669"/>
                  <a:pt x="372785" y="1153065"/>
                  <a:pt x="377317" y="1166095"/>
                </a:cubicBezTo>
                <a:cubicBezTo>
                  <a:pt x="381849" y="1179125"/>
                  <a:pt x="384683" y="1184791"/>
                  <a:pt x="394314" y="1196688"/>
                </a:cubicBezTo>
                <a:cubicBezTo>
                  <a:pt x="403945" y="1208585"/>
                  <a:pt x="423774" y="1228981"/>
                  <a:pt x="435105" y="1237479"/>
                </a:cubicBezTo>
                <a:cubicBezTo>
                  <a:pt x="446436" y="1245977"/>
                  <a:pt x="452668" y="1251643"/>
                  <a:pt x="462299" y="1247677"/>
                </a:cubicBezTo>
                <a:cubicBezTo>
                  <a:pt x="471930" y="1243711"/>
                  <a:pt x="483827" y="1226148"/>
                  <a:pt x="492892" y="1213684"/>
                </a:cubicBezTo>
                <a:cubicBezTo>
                  <a:pt x="501957" y="1201220"/>
                  <a:pt x="508189" y="1188190"/>
                  <a:pt x="516687" y="1172893"/>
                </a:cubicBezTo>
                <a:cubicBezTo>
                  <a:pt x="525185" y="1157596"/>
                  <a:pt x="534816" y="1136068"/>
                  <a:pt x="543881" y="1121904"/>
                </a:cubicBezTo>
                <a:cubicBezTo>
                  <a:pt x="552946" y="1107740"/>
                  <a:pt x="565409" y="1094144"/>
                  <a:pt x="571075" y="1087912"/>
                </a:cubicBezTo>
                <a:cubicBezTo>
                  <a:pt x="576741" y="1081680"/>
                  <a:pt x="568809" y="1091878"/>
                  <a:pt x="577874" y="1084513"/>
                </a:cubicBezTo>
                <a:cubicBezTo>
                  <a:pt x="586939" y="1077148"/>
                  <a:pt x="614132" y="1052786"/>
                  <a:pt x="625463" y="1043721"/>
                </a:cubicBezTo>
                <a:cubicBezTo>
                  <a:pt x="636794" y="1034656"/>
                  <a:pt x="637927" y="1038055"/>
                  <a:pt x="645859" y="1030124"/>
                </a:cubicBezTo>
                <a:cubicBezTo>
                  <a:pt x="653791" y="1022193"/>
                  <a:pt x="660589" y="1013128"/>
                  <a:pt x="673053" y="996132"/>
                </a:cubicBezTo>
                <a:cubicBezTo>
                  <a:pt x="685517" y="979136"/>
                  <a:pt x="711011" y="945143"/>
                  <a:pt x="720642" y="928147"/>
                </a:cubicBezTo>
                <a:cubicBezTo>
                  <a:pt x="730273" y="911151"/>
                  <a:pt x="730273" y="901519"/>
                  <a:pt x="730840" y="894154"/>
                </a:cubicBezTo>
                <a:cubicBezTo>
                  <a:pt x="731407" y="886789"/>
                  <a:pt x="728574" y="893587"/>
                  <a:pt x="724042" y="883956"/>
                </a:cubicBezTo>
                <a:cubicBezTo>
                  <a:pt x="719510" y="874325"/>
                  <a:pt x="709311" y="848831"/>
                  <a:pt x="703646" y="836367"/>
                </a:cubicBezTo>
                <a:cubicBezTo>
                  <a:pt x="697981" y="823903"/>
                  <a:pt x="692315" y="818804"/>
                  <a:pt x="690049" y="809173"/>
                </a:cubicBezTo>
                <a:cubicBezTo>
                  <a:pt x="687783" y="799542"/>
                  <a:pt x="688349" y="785378"/>
                  <a:pt x="690049" y="778579"/>
                </a:cubicBezTo>
                <a:cubicBezTo>
                  <a:pt x="691749" y="771781"/>
                  <a:pt x="695148" y="772348"/>
                  <a:pt x="700247" y="768382"/>
                </a:cubicBezTo>
                <a:cubicBezTo>
                  <a:pt x="705346" y="764416"/>
                  <a:pt x="718942" y="763283"/>
                  <a:pt x="720642" y="754785"/>
                </a:cubicBezTo>
                <a:cubicBezTo>
                  <a:pt x="722342" y="746287"/>
                  <a:pt x="715544" y="725891"/>
                  <a:pt x="710445" y="717393"/>
                </a:cubicBezTo>
                <a:cubicBezTo>
                  <a:pt x="705346" y="708895"/>
                  <a:pt x="695714" y="711161"/>
                  <a:pt x="690049" y="703796"/>
                </a:cubicBezTo>
                <a:cubicBezTo>
                  <a:pt x="684384" y="696431"/>
                  <a:pt x="679285" y="684533"/>
                  <a:pt x="676452" y="673202"/>
                </a:cubicBezTo>
                <a:cubicBezTo>
                  <a:pt x="673619" y="661871"/>
                  <a:pt x="673619" y="647142"/>
                  <a:pt x="673053" y="635811"/>
                </a:cubicBezTo>
                <a:cubicBezTo>
                  <a:pt x="672487" y="624480"/>
                  <a:pt x="674186" y="618247"/>
                  <a:pt x="673053" y="605217"/>
                </a:cubicBezTo>
                <a:cubicBezTo>
                  <a:pt x="671920" y="592187"/>
                  <a:pt x="663988" y="572925"/>
                  <a:pt x="666254" y="557628"/>
                </a:cubicBezTo>
                <a:cubicBezTo>
                  <a:pt x="668520" y="542331"/>
                  <a:pt x="686650" y="513437"/>
                  <a:pt x="686650" y="513437"/>
                </a:cubicBezTo>
                <a:cubicBezTo>
                  <a:pt x="693448" y="498707"/>
                  <a:pt x="697980" y="481144"/>
                  <a:pt x="707045" y="469247"/>
                </a:cubicBezTo>
                <a:cubicBezTo>
                  <a:pt x="716110" y="457350"/>
                  <a:pt x="733106" y="451118"/>
                  <a:pt x="741038" y="442053"/>
                </a:cubicBezTo>
                <a:cubicBezTo>
                  <a:pt x="748970" y="432988"/>
                  <a:pt x="744437" y="426756"/>
                  <a:pt x="754635" y="414859"/>
                </a:cubicBezTo>
                <a:cubicBezTo>
                  <a:pt x="764833" y="402962"/>
                  <a:pt x="802225" y="370669"/>
                  <a:pt x="802225" y="370669"/>
                </a:cubicBezTo>
                <a:lnTo>
                  <a:pt x="802225" y="370669"/>
                </a:lnTo>
                <a:cubicBezTo>
                  <a:pt x="798259" y="359338"/>
                  <a:pt x="779563" y="322513"/>
                  <a:pt x="778430" y="302684"/>
                </a:cubicBezTo>
                <a:cubicBezTo>
                  <a:pt x="777297" y="282855"/>
                  <a:pt x="788628" y="265292"/>
                  <a:pt x="795426" y="251695"/>
                </a:cubicBezTo>
                <a:cubicBezTo>
                  <a:pt x="802224" y="238098"/>
                  <a:pt x="811856" y="234131"/>
                  <a:pt x="819221" y="221101"/>
                </a:cubicBezTo>
                <a:cubicBezTo>
                  <a:pt x="826586" y="208070"/>
                  <a:pt x="833384" y="188242"/>
                  <a:pt x="839616" y="173512"/>
                </a:cubicBezTo>
                <a:cubicBezTo>
                  <a:pt x="845848" y="158782"/>
                  <a:pt x="843583" y="141786"/>
                  <a:pt x="856613" y="132721"/>
                </a:cubicBezTo>
                <a:cubicBezTo>
                  <a:pt x="869643" y="123656"/>
                  <a:pt x="909868" y="113459"/>
                  <a:pt x="917799" y="119124"/>
                </a:cubicBezTo>
                <a:cubicBezTo>
                  <a:pt x="925730" y="124789"/>
                  <a:pt x="902502" y="157648"/>
                  <a:pt x="904202" y="166713"/>
                </a:cubicBezTo>
                <a:cubicBezTo>
                  <a:pt x="905902" y="175778"/>
                  <a:pt x="919499" y="176911"/>
                  <a:pt x="927997" y="173512"/>
                </a:cubicBezTo>
                <a:cubicBezTo>
                  <a:pt x="936495" y="170113"/>
                  <a:pt x="948959" y="155383"/>
                  <a:pt x="955191" y="146318"/>
                </a:cubicBezTo>
                <a:cubicBezTo>
                  <a:pt x="961423" y="137253"/>
                  <a:pt x="969355" y="125356"/>
                  <a:pt x="965389" y="119124"/>
                </a:cubicBezTo>
                <a:cubicBezTo>
                  <a:pt x="961423" y="112892"/>
                  <a:pt x="933662" y="116291"/>
                  <a:pt x="931396" y="108926"/>
                </a:cubicBezTo>
                <a:cubicBezTo>
                  <a:pt x="929130" y="101561"/>
                  <a:pt x="946693" y="89097"/>
                  <a:pt x="951792" y="74933"/>
                </a:cubicBezTo>
                <a:cubicBezTo>
                  <a:pt x="956891" y="60769"/>
                  <a:pt x="948960" y="36408"/>
                  <a:pt x="961990" y="23944"/>
                </a:cubicBezTo>
                <a:cubicBezTo>
                  <a:pt x="975021" y="11480"/>
                  <a:pt x="1016945" y="-1550"/>
                  <a:pt x="1029975" y="150"/>
                </a:cubicBezTo>
                <a:cubicBezTo>
                  <a:pt x="1043005" y="1850"/>
                  <a:pt x="1031107" y="25077"/>
                  <a:pt x="1040172" y="34142"/>
                </a:cubicBezTo>
                <a:cubicBezTo>
                  <a:pt x="1049237" y="43207"/>
                  <a:pt x="1073599" y="51705"/>
                  <a:pt x="1084363" y="54538"/>
                </a:cubicBezTo>
                <a:cubicBezTo>
                  <a:pt x="1095127" y="57371"/>
                  <a:pt x="1097960" y="55105"/>
                  <a:pt x="1104758" y="51139"/>
                </a:cubicBezTo>
                <a:cubicBezTo>
                  <a:pt x="1111556" y="47173"/>
                  <a:pt x="1118356" y="29610"/>
                  <a:pt x="1125154" y="30743"/>
                </a:cubicBezTo>
                <a:cubicBezTo>
                  <a:pt x="1131953" y="31876"/>
                  <a:pt x="1133652" y="48872"/>
                  <a:pt x="1145549" y="57937"/>
                </a:cubicBezTo>
                <a:cubicBezTo>
                  <a:pt x="1157446" y="67002"/>
                  <a:pt x="1180108" y="75500"/>
                  <a:pt x="1196538" y="85131"/>
                </a:cubicBezTo>
                <a:cubicBezTo>
                  <a:pt x="1212968" y="94762"/>
                  <a:pt x="1232231" y="109492"/>
                  <a:pt x="1244128" y="115724"/>
                </a:cubicBezTo>
                <a:cubicBezTo>
                  <a:pt x="1256026" y="121956"/>
                  <a:pt x="1262824" y="125922"/>
                  <a:pt x="1267923" y="122523"/>
                </a:cubicBezTo>
                <a:cubicBezTo>
                  <a:pt x="1273022" y="119124"/>
                  <a:pt x="1268489" y="104960"/>
                  <a:pt x="1274721" y="95329"/>
                </a:cubicBezTo>
                <a:cubicBezTo>
                  <a:pt x="1280953" y="85698"/>
                  <a:pt x="1296816" y="69835"/>
                  <a:pt x="1305314" y="64736"/>
                </a:cubicBezTo>
                <a:cubicBezTo>
                  <a:pt x="1313812" y="59637"/>
                  <a:pt x="1318911" y="60204"/>
                  <a:pt x="1325710" y="64736"/>
                </a:cubicBezTo>
                <a:cubicBezTo>
                  <a:pt x="1332509" y="69268"/>
                  <a:pt x="1341007" y="86831"/>
                  <a:pt x="1346106" y="91930"/>
                </a:cubicBezTo>
                <a:cubicBezTo>
                  <a:pt x="1351205" y="97029"/>
                  <a:pt x="1346672" y="102127"/>
                  <a:pt x="1356303" y="95329"/>
                </a:cubicBezTo>
                <a:cubicBezTo>
                  <a:pt x="1365934" y="88531"/>
                  <a:pt x="1390296" y="60204"/>
                  <a:pt x="1403893" y="51139"/>
                </a:cubicBezTo>
                <a:cubicBezTo>
                  <a:pt x="1417490" y="42074"/>
                  <a:pt x="1426554" y="39241"/>
                  <a:pt x="1437885" y="40941"/>
                </a:cubicBezTo>
                <a:cubicBezTo>
                  <a:pt x="1449216" y="42640"/>
                  <a:pt x="1463380" y="57370"/>
                  <a:pt x="1471878" y="61336"/>
                </a:cubicBezTo>
                <a:cubicBezTo>
                  <a:pt x="1480376" y="65302"/>
                  <a:pt x="1481509" y="66435"/>
                  <a:pt x="1488874" y="64736"/>
                </a:cubicBezTo>
                <a:cubicBezTo>
                  <a:pt x="1496239" y="63036"/>
                  <a:pt x="1509270" y="58504"/>
                  <a:pt x="1516068" y="51139"/>
                </a:cubicBezTo>
                <a:cubicBezTo>
                  <a:pt x="1522867" y="43774"/>
                  <a:pt x="1521733" y="27344"/>
                  <a:pt x="1529665" y="20545"/>
                </a:cubicBezTo>
                <a:cubicBezTo>
                  <a:pt x="1537597" y="13746"/>
                  <a:pt x="1555160" y="9214"/>
                  <a:pt x="1563658" y="10347"/>
                </a:cubicBezTo>
                <a:cubicBezTo>
                  <a:pt x="1572156" y="11480"/>
                  <a:pt x="1580654" y="27344"/>
                  <a:pt x="1580654" y="27344"/>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6271094" y="2930159"/>
            <a:ext cx="456035" cy="265168"/>
          </a:xfrm>
          <a:custGeom>
            <a:avLst/>
            <a:gdLst>
              <a:gd name="connsiteX0" fmla="*/ 456035 w 456035"/>
              <a:gd name="connsiteY0" fmla="*/ 0 h 265168"/>
              <a:gd name="connsiteX1" fmla="*/ 384650 w 456035"/>
              <a:gd name="connsiteY1" fmla="*/ 23795 h 265168"/>
              <a:gd name="connsiteX2" fmla="*/ 398247 w 456035"/>
              <a:gd name="connsiteY2" fmla="*/ 50989 h 265168"/>
              <a:gd name="connsiteX3" fmla="*/ 391449 w 456035"/>
              <a:gd name="connsiteY3" fmla="*/ 81582 h 265168"/>
              <a:gd name="connsiteX4" fmla="*/ 377852 w 456035"/>
              <a:gd name="connsiteY4" fmla="*/ 108776 h 265168"/>
              <a:gd name="connsiteX5" fmla="*/ 350658 w 456035"/>
              <a:gd name="connsiteY5" fmla="*/ 118974 h 265168"/>
              <a:gd name="connsiteX6" fmla="*/ 313266 w 456035"/>
              <a:gd name="connsiteY6" fmla="*/ 118974 h 265168"/>
              <a:gd name="connsiteX7" fmla="*/ 289471 w 456035"/>
              <a:gd name="connsiteY7" fmla="*/ 139370 h 265168"/>
              <a:gd name="connsiteX8" fmla="*/ 255478 w 456035"/>
              <a:gd name="connsiteY8" fmla="*/ 197157 h 265168"/>
              <a:gd name="connsiteX9" fmla="*/ 231684 w 456035"/>
              <a:gd name="connsiteY9" fmla="*/ 231150 h 265168"/>
              <a:gd name="connsiteX10" fmla="*/ 211288 w 456035"/>
              <a:gd name="connsiteY10" fmla="*/ 251545 h 265168"/>
              <a:gd name="connsiteX11" fmla="*/ 184094 w 456035"/>
              <a:gd name="connsiteY11" fmla="*/ 265142 h 265168"/>
              <a:gd name="connsiteX12" fmla="*/ 150102 w 456035"/>
              <a:gd name="connsiteY12" fmla="*/ 248146 h 265168"/>
              <a:gd name="connsiteX13" fmla="*/ 139904 w 456035"/>
              <a:gd name="connsiteY13" fmla="*/ 258344 h 265168"/>
              <a:gd name="connsiteX14" fmla="*/ 112710 w 456035"/>
              <a:gd name="connsiteY14" fmla="*/ 214153 h 265168"/>
              <a:gd name="connsiteX15" fmla="*/ 82116 w 456035"/>
              <a:gd name="connsiteY15" fmla="*/ 183560 h 265168"/>
              <a:gd name="connsiteX16" fmla="*/ 51523 w 456035"/>
              <a:gd name="connsiteY16" fmla="*/ 186959 h 265168"/>
              <a:gd name="connsiteX17" fmla="*/ 37926 w 456035"/>
              <a:gd name="connsiteY17" fmla="*/ 193758 h 265168"/>
              <a:gd name="connsiteX18" fmla="*/ 17531 w 456035"/>
              <a:gd name="connsiteY18" fmla="*/ 203955 h 265168"/>
              <a:gd name="connsiteX19" fmla="*/ 534 w 456035"/>
              <a:gd name="connsiteY19" fmla="*/ 203955 h 265168"/>
              <a:gd name="connsiteX20" fmla="*/ 3934 w 456035"/>
              <a:gd name="connsiteY20" fmla="*/ 200556 h 265168"/>
              <a:gd name="connsiteX21" fmla="*/ 3934 w 456035"/>
              <a:gd name="connsiteY21" fmla="*/ 200556 h 265168"/>
              <a:gd name="connsiteX22" fmla="*/ 3934 w 456035"/>
              <a:gd name="connsiteY22" fmla="*/ 200556 h 26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6035" h="265168">
                <a:moveTo>
                  <a:pt x="456035" y="0"/>
                </a:moveTo>
                <a:cubicBezTo>
                  <a:pt x="425158" y="7648"/>
                  <a:pt x="394281" y="15297"/>
                  <a:pt x="384650" y="23795"/>
                </a:cubicBezTo>
                <a:cubicBezTo>
                  <a:pt x="375019" y="32293"/>
                  <a:pt x="397114" y="41358"/>
                  <a:pt x="398247" y="50989"/>
                </a:cubicBezTo>
                <a:cubicBezTo>
                  <a:pt x="399380" y="60620"/>
                  <a:pt x="394848" y="71951"/>
                  <a:pt x="391449" y="81582"/>
                </a:cubicBezTo>
                <a:cubicBezTo>
                  <a:pt x="388050" y="91213"/>
                  <a:pt x="384650" y="102544"/>
                  <a:pt x="377852" y="108776"/>
                </a:cubicBezTo>
                <a:cubicBezTo>
                  <a:pt x="371053" y="115008"/>
                  <a:pt x="361422" y="117274"/>
                  <a:pt x="350658" y="118974"/>
                </a:cubicBezTo>
                <a:cubicBezTo>
                  <a:pt x="339894" y="120674"/>
                  <a:pt x="323464" y="115575"/>
                  <a:pt x="313266" y="118974"/>
                </a:cubicBezTo>
                <a:cubicBezTo>
                  <a:pt x="303068" y="122373"/>
                  <a:pt x="299102" y="126339"/>
                  <a:pt x="289471" y="139370"/>
                </a:cubicBezTo>
                <a:cubicBezTo>
                  <a:pt x="279840" y="152401"/>
                  <a:pt x="265109" y="181860"/>
                  <a:pt x="255478" y="197157"/>
                </a:cubicBezTo>
                <a:cubicBezTo>
                  <a:pt x="245847" y="212454"/>
                  <a:pt x="239049" y="222085"/>
                  <a:pt x="231684" y="231150"/>
                </a:cubicBezTo>
                <a:cubicBezTo>
                  <a:pt x="224319" y="240215"/>
                  <a:pt x="219220" y="245880"/>
                  <a:pt x="211288" y="251545"/>
                </a:cubicBezTo>
                <a:cubicBezTo>
                  <a:pt x="203356" y="257210"/>
                  <a:pt x="194292" y="265709"/>
                  <a:pt x="184094" y="265142"/>
                </a:cubicBezTo>
                <a:cubicBezTo>
                  <a:pt x="173896" y="264575"/>
                  <a:pt x="157467" y="249279"/>
                  <a:pt x="150102" y="248146"/>
                </a:cubicBezTo>
                <a:cubicBezTo>
                  <a:pt x="142737" y="247013"/>
                  <a:pt x="146136" y="264009"/>
                  <a:pt x="139904" y="258344"/>
                </a:cubicBezTo>
                <a:cubicBezTo>
                  <a:pt x="133672" y="252679"/>
                  <a:pt x="122341" y="226617"/>
                  <a:pt x="112710" y="214153"/>
                </a:cubicBezTo>
                <a:cubicBezTo>
                  <a:pt x="103079" y="201689"/>
                  <a:pt x="92314" y="188092"/>
                  <a:pt x="82116" y="183560"/>
                </a:cubicBezTo>
                <a:cubicBezTo>
                  <a:pt x="71918" y="179028"/>
                  <a:pt x="58888" y="185259"/>
                  <a:pt x="51523" y="186959"/>
                </a:cubicBezTo>
                <a:cubicBezTo>
                  <a:pt x="44158" y="188659"/>
                  <a:pt x="37926" y="193758"/>
                  <a:pt x="37926" y="193758"/>
                </a:cubicBezTo>
                <a:cubicBezTo>
                  <a:pt x="32261" y="196591"/>
                  <a:pt x="23763" y="202256"/>
                  <a:pt x="17531" y="203955"/>
                </a:cubicBezTo>
                <a:cubicBezTo>
                  <a:pt x="11299" y="205655"/>
                  <a:pt x="2800" y="204522"/>
                  <a:pt x="534" y="203955"/>
                </a:cubicBezTo>
                <a:cubicBezTo>
                  <a:pt x="-1732" y="203389"/>
                  <a:pt x="3934" y="200556"/>
                  <a:pt x="3934" y="200556"/>
                </a:cubicBezTo>
                <a:lnTo>
                  <a:pt x="3934" y="200556"/>
                </a:lnTo>
                <a:lnTo>
                  <a:pt x="3934" y="200556"/>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847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cxnSp>
        <p:nvCxnSpPr>
          <p:cNvPr id="4" name="Straight Connector 3"/>
          <p:cNvCxnSpPr/>
          <p:nvPr/>
        </p:nvCxnSpPr>
        <p:spPr>
          <a:xfrm>
            <a:off x="228600" y="1371600"/>
            <a:ext cx="8610600" cy="0"/>
          </a:xfrm>
          <a:prstGeom prst="line">
            <a:avLst/>
          </a:prstGeom>
          <a:ln w="28575">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8600" y="1447800"/>
            <a:ext cx="8610600" cy="0"/>
          </a:xfrm>
          <a:prstGeom prst="line">
            <a:avLst/>
          </a:prstGeom>
          <a:ln w="28575">
            <a:solidFill>
              <a:srgbClr val="2B568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bwMode="auto">
          <a:xfrm>
            <a:off x="2195137" y="1483605"/>
            <a:ext cx="4677526" cy="58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marL="0" indent="0" algn="ctr">
              <a:buFont typeface="Wingdings" pitchFamily="2" charset="2"/>
              <a:buNone/>
            </a:pPr>
            <a:r>
              <a:rPr lang="en-US" sz="2800" kern="0" dirty="0" smtClean="0"/>
              <a:t>Why was KFHAT formed?</a:t>
            </a:r>
          </a:p>
        </p:txBody>
      </p:sp>
      <p:graphicFrame>
        <p:nvGraphicFramePr>
          <p:cNvPr id="13" name="Diagram 12"/>
          <p:cNvGraphicFramePr/>
          <p:nvPr>
            <p:extLst>
              <p:ext uri="{D42A27DB-BD31-4B8C-83A1-F6EECF244321}">
                <p14:modId xmlns:p14="http://schemas.microsoft.com/office/powerpoint/2010/main" val="2049429271"/>
              </p:ext>
            </p:extLst>
          </p:nvPr>
        </p:nvGraphicFramePr>
        <p:xfrm>
          <a:off x="304800" y="2209800"/>
          <a:ext cx="8839200" cy="907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ontent Placeholder 2"/>
          <p:cNvSpPr>
            <a:spLocks noGrp="1"/>
          </p:cNvSpPr>
          <p:nvPr>
            <p:ph idx="1"/>
          </p:nvPr>
        </p:nvSpPr>
        <p:spPr>
          <a:xfrm>
            <a:off x="381000" y="3124200"/>
            <a:ext cx="2362200" cy="3048000"/>
          </a:xfrm>
        </p:spPr>
        <p:txBody>
          <a:bodyPr/>
          <a:lstStyle/>
          <a:p>
            <a:pPr indent="-182880">
              <a:buFont typeface="Arial" panose="020B0604020202020204" pitchFamily="34" charset="0"/>
              <a:buChar char="•"/>
            </a:pPr>
            <a:r>
              <a:rPr lang="en-US" sz="2000" b="0" dirty="0" smtClean="0">
                <a:solidFill>
                  <a:srgbClr val="23476B"/>
                </a:solidFill>
              </a:rPr>
              <a:t>Drought</a:t>
            </a:r>
          </a:p>
        </p:txBody>
      </p:sp>
    </p:spTree>
    <p:extLst>
      <p:ext uri="{BB962C8B-B14F-4D97-AF65-F5344CB8AC3E}">
        <p14:creationId xmlns:p14="http://schemas.microsoft.com/office/powerpoint/2010/main" val="121666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cxnSp>
        <p:nvCxnSpPr>
          <p:cNvPr id="4" name="Straight Connector 3"/>
          <p:cNvCxnSpPr/>
          <p:nvPr/>
        </p:nvCxnSpPr>
        <p:spPr>
          <a:xfrm>
            <a:off x="228600" y="1371600"/>
            <a:ext cx="8610600" cy="0"/>
          </a:xfrm>
          <a:prstGeom prst="line">
            <a:avLst/>
          </a:prstGeom>
          <a:ln w="28575">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8600" y="1447800"/>
            <a:ext cx="8610600" cy="0"/>
          </a:xfrm>
          <a:prstGeom prst="line">
            <a:avLst/>
          </a:prstGeom>
          <a:ln w="28575">
            <a:solidFill>
              <a:srgbClr val="2B568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bwMode="auto">
          <a:xfrm>
            <a:off x="2195137" y="1483605"/>
            <a:ext cx="4677526" cy="58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marL="0" indent="0" algn="ctr">
              <a:buFont typeface="Wingdings" pitchFamily="2" charset="2"/>
              <a:buNone/>
            </a:pPr>
            <a:r>
              <a:rPr lang="en-US" sz="2800" kern="0" dirty="0" smtClean="0"/>
              <a:t>Why was KFHAT formed?</a:t>
            </a:r>
          </a:p>
        </p:txBody>
      </p:sp>
      <p:graphicFrame>
        <p:nvGraphicFramePr>
          <p:cNvPr id="13" name="Diagram 12"/>
          <p:cNvGraphicFramePr/>
          <p:nvPr>
            <p:extLst>
              <p:ext uri="{D42A27DB-BD31-4B8C-83A1-F6EECF244321}">
                <p14:modId xmlns:p14="http://schemas.microsoft.com/office/powerpoint/2010/main" val="930704545"/>
              </p:ext>
            </p:extLst>
          </p:nvPr>
        </p:nvGraphicFramePr>
        <p:xfrm>
          <a:off x="304800" y="2209800"/>
          <a:ext cx="8839200" cy="907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ontent Placeholder 2"/>
          <p:cNvSpPr>
            <a:spLocks noGrp="1"/>
          </p:cNvSpPr>
          <p:nvPr>
            <p:ph idx="1"/>
          </p:nvPr>
        </p:nvSpPr>
        <p:spPr>
          <a:xfrm>
            <a:off x="381000" y="3124200"/>
            <a:ext cx="2362200" cy="3048000"/>
          </a:xfrm>
        </p:spPr>
        <p:txBody>
          <a:bodyPr/>
          <a:lstStyle/>
          <a:p>
            <a:pPr indent="-182880">
              <a:buFont typeface="Arial" panose="020B0604020202020204" pitchFamily="34" charset="0"/>
              <a:buChar char="•"/>
            </a:pPr>
            <a:r>
              <a:rPr lang="en-US" sz="2000" b="0" dirty="0" smtClean="0">
                <a:solidFill>
                  <a:srgbClr val="23476B"/>
                </a:solidFill>
              </a:rPr>
              <a:t>Drought</a:t>
            </a:r>
          </a:p>
        </p:txBody>
      </p:sp>
      <p:sp>
        <p:nvSpPr>
          <p:cNvPr id="17" name="Content Placeholder 2"/>
          <p:cNvSpPr txBox="1">
            <a:spLocks/>
          </p:cNvSpPr>
          <p:nvPr/>
        </p:nvSpPr>
        <p:spPr bwMode="auto">
          <a:xfrm>
            <a:off x="2362200" y="3124200"/>
            <a:ext cx="2438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indent="-182880">
              <a:buFont typeface="Arial" panose="020B0604020202020204" pitchFamily="34" charset="0"/>
              <a:buChar char="•"/>
            </a:pPr>
            <a:r>
              <a:rPr lang="en-US" sz="2000" b="0" kern="0" dirty="0" smtClean="0">
                <a:solidFill>
                  <a:srgbClr val="23476B"/>
                </a:solidFill>
              </a:rPr>
              <a:t>Drought</a:t>
            </a:r>
          </a:p>
          <a:p>
            <a:pPr indent="-182880">
              <a:buFont typeface="Arial" panose="020B0604020202020204" pitchFamily="34" charset="0"/>
              <a:buChar char="•"/>
            </a:pPr>
            <a:r>
              <a:rPr lang="en-US" sz="2000" b="0" kern="0" dirty="0" smtClean="0">
                <a:solidFill>
                  <a:srgbClr val="23476B"/>
                </a:solidFill>
              </a:rPr>
              <a:t>Upper basin water shut off</a:t>
            </a:r>
          </a:p>
        </p:txBody>
      </p:sp>
    </p:spTree>
    <p:extLst>
      <p:ext uri="{BB962C8B-B14F-4D97-AF65-F5344CB8AC3E}">
        <p14:creationId xmlns:p14="http://schemas.microsoft.com/office/powerpoint/2010/main" val="828617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cxnSp>
        <p:nvCxnSpPr>
          <p:cNvPr id="4" name="Straight Connector 3"/>
          <p:cNvCxnSpPr/>
          <p:nvPr/>
        </p:nvCxnSpPr>
        <p:spPr>
          <a:xfrm>
            <a:off x="228600" y="1371600"/>
            <a:ext cx="8610600" cy="0"/>
          </a:xfrm>
          <a:prstGeom prst="line">
            <a:avLst/>
          </a:prstGeom>
          <a:ln w="28575">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8600" y="1447800"/>
            <a:ext cx="8610600" cy="0"/>
          </a:xfrm>
          <a:prstGeom prst="line">
            <a:avLst/>
          </a:prstGeom>
          <a:ln w="28575">
            <a:solidFill>
              <a:srgbClr val="2B568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bwMode="auto">
          <a:xfrm>
            <a:off x="2195137" y="1483605"/>
            <a:ext cx="4677526" cy="58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marL="0" indent="0" algn="ctr">
              <a:buFont typeface="Wingdings" pitchFamily="2" charset="2"/>
              <a:buNone/>
            </a:pPr>
            <a:r>
              <a:rPr lang="en-US" sz="2800" kern="0" dirty="0" smtClean="0"/>
              <a:t>Why was KFHAT formed?</a:t>
            </a:r>
          </a:p>
        </p:txBody>
      </p:sp>
      <p:graphicFrame>
        <p:nvGraphicFramePr>
          <p:cNvPr id="13" name="Diagram 12"/>
          <p:cNvGraphicFramePr/>
          <p:nvPr>
            <p:extLst>
              <p:ext uri="{D42A27DB-BD31-4B8C-83A1-F6EECF244321}">
                <p14:modId xmlns:p14="http://schemas.microsoft.com/office/powerpoint/2010/main" val="3176837064"/>
              </p:ext>
            </p:extLst>
          </p:nvPr>
        </p:nvGraphicFramePr>
        <p:xfrm>
          <a:off x="304800" y="2209800"/>
          <a:ext cx="8839200" cy="907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ontent Placeholder 2"/>
          <p:cNvSpPr>
            <a:spLocks noGrp="1"/>
          </p:cNvSpPr>
          <p:nvPr>
            <p:ph idx="1"/>
          </p:nvPr>
        </p:nvSpPr>
        <p:spPr>
          <a:xfrm>
            <a:off x="381000" y="3124200"/>
            <a:ext cx="2362200" cy="3048000"/>
          </a:xfrm>
        </p:spPr>
        <p:txBody>
          <a:bodyPr/>
          <a:lstStyle/>
          <a:p>
            <a:pPr indent="-182880">
              <a:buFont typeface="Arial" panose="020B0604020202020204" pitchFamily="34" charset="0"/>
              <a:buChar char="•"/>
            </a:pPr>
            <a:r>
              <a:rPr lang="en-US" sz="2000" b="0" dirty="0" smtClean="0">
                <a:solidFill>
                  <a:srgbClr val="23476B"/>
                </a:solidFill>
              </a:rPr>
              <a:t>Drought</a:t>
            </a:r>
          </a:p>
        </p:txBody>
      </p:sp>
      <p:sp>
        <p:nvSpPr>
          <p:cNvPr id="17" name="Content Placeholder 2"/>
          <p:cNvSpPr txBox="1">
            <a:spLocks/>
          </p:cNvSpPr>
          <p:nvPr/>
        </p:nvSpPr>
        <p:spPr bwMode="auto">
          <a:xfrm>
            <a:off x="2362200" y="3124200"/>
            <a:ext cx="2438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indent="-182880">
              <a:buFont typeface="Arial" panose="020B0604020202020204" pitchFamily="34" charset="0"/>
              <a:buChar char="•"/>
            </a:pPr>
            <a:r>
              <a:rPr lang="en-US" sz="2000" b="0" kern="0" dirty="0" smtClean="0">
                <a:solidFill>
                  <a:srgbClr val="23476B"/>
                </a:solidFill>
              </a:rPr>
              <a:t>Drought</a:t>
            </a:r>
          </a:p>
          <a:p>
            <a:pPr indent="-182880">
              <a:buFont typeface="Arial" panose="020B0604020202020204" pitchFamily="34" charset="0"/>
              <a:buChar char="•"/>
            </a:pPr>
            <a:r>
              <a:rPr lang="en-US" sz="2000" b="0" kern="0" dirty="0" smtClean="0">
                <a:solidFill>
                  <a:srgbClr val="23476B"/>
                </a:solidFill>
              </a:rPr>
              <a:t>Upper basin water shut off</a:t>
            </a:r>
          </a:p>
        </p:txBody>
      </p:sp>
      <p:sp>
        <p:nvSpPr>
          <p:cNvPr id="18" name="Content Placeholder 2"/>
          <p:cNvSpPr txBox="1">
            <a:spLocks/>
          </p:cNvSpPr>
          <p:nvPr/>
        </p:nvSpPr>
        <p:spPr bwMode="auto">
          <a:xfrm>
            <a:off x="4419600" y="3124200"/>
            <a:ext cx="280471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indent="-182880">
              <a:buFont typeface="Arial" panose="020B0604020202020204" pitchFamily="34" charset="0"/>
              <a:buChar char="•"/>
            </a:pPr>
            <a:r>
              <a:rPr lang="en-US" sz="2000" b="0" kern="0" dirty="0" smtClean="0">
                <a:solidFill>
                  <a:srgbClr val="23476B"/>
                </a:solidFill>
              </a:rPr>
              <a:t>Drought</a:t>
            </a:r>
            <a:endParaRPr lang="en-US" sz="2000" b="0" kern="0" dirty="0">
              <a:solidFill>
                <a:srgbClr val="23476B"/>
              </a:solidFill>
            </a:endParaRPr>
          </a:p>
          <a:p>
            <a:pPr indent="-182880">
              <a:buFont typeface="Arial" panose="020B0604020202020204" pitchFamily="34" charset="0"/>
              <a:buChar char="•"/>
            </a:pPr>
            <a:r>
              <a:rPr lang="en-US" sz="2000" b="0" kern="0" dirty="0" smtClean="0">
                <a:solidFill>
                  <a:srgbClr val="23476B"/>
                </a:solidFill>
              </a:rPr>
              <a:t>Above average predicted fall Chinook run</a:t>
            </a:r>
          </a:p>
          <a:p>
            <a:pPr indent="-182880">
              <a:buFont typeface="Arial" panose="020B0604020202020204" pitchFamily="34" charset="0"/>
              <a:buChar char="•"/>
            </a:pPr>
            <a:r>
              <a:rPr lang="en-US" sz="2000" b="0" kern="0" dirty="0" smtClean="0">
                <a:solidFill>
                  <a:srgbClr val="23476B"/>
                </a:solidFill>
              </a:rPr>
              <a:t>Low flows/channel </a:t>
            </a:r>
            <a:r>
              <a:rPr lang="en-US" sz="2000" b="0" kern="0" dirty="0">
                <a:solidFill>
                  <a:srgbClr val="23476B"/>
                </a:solidFill>
              </a:rPr>
              <a:t>geometry caused migration barrier</a:t>
            </a:r>
          </a:p>
          <a:p>
            <a:pPr indent="-182880">
              <a:buFont typeface="Arial" panose="020B0604020202020204" pitchFamily="34" charset="0"/>
              <a:buChar char="•"/>
            </a:pPr>
            <a:r>
              <a:rPr lang="en-US" sz="2000" b="0" kern="0" dirty="0" smtClean="0">
                <a:solidFill>
                  <a:srgbClr val="23476B"/>
                </a:solidFill>
              </a:rPr>
              <a:t>High water temperatures</a:t>
            </a:r>
          </a:p>
          <a:p>
            <a:pPr indent="-182880">
              <a:buFont typeface="Arial" panose="020B0604020202020204" pitchFamily="34" charset="0"/>
              <a:buChar char="•"/>
            </a:pPr>
            <a:r>
              <a:rPr lang="en-US" sz="2000" b="0" kern="0" dirty="0" smtClean="0">
                <a:solidFill>
                  <a:srgbClr val="23476B"/>
                </a:solidFill>
              </a:rPr>
              <a:t>Disease</a:t>
            </a:r>
          </a:p>
          <a:p>
            <a:pPr indent="-182880">
              <a:buFont typeface="Arial" panose="020B0604020202020204" pitchFamily="34" charset="0"/>
              <a:buChar char="•"/>
            </a:pPr>
            <a:r>
              <a:rPr lang="en-US" sz="2000" kern="0" dirty="0">
                <a:solidFill>
                  <a:srgbClr val="23476B"/>
                </a:solidFill>
              </a:rPr>
              <a:t>FISH KILL</a:t>
            </a:r>
          </a:p>
          <a:p>
            <a:pPr indent="-182880">
              <a:buFont typeface="Arial" panose="020B0604020202020204" pitchFamily="34" charset="0"/>
              <a:buChar char="•"/>
            </a:pPr>
            <a:endParaRPr lang="en-US" sz="2000" b="0" kern="0" dirty="0" smtClean="0">
              <a:solidFill>
                <a:srgbClr val="23476B"/>
              </a:solidFill>
            </a:endParaRPr>
          </a:p>
        </p:txBody>
      </p:sp>
    </p:spTree>
    <p:extLst>
      <p:ext uri="{BB962C8B-B14F-4D97-AF65-F5344CB8AC3E}">
        <p14:creationId xmlns:p14="http://schemas.microsoft.com/office/powerpoint/2010/main" val="2626785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cxnSp>
        <p:nvCxnSpPr>
          <p:cNvPr id="4" name="Straight Connector 3"/>
          <p:cNvCxnSpPr/>
          <p:nvPr/>
        </p:nvCxnSpPr>
        <p:spPr>
          <a:xfrm>
            <a:off x="228600" y="1371600"/>
            <a:ext cx="8610600" cy="0"/>
          </a:xfrm>
          <a:prstGeom prst="line">
            <a:avLst/>
          </a:prstGeom>
          <a:ln w="28575">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8600" y="1447800"/>
            <a:ext cx="8610600" cy="0"/>
          </a:xfrm>
          <a:prstGeom prst="line">
            <a:avLst/>
          </a:prstGeom>
          <a:ln w="28575">
            <a:solidFill>
              <a:srgbClr val="2B5681"/>
            </a:solidFill>
          </a:ln>
        </p:spPr>
        <p:style>
          <a:lnRef idx="1">
            <a:schemeClr val="accent1"/>
          </a:lnRef>
          <a:fillRef idx="0">
            <a:schemeClr val="accent1"/>
          </a:fillRef>
          <a:effectRef idx="0">
            <a:schemeClr val="accent1"/>
          </a:effectRef>
          <a:fontRef idx="minor">
            <a:schemeClr val="tx1"/>
          </a:fontRef>
        </p:style>
      </p:cxnSp>
      <p:graphicFrame>
        <p:nvGraphicFramePr>
          <p:cNvPr id="13" name="Diagram 12"/>
          <p:cNvGraphicFramePr/>
          <p:nvPr>
            <p:extLst>
              <p:ext uri="{D42A27DB-BD31-4B8C-83A1-F6EECF244321}">
                <p14:modId xmlns:p14="http://schemas.microsoft.com/office/powerpoint/2010/main" val="3576285863"/>
              </p:ext>
            </p:extLst>
          </p:nvPr>
        </p:nvGraphicFramePr>
        <p:xfrm>
          <a:off x="-134957" y="1447800"/>
          <a:ext cx="8997108" cy="907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ontent Placeholder 2"/>
          <p:cNvSpPr>
            <a:spLocks noGrp="1"/>
          </p:cNvSpPr>
          <p:nvPr>
            <p:ph idx="1"/>
          </p:nvPr>
        </p:nvSpPr>
        <p:spPr>
          <a:xfrm>
            <a:off x="381000" y="3124200"/>
            <a:ext cx="2362200" cy="3048000"/>
          </a:xfrm>
        </p:spPr>
        <p:txBody>
          <a:bodyPr/>
          <a:lstStyle/>
          <a:p>
            <a:pPr indent="-182880">
              <a:buFont typeface="Arial" panose="020B0604020202020204" pitchFamily="34" charset="0"/>
              <a:buChar char="•"/>
            </a:pPr>
            <a:r>
              <a:rPr lang="en-US" sz="2000" b="0" dirty="0" smtClean="0">
                <a:solidFill>
                  <a:srgbClr val="23476B"/>
                </a:solidFill>
              </a:rPr>
              <a:t>Drought</a:t>
            </a:r>
          </a:p>
        </p:txBody>
      </p:sp>
      <p:sp>
        <p:nvSpPr>
          <p:cNvPr id="18" name="Content Placeholder 2"/>
          <p:cNvSpPr txBox="1">
            <a:spLocks/>
          </p:cNvSpPr>
          <p:nvPr/>
        </p:nvSpPr>
        <p:spPr bwMode="auto">
          <a:xfrm>
            <a:off x="4237875" y="2209800"/>
            <a:ext cx="254392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indent="-182880">
              <a:buFont typeface="Arial" panose="020B0604020202020204" pitchFamily="34" charset="0"/>
              <a:buChar char="•"/>
            </a:pPr>
            <a:r>
              <a:rPr lang="en-US" sz="2000" kern="0" dirty="0" smtClean="0">
                <a:solidFill>
                  <a:srgbClr val="23476B"/>
                </a:solidFill>
              </a:rPr>
              <a:t>FISH KILL</a:t>
            </a:r>
          </a:p>
          <a:p>
            <a:pPr marL="160020" indent="0">
              <a:buNone/>
            </a:pPr>
            <a:endParaRPr lang="en-US" sz="800" kern="0" dirty="0">
              <a:solidFill>
                <a:srgbClr val="23476B"/>
              </a:solidFill>
            </a:endParaRPr>
          </a:p>
          <a:p>
            <a:pPr marL="160020" indent="0">
              <a:buNone/>
            </a:pPr>
            <a:r>
              <a:rPr lang="en-US" sz="2000" b="0" kern="0" dirty="0" smtClean="0">
                <a:solidFill>
                  <a:srgbClr val="23476B"/>
                </a:solidFill>
              </a:rPr>
              <a:t>34,000-70,000 fish died (mostly fall Chinook)</a:t>
            </a: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543046"/>
            <a:ext cx="4237874" cy="5232799"/>
          </a:xfrm>
          <a:prstGeom prst="rect">
            <a:avLst/>
          </a:prstGeom>
        </p:spPr>
      </p:pic>
      <p:sp>
        <p:nvSpPr>
          <p:cNvPr id="3" name="AutoShape 2" descr="Image result for 2002 klamath river fish kil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tatic.seattletimes.com/wp-content/uploads/2007/06/2003765464-300x0.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3597" y="3733800"/>
            <a:ext cx="3741708" cy="32053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edia1.fdncms.com/northcoast/imager/u/zoom/3299475/news2-1-046ce1f2502f5233.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81800" y="1550391"/>
            <a:ext cx="2209800" cy="29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950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cxnSp>
        <p:nvCxnSpPr>
          <p:cNvPr id="4" name="Straight Connector 3"/>
          <p:cNvCxnSpPr/>
          <p:nvPr/>
        </p:nvCxnSpPr>
        <p:spPr>
          <a:xfrm>
            <a:off x="228600" y="1371600"/>
            <a:ext cx="8610600" cy="0"/>
          </a:xfrm>
          <a:prstGeom prst="line">
            <a:avLst/>
          </a:prstGeom>
          <a:ln w="28575">
            <a:solidFill>
              <a:srgbClr val="3366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8600" y="1447800"/>
            <a:ext cx="8610600" cy="0"/>
          </a:xfrm>
          <a:prstGeom prst="line">
            <a:avLst/>
          </a:prstGeom>
          <a:ln w="28575">
            <a:solidFill>
              <a:srgbClr val="2B5681"/>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txBox="1">
            <a:spLocks/>
          </p:cNvSpPr>
          <p:nvPr/>
        </p:nvSpPr>
        <p:spPr bwMode="auto">
          <a:xfrm>
            <a:off x="2195137" y="1483605"/>
            <a:ext cx="4677526" cy="58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marL="0" indent="0" algn="ctr">
              <a:buFont typeface="Wingdings" pitchFamily="2" charset="2"/>
              <a:buNone/>
            </a:pPr>
            <a:r>
              <a:rPr lang="en-US" sz="2800" kern="0" dirty="0" smtClean="0"/>
              <a:t>Why was KFHAT formed?</a:t>
            </a:r>
          </a:p>
        </p:txBody>
      </p:sp>
      <p:graphicFrame>
        <p:nvGraphicFramePr>
          <p:cNvPr id="13" name="Diagram 12"/>
          <p:cNvGraphicFramePr/>
          <p:nvPr>
            <p:extLst>
              <p:ext uri="{D42A27DB-BD31-4B8C-83A1-F6EECF244321}">
                <p14:modId xmlns:p14="http://schemas.microsoft.com/office/powerpoint/2010/main" val="1855669296"/>
              </p:ext>
            </p:extLst>
          </p:nvPr>
        </p:nvGraphicFramePr>
        <p:xfrm>
          <a:off x="304800" y="2209800"/>
          <a:ext cx="8839200" cy="907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ontent Placeholder 2"/>
          <p:cNvSpPr>
            <a:spLocks noGrp="1"/>
          </p:cNvSpPr>
          <p:nvPr>
            <p:ph idx="1"/>
          </p:nvPr>
        </p:nvSpPr>
        <p:spPr>
          <a:xfrm>
            <a:off x="381000" y="3124200"/>
            <a:ext cx="2362200" cy="3048000"/>
          </a:xfrm>
        </p:spPr>
        <p:txBody>
          <a:bodyPr/>
          <a:lstStyle/>
          <a:p>
            <a:pPr indent="-182880">
              <a:buFont typeface="Arial" panose="020B0604020202020204" pitchFamily="34" charset="0"/>
              <a:buChar char="•"/>
            </a:pPr>
            <a:r>
              <a:rPr lang="en-US" sz="2000" b="0" dirty="0" smtClean="0">
                <a:solidFill>
                  <a:srgbClr val="23476B"/>
                </a:solidFill>
              </a:rPr>
              <a:t>Drought</a:t>
            </a:r>
          </a:p>
        </p:txBody>
      </p:sp>
      <p:sp>
        <p:nvSpPr>
          <p:cNvPr id="17" name="Content Placeholder 2"/>
          <p:cNvSpPr txBox="1">
            <a:spLocks/>
          </p:cNvSpPr>
          <p:nvPr/>
        </p:nvSpPr>
        <p:spPr bwMode="auto">
          <a:xfrm>
            <a:off x="2362200" y="3124200"/>
            <a:ext cx="2438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indent="-182880">
              <a:buFont typeface="Arial" panose="020B0604020202020204" pitchFamily="34" charset="0"/>
              <a:buChar char="•"/>
            </a:pPr>
            <a:r>
              <a:rPr lang="en-US" sz="2000" b="0" kern="0" dirty="0" smtClean="0">
                <a:solidFill>
                  <a:srgbClr val="23476B"/>
                </a:solidFill>
              </a:rPr>
              <a:t>Drought</a:t>
            </a:r>
          </a:p>
          <a:p>
            <a:pPr indent="-182880">
              <a:buFont typeface="Arial" panose="020B0604020202020204" pitchFamily="34" charset="0"/>
              <a:buChar char="•"/>
            </a:pPr>
            <a:r>
              <a:rPr lang="en-US" sz="2000" b="0" kern="0" dirty="0" smtClean="0">
                <a:solidFill>
                  <a:srgbClr val="23476B"/>
                </a:solidFill>
              </a:rPr>
              <a:t>Upper basin water shut off</a:t>
            </a:r>
          </a:p>
        </p:txBody>
      </p:sp>
      <p:sp>
        <p:nvSpPr>
          <p:cNvPr id="18" name="Content Placeholder 2"/>
          <p:cNvSpPr txBox="1">
            <a:spLocks/>
          </p:cNvSpPr>
          <p:nvPr/>
        </p:nvSpPr>
        <p:spPr bwMode="auto">
          <a:xfrm>
            <a:off x="4419600" y="3124200"/>
            <a:ext cx="2804713"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indent="-182880">
              <a:buFont typeface="Arial" panose="020B0604020202020204" pitchFamily="34" charset="0"/>
              <a:buChar char="•"/>
            </a:pPr>
            <a:r>
              <a:rPr lang="en-US" sz="2000" b="0" kern="0" dirty="0" smtClean="0">
                <a:solidFill>
                  <a:srgbClr val="23476B"/>
                </a:solidFill>
              </a:rPr>
              <a:t>Drought</a:t>
            </a:r>
            <a:endParaRPr lang="en-US" sz="2000" b="0" kern="0" dirty="0">
              <a:solidFill>
                <a:srgbClr val="23476B"/>
              </a:solidFill>
            </a:endParaRPr>
          </a:p>
          <a:p>
            <a:pPr indent="-182880">
              <a:buFont typeface="Arial" panose="020B0604020202020204" pitchFamily="34" charset="0"/>
              <a:buChar char="•"/>
            </a:pPr>
            <a:r>
              <a:rPr lang="en-US" sz="2000" b="0" kern="0" dirty="0" smtClean="0">
                <a:solidFill>
                  <a:srgbClr val="23476B"/>
                </a:solidFill>
              </a:rPr>
              <a:t>Above average predicted fall Chinook run</a:t>
            </a:r>
          </a:p>
          <a:p>
            <a:pPr indent="-182880">
              <a:buFont typeface="Arial" panose="020B0604020202020204" pitchFamily="34" charset="0"/>
              <a:buChar char="•"/>
            </a:pPr>
            <a:r>
              <a:rPr lang="en-US" sz="2000" b="0" kern="0" dirty="0" smtClean="0">
                <a:solidFill>
                  <a:srgbClr val="23476B"/>
                </a:solidFill>
              </a:rPr>
              <a:t>Low flows/channel </a:t>
            </a:r>
            <a:r>
              <a:rPr lang="en-US" sz="2000" b="0" kern="0" dirty="0">
                <a:solidFill>
                  <a:srgbClr val="23476B"/>
                </a:solidFill>
              </a:rPr>
              <a:t>geometry caused migration </a:t>
            </a:r>
            <a:r>
              <a:rPr lang="en-US" sz="2000" b="0" kern="0" dirty="0" smtClean="0">
                <a:solidFill>
                  <a:srgbClr val="23476B"/>
                </a:solidFill>
              </a:rPr>
              <a:t>barrier</a:t>
            </a:r>
          </a:p>
          <a:p>
            <a:pPr indent="-182880">
              <a:buFont typeface="Arial" panose="020B0604020202020204" pitchFamily="34" charset="0"/>
              <a:buChar char="•"/>
            </a:pPr>
            <a:r>
              <a:rPr lang="en-US" sz="2000" b="0" kern="0" dirty="0">
                <a:solidFill>
                  <a:srgbClr val="23476B"/>
                </a:solidFill>
              </a:rPr>
              <a:t>H</a:t>
            </a:r>
            <a:r>
              <a:rPr lang="en-US" sz="2000" b="0" kern="0" dirty="0" smtClean="0">
                <a:solidFill>
                  <a:srgbClr val="23476B"/>
                </a:solidFill>
              </a:rPr>
              <a:t>igh water temperatures</a:t>
            </a:r>
          </a:p>
          <a:p>
            <a:pPr indent="-182880">
              <a:buFont typeface="Arial" panose="020B0604020202020204" pitchFamily="34" charset="0"/>
              <a:buChar char="•"/>
            </a:pPr>
            <a:r>
              <a:rPr lang="en-US" sz="2000" b="0" kern="0" dirty="0" smtClean="0">
                <a:solidFill>
                  <a:srgbClr val="23476B"/>
                </a:solidFill>
              </a:rPr>
              <a:t>Disease</a:t>
            </a:r>
          </a:p>
          <a:p>
            <a:pPr indent="-182880">
              <a:buFont typeface="Arial" panose="020B0604020202020204" pitchFamily="34" charset="0"/>
              <a:buChar char="•"/>
            </a:pPr>
            <a:r>
              <a:rPr lang="en-US" sz="2000" kern="0" dirty="0">
                <a:solidFill>
                  <a:srgbClr val="23476B"/>
                </a:solidFill>
              </a:rPr>
              <a:t>FISH KILL</a:t>
            </a:r>
          </a:p>
          <a:p>
            <a:pPr indent="-182880">
              <a:buFont typeface="Arial" panose="020B0604020202020204" pitchFamily="34" charset="0"/>
              <a:buChar char="•"/>
            </a:pPr>
            <a:endParaRPr lang="en-US" sz="2000" b="0" kern="0" dirty="0" smtClean="0">
              <a:solidFill>
                <a:srgbClr val="23476B"/>
              </a:solidFill>
            </a:endParaRPr>
          </a:p>
        </p:txBody>
      </p:sp>
      <p:sp>
        <p:nvSpPr>
          <p:cNvPr id="19" name="Content Placeholder 2"/>
          <p:cNvSpPr txBox="1">
            <a:spLocks/>
          </p:cNvSpPr>
          <p:nvPr/>
        </p:nvSpPr>
        <p:spPr bwMode="auto">
          <a:xfrm>
            <a:off x="6781800" y="3124200"/>
            <a:ext cx="2362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130000"/>
              <a:buFont typeface="Wingdings" pitchFamily="2" charset="2"/>
              <a:buChar char="§"/>
              <a:defRPr sz="3200" b="1">
                <a:solidFill>
                  <a:srgbClr val="254B71"/>
                </a:solidFill>
                <a:latin typeface="+mn-lt"/>
                <a:ea typeface="+mn-ea"/>
                <a:cs typeface="+mn-cs"/>
              </a:defRPr>
            </a:lvl1pPr>
            <a:lvl2pPr marL="742950" indent="-285750" algn="l" rtl="0" eaLnBrk="0" fontAlgn="base" hangingPunct="0">
              <a:spcBef>
                <a:spcPct val="20000"/>
              </a:spcBef>
              <a:spcAft>
                <a:spcPct val="0"/>
              </a:spcAft>
              <a:buSzPct val="125000"/>
              <a:buFont typeface="Wingdings" pitchFamily="2" charset="2"/>
              <a:buChar char="ü"/>
              <a:defRPr sz="2800" b="1">
                <a:solidFill>
                  <a:srgbClr val="CC6600"/>
                </a:solidFill>
                <a:latin typeface="+mn-lt"/>
              </a:defRPr>
            </a:lvl2pPr>
            <a:lvl3pPr marL="1143000" indent="-228600" algn="l" rtl="0" eaLnBrk="0" fontAlgn="base" hangingPunct="0">
              <a:spcBef>
                <a:spcPct val="20000"/>
              </a:spcBef>
              <a:spcAft>
                <a:spcPct val="0"/>
              </a:spcAft>
              <a:buSzPct val="115000"/>
              <a:buChar char="•"/>
              <a:defRPr sz="2400">
                <a:solidFill>
                  <a:schemeClr val="tx1"/>
                </a:solidFill>
                <a:latin typeface="+mn-lt"/>
              </a:defRPr>
            </a:lvl3pPr>
            <a:lvl4pPr marL="1600200" indent="-228600" algn="l" rtl="0" eaLnBrk="0" fontAlgn="base" hangingPunct="0">
              <a:spcBef>
                <a:spcPct val="20000"/>
              </a:spcBef>
              <a:spcAft>
                <a:spcPct val="0"/>
              </a:spcAft>
              <a:buSzPct val="115000"/>
              <a:buChar char="•"/>
              <a:defRPr sz="2000">
                <a:solidFill>
                  <a:schemeClr val="tx1"/>
                </a:solidFill>
                <a:latin typeface="+mn-lt"/>
              </a:defRPr>
            </a:lvl4pPr>
            <a:lvl5pPr marL="2057400" indent="-228600" algn="l" rtl="0" eaLnBrk="0" fontAlgn="base" hangingPunct="0">
              <a:spcBef>
                <a:spcPct val="20000"/>
              </a:spcBef>
              <a:spcAft>
                <a:spcPct val="0"/>
              </a:spcAft>
              <a:buSzPct val="115000"/>
              <a:buChar char="•"/>
              <a:defRPr sz="2000">
                <a:solidFill>
                  <a:schemeClr val="tx1"/>
                </a:solidFill>
                <a:latin typeface="+mn-lt"/>
              </a:defRPr>
            </a:lvl5pPr>
            <a:lvl6pPr marL="2514600" indent="-228600" algn="l" rtl="0" fontAlgn="base">
              <a:spcBef>
                <a:spcPct val="20000"/>
              </a:spcBef>
              <a:spcAft>
                <a:spcPct val="0"/>
              </a:spcAft>
              <a:buSzPct val="115000"/>
              <a:buChar char="•"/>
              <a:defRPr sz="2000">
                <a:solidFill>
                  <a:schemeClr val="tx1"/>
                </a:solidFill>
                <a:latin typeface="+mn-lt"/>
              </a:defRPr>
            </a:lvl6pPr>
            <a:lvl7pPr marL="2971800" indent="-228600" algn="l" rtl="0" fontAlgn="base">
              <a:spcBef>
                <a:spcPct val="20000"/>
              </a:spcBef>
              <a:spcAft>
                <a:spcPct val="0"/>
              </a:spcAft>
              <a:buSzPct val="115000"/>
              <a:buChar char="•"/>
              <a:defRPr sz="2000">
                <a:solidFill>
                  <a:schemeClr val="tx1"/>
                </a:solidFill>
                <a:latin typeface="+mn-lt"/>
              </a:defRPr>
            </a:lvl7pPr>
            <a:lvl8pPr marL="3429000" indent="-228600" algn="l" rtl="0" fontAlgn="base">
              <a:spcBef>
                <a:spcPct val="20000"/>
              </a:spcBef>
              <a:spcAft>
                <a:spcPct val="0"/>
              </a:spcAft>
              <a:buSzPct val="115000"/>
              <a:buChar char="•"/>
              <a:defRPr sz="2000">
                <a:solidFill>
                  <a:schemeClr val="tx1"/>
                </a:solidFill>
                <a:latin typeface="+mn-lt"/>
              </a:defRPr>
            </a:lvl8pPr>
            <a:lvl9pPr marL="3886200" indent="-228600" algn="l" rtl="0" fontAlgn="base">
              <a:spcBef>
                <a:spcPct val="20000"/>
              </a:spcBef>
              <a:spcAft>
                <a:spcPct val="0"/>
              </a:spcAft>
              <a:buSzPct val="115000"/>
              <a:buChar char="•"/>
              <a:defRPr sz="2000">
                <a:solidFill>
                  <a:schemeClr val="tx1"/>
                </a:solidFill>
                <a:latin typeface="+mn-lt"/>
              </a:defRPr>
            </a:lvl9pPr>
          </a:lstStyle>
          <a:p>
            <a:pPr indent="-182880">
              <a:buFont typeface="Arial" panose="020B0604020202020204" pitchFamily="34" charset="0"/>
              <a:buChar char="•"/>
            </a:pPr>
            <a:r>
              <a:rPr lang="en-US" sz="2000" b="0" kern="0" dirty="0" smtClean="0">
                <a:solidFill>
                  <a:srgbClr val="23476B"/>
                </a:solidFill>
              </a:rPr>
              <a:t>CA/OR Governors Workgroup</a:t>
            </a:r>
          </a:p>
          <a:p>
            <a:pPr indent="-182880">
              <a:buFont typeface="Arial" panose="020B0604020202020204" pitchFamily="34" charset="0"/>
              <a:buChar char="•"/>
            </a:pPr>
            <a:r>
              <a:rPr lang="en-US" sz="2000" b="0" kern="0" dirty="0" smtClean="0">
                <a:solidFill>
                  <a:srgbClr val="23476B"/>
                </a:solidFill>
              </a:rPr>
              <a:t>KFHAT formed</a:t>
            </a:r>
          </a:p>
        </p:txBody>
      </p:sp>
    </p:spTree>
    <p:extLst>
      <p:ext uri="{BB962C8B-B14F-4D97-AF65-F5344CB8AC3E}">
        <p14:creationId xmlns:p14="http://schemas.microsoft.com/office/powerpoint/2010/main" val="776634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10256</TotalTime>
  <Words>3495</Words>
  <Application>Microsoft Office PowerPoint</Application>
  <PresentationFormat>On-screen Show (4:3)</PresentationFormat>
  <Paragraphs>526</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Black</vt:lpstr>
      <vt:lpstr>Garamond</vt:lpstr>
      <vt:lpstr>Wingdings</vt:lpstr>
      <vt:lpstr>Default Design</vt:lpstr>
      <vt:lpstr>Klamath Fish Health Assessment Team </vt:lpstr>
      <vt:lpstr>Presentation Topics</vt:lpstr>
      <vt:lpstr>Overview</vt:lpstr>
      <vt:lpstr>Overview</vt:lpstr>
      <vt:lpstr>Overview</vt:lpstr>
      <vt:lpstr>Overview</vt:lpstr>
      <vt:lpstr>Overview</vt:lpstr>
      <vt:lpstr>Overview</vt:lpstr>
      <vt:lpstr>Overview</vt:lpstr>
      <vt:lpstr>PowerPoint Presentation</vt:lpstr>
      <vt:lpstr>What does KFHAT do?</vt:lpstr>
      <vt:lpstr>How does KFHAT do it?</vt:lpstr>
      <vt:lpstr>How does KFHAT do it?</vt:lpstr>
      <vt:lpstr>How does KFHAT do it?</vt:lpstr>
      <vt:lpstr>How does KFHAT do it?</vt:lpstr>
      <vt:lpstr>How does KFHAT do it?</vt:lpstr>
      <vt:lpstr>How does KFHAT do it?</vt:lpstr>
      <vt:lpstr>How does KFHAT do it?</vt:lpstr>
      <vt:lpstr>How does KFHAT do it?</vt:lpstr>
      <vt:lpstr>How does KFHAT do it?</vt:lpstr>
      <vt:lpstr>How does KFHAT do it?</vt:lpstr>
      <vt:lpstr>PowerPoint Presentation</vt:lpstr>
      <vt:lpstr>Example of KFHAT in Action</vt:lpstr>
      <vt:lpstr>Example of KFHAT in Action</vt:lpstr>
      <vt:lpstr>PowerPoint Presentation</vt:lpstr>
      <vt:lpstr>Sara Borok</vt:lpstr>
    </vt:vector>
  </TitlesOfParts>
  <Company>SWRCB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Clayton Creager</dc:creator>
  <cp:lastModifiedBy>Lynn Palensky</cp:lastModifiedBy>
  <cp:revision>747</cp:revision>
  <cp:lastPrinted>2016-05-04T18:21:50Z</cp:lastPrinted>
  <dcterms:created xsi:type="dcterms:W3CDTF">2008-08-28T19:00:07Z</dcterms:created>
  <dcterms:modified xsi:type="dcterms:W3CDTF">2016-05-05T23:40:29Z</dcterms:modified>
</cp:coreProperties>
</file>