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7" r:id="rId2"/>
    <p:sldId id="347" r:id="rId3"/>
    <p:sldId id="339" r:id="rId4"/>
    <p:sldId id="294" r:id="rId5"/>
    <p:sldId id="300" r:id="rId6"/>
    <p:sldId id="299" r:id="rId7"/>
    <p:sldId id="348" r:id="rId8"/>
    <p:sldId id="321" r:id="rId9"/>
    <p:sldId id="342" r:id="rId10"/>
    <p:sldId id="341" r:id="rId11"/>
    <p:sldId id="346" r:id="rId12"/>
    <p:sldId id="344" r:id="rId13"/>
    <p:sldId id="337" r:id="rId14"/>
    <p:sldId id="305" r:id="rId15"/>
    <p:sldId id="345" r:id="rId16"/>
    <p:sldId id="319" r:id="rId17"/>
    <p:sldId id="320" r:id="rId18"/>
    <p:sldId id="332" r:id="rId19"/>
    <p:sldId id="335" r:id="rId20"/>
    <p:sldId id="324" r:id="rId21"/>
    <p:sldId id="329" r:id="rId22"/>
    <p:sldId id="330" r:id="rId23"/>
    <p:sldId id="325" r:id="rId24"/>
    <p:sldId id="326" r:id="rId25"/>
    <p:sldId id="327" r:id="rId26"/>
    <p:sldId id="328" r:id="rId27"/>
    <p:sldId id="343" r:id="rId28"/>
    <p:sldId id="33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10" d="100"/>
          <a:sy n="110" d="100"/>
        </p:scale>
        <p:origin x="1266"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2D62EE-FD7A-4BE0-87B0-0E6EC572E320}" type="datetimeFigureOut">
              <a:rPr lang="en-US" smtClean="0"/>
              <a:pPr/>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0B49B-FF26-454A-BFEA-B52CABF6C543}" type="slidenum">
              <a:rPr lang="en-US" smtClean="0"/>
              <a:pPr/>
              <a:t>‹#›</a:t>
            </a:fld>
            <a:endParaRPr lang="en-US"/>
          </a:p>
        </p:txBody>
      </p:sp>
    </p:spTree>
    <p:extLst>
      <p:ext uri="{BB962C8B-B14F-4D97-AF65-F5344CB8AC3E}">
        <p14:creationId xmlns:p14="http://schemas.microsoft.com/office/powerpoint/2010/main" val="327726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0B49B-FF26-454A-BFEA-B52CABF6C543}" type="slidenum">
              <a:rPr lang="en-US" smtClean="0"/>
              <a:pPr/>
              <a:t>1</a:t>
            </a:fld>
            <a:endParaRPr lang="en-US"/>
          </a:p>
        </p:txBody>
      </p:sp>
    </p:spTree>
    <p:extLst>
      <p:ext uri="{BB962C8B-B14F-4D97-AF65-F5344CB8AC3E}">
        <p14:creationId xmlns:p14="http://schemas.microsoft.com/office/powerpoint/2010/main" val="1400934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AA410EB8-A01E-483B-9F37-9B9DDCDD71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334000" y="640080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AA410EB8-A01E-483B-9F37-9B9DDCDD71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610600" cy="3505200"/>
          </a:xfrm>
        </p:spPr>
        <p:txBody>
          <a:bodyPr>
            <a:normAutofit/>
          </a:bodyPr>
          <a:lstStyle/>
          <a:p>
            <a:r>
              <a:rPr lang="en-US" sz="5400" dirty="0" smtClean="0"/>
              <a:t>Power Supply Adequacy for the </a:t>
            </a:r>
            <a:br>
              <a:rPr lang="en-US" sz="5400" dirty="0" smtClean="0"/>
            </a:br>
            <a:r>
              <a:rPr lang="en-US" sz="5400" dirty="0" smtClean="0"/>
              <a:t>2021 Operating Year </a:t>
            </a:r>
            <a:br>
              <a:rPr lang="en-US" sz="5400" dirty="0" smtClean="0"/>
            </a:br>
            <a:endParaRPr lang="en-US" dirty="0">
              <a:solidFill>
                <a:srgbClr val="FF0000"/>
              </a:solidFill>
            </a:endParaRPr>
          </a:p>
        </p:txBody>
      </p:sp>
      <p:sp>
        <p:nvSpPr>
          <p:cNvPr id="4" name="Subtitle 3"/>
          <p:cNvSpPr>
            <a:spLocks noGrp="1"/>
          </p:cNvSpPr>
          <p:nvPr>
            <p:ph type="subTitle" idx="1"/>
          </p:nvPr>
        </p:nvSpPr>
        <p:spPr>
          <a:xfrm>
            <a:off x="533400" y="4572000"/>
            <a:ext cx="8305800" cy="1219200"/>
          </a:xfrm>
        </p:spPr>
        <p:txBody>
          <a:bodyPr>
            <a:normAutofit/>
          </a:bodyPr>
          <a:lstStyle/>
          <a:p>
            <a:r>
              <a:rPr lang="en-US" sz="2000" dirty="0" smtClean="0">
                <a:latin typeface="Century Gothic" pitchFamily="34" charset="0"/>
              </a:rPr>
              <a:t>Resource Adequacy Advisory Committee</a:t>
            </a:r>
          </a:p>
          <a:p>
            <a:r>
              <a:rPr lang="en-US" sz="2000" dirty="0" smtClean="0">
                <a:latin typeface="Century Gothic" pitchFamily="34" charset="0"/>
              </a:rPr>
              <a:t>Steering Committee Webinar</a:t>
            </a:r>
          </a:p>
          <a:p>
            <a:r>
              <a:rPr lang="en-US" sz="2000" dirty="0" smtClean="0">
                <a:latin typeface="Century Gothic" pitchFamily="34" charset="0"/>
              </a:rPr>
              <a:t>June </a:t>
            </a:r>
            <a:r>
              <a:rPr lang="en-US" sz="2000" dirty="0">
                <a:latin typeface="Century Gothic" pitchFamily="34" charset="0"/>
              </a:rPr>
              <a:t>8</a:t>
            </a:r>
            <a:r>
              <a:rPr lang="en-US" sz="2000" dirty="0" smtClean="0">
                <a:latin typeface="Century Gothic" pitchFamily="34" charset="0"/>
              </a:rPr>
              <a:t>,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to Past Assessments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4637533"/>
              </p:ext>
            </p:extLst>
          </p:nvPr>
        </p:nvGraphicFramePr>
        <p:xfrm>
          <a:off x="477570" y="1524000"/>
          <a:ext cx="8209232" cy="4635246"/>
        </p:xfrm>
        <a:graphic>
          <a:graphicData uri="http://schemas.openxmlformats.org/drawingml/2006/table">
            <a:tbl>
              <a:tblPr firstRow="1" bandRow="1">
                <a:tableStyleId>{5940675A-B579-460E-94D1-54222C63F5DA}</a:tableStyleId>
              </a:tblPr>
              <a:tblGrid>
                <a:gridCol w="1198830"/>
                <a:gridCol w="1219200"/>
                <a:gridCol w="762000"/>
                <a:gridCol w="5029202"/>
              </a:tblGrid>
              <a:tr h="662178">
                <a:tc>
                  <a:txBody>
                    <a:bodyPr/>
                    <a:lstStyle/>
                    <a:p>
                      <a:pPr marL="0" marR="0" algn="ctr">
                        <a:lnSpc>
                          <a:spcPts val="1400"/>
                        </a:lnSpc>
                        <a:spcBef>
                          <a:spcPts val="0"/>
                        </a:spcBef>
                        <a:spcAft>
                          <a:spcPts val="1000"/>
                        </a:spcAft>
                      </a:pPr>
                      <a:r>
                        <a:rPr lang="en-US" sz="1600" b="1" dirty="0">
                          <a:solidFill>
                            <a:srgbClr val="000000"/>
                          </a:solidFill>
                          <a:effectLst/>
                          <a:latin typeface="Arial" panose="020B0604020202020204" pitchFamily="34" charset="0"/>
                          <a:ea typeface="Times New Roman" panose="02020603050405020304" pitchFamily="18" charset="0"/>
                        </a:rPr>
                        <a:t>Year Analyzed</a:t>
                      </a:r>
                      <a:endParaRPr lang="en-US" sz="16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ctr">
                        <a:lnSpc>
                          <a:spcPts val="1400"/>
                        </a:lnSpc>
                        <a:spcBef>
                          <a:spcPts val="0"/>
                        </a:spcBef>
                        <a:spcAft>
                          <a:spcPts val="1000"/>
                        </a:spcAft>
                      </a:pPr>
                      <a:r>
                        <a:rPr lang="en-US" sz="1600" b="1" dirty="0">
                          <a:solidFill>
                            <a:srgbClr val="000000"/>
                          </a:solidFill>
                          <a:effectLst/>
                          <a:latin typeface="Arial" panose="020B0604020202020204" pitchFamily="34" charset="0"/>
                          <a:ea typeface="Times New Roman" panose="02020603050405020304" pitchFamily="18" charset="0"/>
                        </a:rPr>
                        <a:t>Operation Year</a:t>
                      </a:r>
                      <a:endParaRPr lang="en-US" sz="16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ctr">
                        <a:lnSpc>
                          <a:spcPts val="1400"/>
                        </a:lnSpc>
                        <a:spcBef>
                          <a:spcPts val="0"/>
                        </a:spcBef>
                        <a:spcAft>
                          <a:spcPts val="1000"/>
                        </a:spcAft>
                      </a:pPr>
                      <a:r>
                        <a:rPr lang="en-US" sz="1600" b="1">
                          <a:solidFill>
                            <a:srgbClr val="000000"/>
                          </a:solidFill>
                          <a:effectLst/>
                          <a:latin typeface="Arial" panose="020B0604020202020204" pitchFamily="34" charset="0"/>
                          <a:ea typeface="Times New Roman" panose="02020603050405020304" pitchFamily="18" charset="0"/>
                        </a:rPr>
                        <a:t/>
                      </a:r>
                      <a:br>
                        <a:rPr lang="en-US" sz="1600" b="1">
                          <a:solidFill>
                            <a:srgbClr val="000000"/>
                          </a:solidFill>
                          <a:effectLst/>
                          <a:latin typeface="Arial" panose="020B0604020202020204" pitchFamily="34" charset="0"/>
                          <a:ea typeface="Times New Roman" panose="02020603050405020304" pitchFamily="18" charset="0"/>
                        </a:rPr>
                      </a:br>
                      <a:r>
                        <a:rPr lang="en-US" sz="1600" b="1">
                          <a:solidFill>
                            <a:srgbClr val="000000"/>
                          </a:solidFill>
                          <a:effectLst/>
                          <a:latin typeface="Arial" panose="020B0604020202020204" pitchFamily="34" charset="0"/>
                          <a:ea typeface="Times New Roman" panose="02020603050405020304" pitchFamily="18" charset="0"/>
                        </a:rPr>
                        <a:t>LOLP</a:t>
                      </a:r>
                      <a:endParaRPr lang="en-US" sz="16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1000"/>
                        </a:spcAft>
                      </a:pPr>
                      <a:r>
                        <a:rPr lang="en-US" sz="1600" b="1" dirty="0">
                          <a:solidFill>
                            <a:srgbClr val="000000"/>
                          </a:solidFill>
                          <a:effectLst/>
                          <a:latin typeface="Arial" panose="020B0604020202020204" pitchFamily="34" charset="0"/>
                          <a:ea typeface="Times New Roman" panose="02020603050405020304" pitchFamily="18" charset="0"/>
                        </a:rPr>
                        <a:t/>
                      </a:r>
                      <a:br>
                        <a:rPr lang="en-US" sz="1600" b="1" dirty="0">
                          <a:solidFill>
                            <a:srgbClr val="000000"/>
                          </a:solidFill>
                          <a:effectLst/>
                          <a:latin typeface="Arial" panose="020B0604020202020204" pitchFamily="34" charset="0"/>
                          <a:ea typeface="Times New Roman" panose="02020603050405020304" pitchFamily="18" charset="0"/>
                        </a:rPr>
                      </a:br>
                      <a:r>
                        <a:rPr lang="en-US" sz="1600" b="1" dirty="0">
                          <a:solidFill>
                            <a:srgbClr val="000000"/>
                          </a:solidFill>
                          <a:effectLst/>
                          <a:latin typeface="Arial" panose="020B0604020202020204" pitchFamily="34" charset="0"/>
                          <a:ea typeface="Times New Roman" panose="02020603050405020304" pitchFamily="18" charset="0"/>
                        </a:rPr>
                        <a:t>Observations</a:t>
                      </a:r>
                      <a:endParaRPr lang="en-US" sz="16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r h="662178">
                <a:tc>
                  <a:txBody>
                    <a:bodyPr/>
                    <a:lstStyle/>
                    <a:p>
                      <a:pPr marL="0" marR="0" algn="ctr">
                        <a:lnSpc>
                          <a:spcPts val="1400"/>
                        </a:lnSpc>
                        <a:spcBef>
                          <a:spcPts val="0"/>
                        </a:spcBef>
                        <a:spcAft>
                          <a:spcPts val="1000"/>
                        </a:spcAft>
                      </a:pPr>
                      <a:r>
                        <a:rPr lang="en-US" sz="1600" dirty="0">
                          <a:solidFill>
                            <a:srgbClr val="000000"/>
                          </a:solidFill>
                          <a:effectLst/>
                          <a:latin typeface="Arial" panose="020B0604020202020204" pitchFamily="34" charset="0"/>
                          <a:ea typeface="Times New Roman" panose="02020603050405020304" pitchFamily="18" charset="0"/>
                        </a:rPr>
                        <a:t>2010</a:t>
                      </a: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2015</a:t>
                      </a: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5%</a:t>
                      </a: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Was part </a:t>
                      </a:r>
                      <a:r>
                        <a:rPr lang="en-US" sz="1400" dirty="0">
                          <a:solidFill>
                            <a:srgbClr val="000000"/>
                          </a:solidFill>
                          <a:effectLst/>
                          <a:latin typeface="Arial" panose="020B0604020202020204" pitchFamily="34" charset="0"/>
                          <a:ea typeface="Times New Roman" panose="02020603050405020304" pitchFamily="18" charset="0"/>
                        </a:rPr>
                        <a:t>of the Council’s 6</a:t>
                      </a:r>
                      <a:r>
                        <a:rPr lang="en-US" sz="1400" baseline="30000" dirty="0">
                          <a:solidFill>
                            <a:srgbClr val="000000"/>
                          </a:solidFill>
                          <a:effectLst/>
                          <a:latin typeface="Arial" panose="020B0604020202020204" pitchFamily="34" charset="0"/>
                          <a:ea typeface="Times New Roman" panose="02020603050405020304" pitchFamily="18" charset="0"/>
                        </a:rPr>
                        <a:t>th</a:t>
                      </a:r>
                      <a:r>
                        <a:rPr lang="en-US" sz="1400" dirty="0">
                          <a:solidFill>
                            <a:srgbClr val="000000"/>
                          </a:solidFill>
                          <a:effectLst/>
                          <a:latin typeface="Arial" panose="020B0604020202020204" pitchFamily="34" charset="0"/>
                          <a:ea typeface="Times New Roman" panose="02020603050405020304" pitchFamily="18" charset="0"/>
                        </a:rPr>
                        <a:t> Power Plan</a:t>
                      </a:r>
                    </a:p>
                  </a:txBody>
                  <a:tcPr marL="68580" marR="68580" marT="0" marB="0" anchor="ctr"/>
                </a:tc>
              </a:tr>
              <a:tr h="662178">
                <a:tc>
                  <a:txBody>
                    <a:bodyPr/>
                    <a:lstStyle/>
                    <a:p>
                      <a:pPr marL="0" marR="0" algn="ctr">
                        <a:lnSpc>
                          <a:spcPts val="1400"/>
                        </a:lnSpc>
                        <a:spcBef>
                          <a:spcPts val="0"/>
                        </a:spcBef>
                        <a:spcAft>
                          <a:spcPts val="1000"/>
                        </a:spcAft>
                      </a:pPr>
                      <a:r>
                        <a:rPr lang="en-US" sz="1600">
                          <a:solidFill>
                            <a:srgbClr val="000000"/>
                          </a:solidFill>
                          <a:effectLst/>
                          <a:latin typeface="Arial" panose="020B0604020202020204" pitchFamily="34" charset="0"/>
                          <a:ea typeface="Times New Roman" panose="02020603050405020304" pitchFamily="18" charset="0"/>
                        </a:rPr>
                        <a:t>2012</a:t>
                      </a:r>
                    </a:p>
                  </a:txBody>
                  <a:tcPr marL="68580" marR="68580" marT="0" marB="0" anchor="ctr"/>
                </a:tc>
                <a:tc>
                  <a:txBody>
                    <a:bodyPr/>
                    <a:lstStyle/>
                    <a:p>
                      <a:pPr marL="0" marR="0" algn="ctr">
                        <a:lnSpc>
                          <a:spcPts val="1400"/>
                        </a:lnSpc>
                        <a:spcBef>
                          <a:spcPts val="0"/>
                        </a:spcBef>
                        <a:spcAft>
                          <a:spcPts val="1000"/>
                        </a:spcAft>
                      </a:pPr>
                      <a:r>
                        <a:rPr lang="en-US" sz="1600">
                          <a:solidFill>
                            <a:schemeClr val="tx1"/>
                          </a:solidFill>
                          <a:effectLst/>
                          <a:latin typeface="Arial" panose="020B0604020202020204" pitchFamily="34" charset="0"/>
                          <a:ea typeface="Times New Roman" panose="02020603050405020304" pitchFamily="18" charset="0"/>
                        </a:rPr>
                        <a:t>2017</a:t>
                      </a: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7%</a:t>
                      </a: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Imports deceased</a:t>
                      </a:r>
                      <a:r>
                        <a:rPr lang="en-US" sz="1400" baseline="0" dirty="0" smtClean="0">
                          <a:solidFill>
                            <a:srgbClr val="000000"/>
                          </a:solidFill>
                          <a:effectLst/>
                          <a:latin typeface="Arial" panose="020B0604020202020204" pitchFamily="34" charset="0"/>
                          <a:ea typeface="Times New Roman" panose="02020603050405020304" pitchFamily="18" charset="0"/>
                        </a:rPr>
                        <a:t> from 3,200 to 1,700 MW, load growth 150 aMW per year, only 114 MW of new thermal capacity</a:t>
                      </a:r>
                      <a:endParaRPr lang="en-US" sz="1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r h="662178">
                <a:tc>
                  <a:txBody>
                    <a:bodyPr/>
                    <a:lstStyle/>
                    <a:p>
                      <a:pPr marL="0" marR="0" algn="ctr">
                        <a:lnSpc>
                          <a:spcPts val="1400"/>
                        </a:lnSpc>
                        <a:spcBef>
                          <a:spcPts val="0"/>
                        </a:spcBef>
                        <a:spcAft>
                          <a:spcPts val="1000"/>
                        </a:spcAft>
                      </a:pPr>
                      <a:r>
                        <a:rPr lang="en-US" sz="1600" dirty="0">
                          <a:solidFill>
                            <a:srgbClr val="000000"/>
                          </a:solidFill>
                          <a:effectLst/>
                          <a:latin typeface="Arial" panose="020B0604020202020204" pitchFamily="34" charset="0"/>
                          <a:ea typeface="Times New Roman" panose="02020603050405020304" pitchFamily="18" charset="0"/>
                        </a:rPr>
                        <a:t>2014</a:t>
                      </a:r>
                    </a:p>
                  </a:txBody>
                  <a:tcPr marL="68580" marR="68580" marT="0" marB="0" anchor="ctr"/>
                </a:tc>
                <a:tc>
                  <a:txBody>
                    <a:bodyPr/>
                    <a:lstStyle/>
                    <a:p>
                      <a:pPr marL="0" marR="0" algn="ctr">
                        <a:lnSpc>
                          <a:spcPts val="1400"/>
                        </a:lnSpc>
                        <a:spcBef>
                          <a:spcPts val="0"/>
                        </a:spcBef>
                        <a:spcAft>
                          <a:spcPts val="1000"/>
                        </a:spcAft>
                      </a:pPr>
                      <a:r>
                        <a:rPr lang="en-US" sz="1600">
                          <a:solidFill>
                            <a:schemeClr val="tx1"/>
                          </a:solidFill>
                          <a:effectLst/>
                          <a:latin typeface="Arial" panose="020B0604020202020204" pitchFamily="34" charset="0"/>
                          <a:ea typeface="Times New Roman" panose="02020603050405020304" pitchFamily="18" charset="0"/>
                        </a:rPr>
                        <a:t>2019</a:t>
                      </a: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6%</a:t>
                      </a: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Load growth 0.6%, over</a:t>
                      </a:r>
                      <a:r>
                        <a:rPr lang="en-US" sz="1400" baseline="0" dirty="0" smtClean="0">
                          <a:solidFill>
                            <a:srgbClr val="000000"/>
                          </a:solidFill>
                          <a:effectLst/>
                          <a:latin typeface="Arial" panose="020B0604020202020204" pitchFamily="34" charset="0"/>
                          <a:ea typeface="Times New Roman" panose="02020603050405020304" pitchFamily="18" charset="0"/>
                        </a:rPr>
                        <a:t> 600 MW new generating capacity, increased imports by 800 MW</a:t>
                      </a:r>
                      <a:endParaRPr lang="en-US" sz="1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r h="662178">
                <a:tc>
                  <a:txBody>
                    <a:bodyPr/>
                    <a:lstStyle/>
                    <a:p>
                      <a:pPr marL="0" marR="0" algn="ctr">
                        <a:lnSpc>
                          <a:spcPts val="1400"/>
                        </a:lnSpc>
                        <a:spcBef>
                          <a:spcPts val="0"/>
                        </a:spcBef>
                        <a:spcAft>
                          <a:spcPts val="1000"/>
                        </a:spcAft>
                      </a:pPr>
                      <a:r>
                        <a:rPr lang="en-US" sz="1600" dirty="0">
                          <a:solidFill>
                            <a:srgbClr val="000000"/>
                          </a:solidFill>
                          <a:effectLst/>
                          <a:latin typeface="Arial" panose="020B0604020202020204" pitchFamily="34" charset="0"/>
                          <a:ea typeface="Times New Roman" panose="02020603050405020304" pitchFamily="18" charset="0"/>
                        </a:rPr>
                        <a:t>2015</a:t>
                      </a:r>
                    </a:p>
                  </a:txBody>
                  <a:tcPr marL="68580" marR="68580" marT="0" marB="0" anchor="ctr"/>
                </a:tc>
                <a:tc>
                  <a:txBody>
                    <a:bodyPr/>
                    <a:lstStyle/>
                    <a:p>
                      <a:pPr marL="0" marR="0" algn="ctr">
                        <a:lnSpc>
                          <a:spcPts val="1400"/>
                        </a:lnSpc>
                        <a:spcBef>
                          <a:spcPts val="0"/>
                        </a:spcBef>
                        <a:spcAft>
                          <a:spcPts val="1000"/>
                        </a:spcAft>
                      </a:pPr>
                      <a:r>
                        <a:rPr lang="en-US" sz="1600" dirty="0" smtClean="0">
                          <a:solidFill>
                            <a:schemeClr val="tx1"/>
                          </a:solidFill>
                          <a:effectLst/>
                          <a:latin typeface="Arial" panose="020B0604020202020204" pitchFamily="34" charset="0"/>
                          <a:ea typeface="Times New Roman" panose="02020603050405020304" pitchFamily="18" charset="0"/>
                        </a:rPr>
                        <a:t>2020</a:t>
                      </a:r>
                      <a:endParaRPr lang="en-US" sz="16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5</a:t>
                      </a:r>
                      <a:r>
                        <a:rPr lang="en-US" sz="1600" dirty="0" smtClean="0">
                          <a:solidFill>
                            <a:schemeClr val="tx1"/>
                          </a:solidFill>
                          <a:effectLst/>
                          <a:latin typeface="Arial" panose="020B0604020202020204" pitchFamily="34" charset="0"/>
                          <a:ea typeface="Times New Roman" panose="02020603050405020304" pitchFamily="18" charset="0"/>
                        </a:rPr>
                        <a:t>%</a:t>
                      </a:r>
                      <a:endParaRPr lang="en-US" sz="16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Lower load forecast,</a:t>
                      </a:r>
                      <a:r>
                        <a:rPr lang="en-US" sz="1400" baseline="0" dirty="0" smtClean="0">
                          <a:solidFill>
                            <a:srgbClr val="000000"/>
                          </a:solidFill>
                          <a:effectLst/>
                          <a:latin typeface="Arial" panose="020B0604020202020204" pitchFamily="34" charset="0"/>
                          <a:ea typeface="Times New Roman" panose="02020603050405020304" pitchFamily="18" charset="0"/>
                        </a:rPr>
                        <a:t> 350 MW of additional EE savings</a:t>
                      </a:r>
                      <a:endParaRPr lang="en-US" sz="1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r h="662178">
                <a:tc>
                  <a:txBody>
                    <a:bodyPr/>
                    <a:lstStyle/>
                    <a:p>
                      <a:pPr marL="0" marR="0" algn="ctr">
                        <a:lnSpc>
                          <a:spcPts val="1400"/>
                        </a:lnSpc>
                        <a:spcBef>
                          <a:spcPts val="0"/>
                        </a:spcBef>
                        <a:spcAft>
                          <a:spcPts val="1000"/>
                        </a:spcAft>
                      </a:pPr>
                      <a:r>
                        <a:rPr lang="en-US" sz="1600" dirty="0" smtClean="0">
                          <a:solidFill>
                            <a:srgbClr val="000000"/>
                          </a:solidFill>
                          <a:effectLst/>
                          <a:latin typeface="Arial" panose="020B0604020202020204" pitchFamily="34" charset="0"/>
                          <a:ea typeface="Times New Roman" panose="02020603050405020304" pitchFamily="18" charset="0"/>
                        </a:rPr>
                        <a:t>2015</a:t>
                      </a:r>
                      <a:endParaRPr lang="en-US" sz="16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ctr">
                        <a:lnSpc>
                          <a:spcPts val="1400"/>
                        </a:lnSpc>
                        <a:spcBef>
                          <a:spcPts val="0"/>
                        </a:spcBef>
                        <a:spcAft>
                          <a:spcPts val="1000"/>
                        </a:spcAft>
                      </a:pPr>
                      <a:r>
                        <a:rPr lang="en-US" sz="1600" dirty="0" smtClean="0">
                          <a:solidFill>
                            <a:srgbClr val="FF0000"/>
                          </a:solidFill>
                          <a:effectLst/>
                          <a:latin typeface="Arial" panose="020B0604020202020204" pitchFamily="34" charset="0"/>
                          <a:ea typeface="Times New Roman" panose="02020603050405020304" pitchFamily="18" charset="0"/>
                        </a:rPr>
                        <a:t>2021</a:t>
                      </a:r>
                      <a:endParaRPr lang="en-US" sz="1600" dirty="0">
                        <a:solidFill>
                          <a:srgbClr val="FF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ctr">
                        <a:lnSpc>
                          <a:spcPts val="1400"/>
                        </a:lnSpc>
                        <a:spcBef>
                          <a:spcPts val="0"/>
                        </a:spcBef>
                        <a:spcAft>
                          <a:spcPts val="1000"/>
                        </a:spcAft>
                      </a:pPr>
                      <a:r>
                        <a:rPr lang="en-US" sz="1600" dirty="0" smtClean="0">
                          <a:solidFill>
                            <a:schemeClr val="tx1"/>
                          </a:solidFill>
                          <a:effectLst/>
                          <a:latin typeface="Arial" panose="020B0604020202020204" pitchFamily="34" charset="0"/>
                          <a:ea typeface="Times New Roman" panose="02020603050405020304" pitchFamily="18" charset="0"/>
                        </a:rPr>
                        <a:t>8.3%</a:t>
                      </a:r>
                      <a:endParaRPr lang="en-US" sz="1600" dirty="0">
                        <a:solidFill>
                          <a:schemeClr val="tx1"/>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Early estimate (BPA INC/DEC</a:t>
                      </a:r>
                      <a:r>
                        <a:rPr lang="en-US" sz="1400" baseline="0" dirty="0" smtClean="0">
                          <a:solidFill>
                            <a:srgbClr val="000000"/>
                          </a:solidFill>
                          <a:effectLst/>
                          <a:latin typeface="Arial" panose="020B0604020202020204" pitchFamily="34" charset="0"/>
                          <a:ea typeface="Times New Roman" panose="02020603050405020304" pitchFamily="18" charset="0"/>
                        </a:rPr>
                        <a:t> only)</a:t>
                      </a:r>
                    </a:p>
                    <a:p>
                      <a:pPr marL="0" marR="0">
                        <a:lnSpc>
                          <a:spcPts val="1400"/>
                        </a:lnSpc>
                        <a:spcBef>
                          <a:spcPts val="0"/>
                        </a:spcBef>
                        <a:spcAft>
                          <a:spcPts val="1000"/>
                        </a:spcAft>
                      </a:pPr>
                      <a:r>
                        <a:rPr lang="en-US" sz="1400" baseline="0" dirty="0" smtClean="0">
                          <a:solidFill>
                            <a:srgbClr val="000000"/>
                          </a:solidFill>
                          <a:effectLst/>
                          <a:latin typeface="Arial" panose="020B0604020202020204" pitchFamily="34" charset="0"/>
                          <a:ea typeface="Times New Roman" panose="02020603050405020304" pitchFamily="18" charset="0"/>
                        </a:rPr>
                        <a:t>Loss of Boardman and Centralia 1 (~1,330 MW)</a:t>
                      </a:r>
                      <a:endParaRPr lang="en-US" sz="1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r h="662178">
                <a:tc>
                  <a:txBody>
                    <a:bodyPr/>
                    <a:lstStyle/>
                    <a:p>
                      <a:pPr marL="0" marR="0" algn="ctr">
                        <a:lnSpc>
                          <a:spcPts val="1400"/>
                        </a:lnSpc>
                        <a:spcBef>
                          <a:spcPts val="0"/>
                        </a:spcBef>
                        <a:spcAft>
                          <a:spcPts val="1000"/>
                        </a:spcAft>
                      </a:pPr>
                      <a:r>
                        <a:rPr lang="en-US" sz="1600">
                          <a:solidFill>
                            <a:srgbClr val="000000"/>
                          </a:solidFill>
                          <a:effectLst/>
                          <a:latin typeface="Arial" panose="020B0604020202020204" pitchFamily="34" charset="0"/>
                          <a:ea typeface="Times New Roman" panose="02020603050405020304" pitchFamily="18" charset="0"/>
                        </a:rPr>
                        <a:t>2016</a:t>
                      </a:r>
                    </a:p>
                  </a:txBody>
                  <a:tcPr marL="68580" marR="68580" marT="0" marB="0" anchor="ctr"/>
                </a:tc>
                <a:tc>
                  <a:txBody>
                    <a:bodyPr/>
                    <a:lstStyle/>
                    <a:p>
                      <a:pPr marL="0" marR="0" algn="ctr">
                        <a:lnSpc>
                          <a:spcPts val="1400"/>
                        </a:lnSpc>
                        <a:spcBef>
                          <a:spcPts val="0"/>
                        </a:spcBef>
                        <a:spcAft>
                          <a:spcPts val="1000"/>
                        </a:spcAft>
                      </a:pPr>
                      <a:r>
                        <a:rPr lang="en-US" sz="1600" dirty="0">
                          <a:solidFill>
                            <a:srgbClr val="FF0000"/>
                          </a:solidFill>
                          <a:effectLst/>
                          <a:latin typeface="Arial" panose="020B0604020202020204" pitchFamily="34" charset="0"/>
                          <a:ea typeface="Times New Roman" panose="02020603050405020304" pitchFamily="18" charset="0"/>
                        </a:rPr>
                        <a:t>2021</a:t>
                      </a:r>
                    </a:p>
                  </a:txBody>
                  <a:tcPr marL="68580" marR="68580" marT="0" marB="0" anchor="ctr"/>
                </a:tc>
                <a:tc>
                  <a:txBody>
                    <a:bodyPr/>
                    <a:lstStyle/>
                    <a:p>
                      <a:pPr marL="0" marR="0" algn="ctr">
                        <a:lnSpc>
                          <a:spcPts val="1400"/>
                        </a:lnSpc>
                        <a:spcBef>
                          <a:spcPts val="0"/>
                        </a:spcBef>
                        <a:spcAft>
                          <a:spcPts val="1000"/>
                        </a:spcAft>
                      </a:pPr>
                      <a:r>
                        <a:rPr lang="en-US" sz="1600" dirty="0">
                          <a:solidFill>
                            <a:schemeClr val="tx1"/>
                          </a:solidFill>
                          <a:effectLst/>
                          <a:latin typeface="Arial" panose="020B0604020202020204" pitchFamily="34" charset="0"/>
                          <a:ea typeface="Times New Roman" panose="02020603050405020304" pitchFamily="18" charset="0"/>
                        </a:rPr>
                        <a:t>10%</a:t>
                      </a:r>
                    </a:p>
                  </a:txBody>
                  <a:tcPr marL="68580" marR="68580" marT="0" marB="0" anchor="ctr"/>
                </a:tc>
                <a:tc>
                  <a:txBody>
                    <a:bodyPr/>
                    <a:lstStyle/>
                    <a:p>
                      <a:pPr marL="0" marR="0">
                        <a:lnSpc>
                          <a:spcPts val="1400"/>
                        </a:lnSpc>
                        <a:spcBef>
                          <a:spcPts val="0"/>
                        </a:spcBef>
                        <a:spcAft>
                          <a:spcPts val="1000"/>
                        </a:spcAft>
                      </a:pPr>
                      <a:r>
                        <a:rPr lang="en-US" sz="1400" dirty="0" smtClean="0">
                          <a:solidFill>
                            <a:srgbClr val="000000"/>
                          </a:solidFill>
                          <a:effectLst/>
                          <a:latin typeface="Arial" panose="020B0604020202020204" pitchFamily="34" charset="0"/>
                          <a:ea typeface="Times New Roman" panose="02020603050405020304" pitchFamily="18" charset="0"/>
                        </a:rPr>
                        <a:t>2021 loads lower than last year’s forecast (~1,500 aMW) but winter</a:t>
                      </a:r>
                      <a:r>
                        <a:rPr lang="en-US" sz="1400" baseline="0" dirty="0" smtClean="0">
                          <a:solidFill>
                            <a:srgbClr val="000000"/>
                          </a:solidFill>
                          <a:effectLst/>
                          <a:latin typeface="Arial" panose="020B0604020202020204" pitchFamily="34" charset="0"/>
                          <a:ea typeface="Times New Roman" panose="02020603050405020304" pitchFamily="18" charset="0"/>
                        </a:rPr>
                        <a:t> peaks are higher (~3,000 MW), using regional INC/DEC reduces hydro peaking by as much as 2,000 MW</a:t>
                      </a:r>
                      <a:endParaRPr lang="en-US" sz="1400" dirty="0" smtClean="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r>
            </a:tbl>
          </a:graphicData>
        </a:graphic>
      </p:graphicFrame>
      <p:sp>
        <p:nvSpPr>
          <p:cNvPr id="4" name="Slide Number Placeholder 3"/>
          <p:cNvSpPr>
            <a:spLocks noGrp="1"/>
          </p:cNvSpPr>
          <p:nvPr>
            <p:ph type="sldNum" sz="quarter" idx="12"/>
          </p:nvPr>
        </p:nvSpPr>
        <p:spPr/>
        <p:txBody>
          <a:bodyPr/>
          <a:lstStyle/>
          <a:p>
            <a:fld id="{AA410EB8-A01E-483B-9F37-9B9DDCDD7179}" type="slidenum">
              <a:rPr lang="en-US" smtClean="0"/>
              <a:pPr/>
              <a:t>10</a:t>
            </a:fld>
            <a:endParaRPr lang="en-US"/>
          </a:p>
        </p:txBody>
      </p:sp>
    </p:spTree>
    <p:extLst>
      <p:ext uri="{BB962C8B-B14F-4D97-AF65-F5344CB8AC3E}">
        <p14:creationId xmlns:p14="http://schemas.microsoft.com/office/powerpoint/2010/main" val="3756252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Studies</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11</a:t>
            </a:fld>
            <a:endParaRPr lang="en-US"/>
          </a:p>
        </p:txBody>
      </p:sp>
    </p:spTree>
    <p:extLst>
      <p:ext uri="{BB962C8B-B14F-4D97-AF65-F5344CB8AC3E}">
        <p14:creationId xmlns:p14="http://schemas.microsoft.com/office/powerpoint/2010/main" val="3539274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rPr>
              <a:t>LOLP </a:t>
            </a:r>
            <a:r>
              <a:rPr lang="en-US" sz="3600" dirty="0">
                <a:solidFill>
                  <a:srgbClr val="FF0000"/>
                </a:solidFill>
              </a:rPr>
              <a:t>(%) </a:t>
            </a:r>
            <a:r>
              <a:rPr lang="en-US" sz="3600" dirty="0"/>
              <a:t>Heat Map</a:t>
            </a:r>
            <a:r>
              <a:rPr lang="en-US" sz="3200" dirty="0"/>
              <a:t/>
            </a:r>
            <a:br>
              <a:rPr lang="en-US" sz="3200" dirty="0"/>
            </a:br>
            <a:r>
              <a:rPr lang="en-US" sz="2800" dirty="0" smtClean="0"/>
              <a:t>(existing standby resources)</a:t>
            </a:r>
            <a:endParaRPr lang="en-US" sz="2800"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12</a:t>
            </a:fld>
            <a:endParaRPr lang="en-US"/>
          </a:p>
        </p:txBody>
      </p:sp>
      <p:sp>
        <p:nvSpPr>
          <p:cNvPr id="5" name="TextBox 4"/>
          <p:cNvSpPr txBox="1"/>
          <p:nvPr/>
        </p:nvSpPr>
        <p:spPr>
          <a:xfrm>
            <a:off x="5068858" y="3669949"/>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10</a:t>
            </a:r>
          </a:p>
          <a:p>
            <a:endParaRPr lang="en-US" dirty="0"/>
          </a:p>
        </p:txBody>
      </p:sp>
      <p:sp>
        <p:nvSpPr>
          <p:cNvPr id="6" name="TextBox 5"/>
          <p:cNvSpPr txBox="1"/>
          <p:nvPr/>
        </p:nvSpPr>
        <p:spPr>
          <a:xfrm>
            <a:off x="6440458" y="3638858"/>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12</a:t>
            </a:r>
          </a:p>
          <a:p>
            <a:endParaRPr lang="en-US" dirty="0"/>
          </a:p>
        </p:txBody>
      </p:sp>
      <p:sp>
        <p:nvSpPr>
          <p:cNvPr id="7" name="TextBox 6"/>
          <p:cNvSpPr txBox="1"/>
          <p:nvPr/>
        </p:nvSpPr>
        <p:spPr>
          <a:xfrm>
            <a:off x="3717136" y="3668393"/>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8</a:t>
            </a:r>
          </a:p>
          <a:p>
            <a:endParaRPr lang="en-US" dirty="0"/>
          </a:p>
        </p:txBody>
      </p:sp>
      <p:sp>
        <p:nvSpPr>
          <p:cNvPr id="8" name="TextBox 7"/>
          <p:cNvSpPr txBox="1"/>
          <p:nvPr/>
        </p:nvSpPr>
        <p:spPr>
          <a:xfrm>
            <a:off x="5068858" y="2465671"/>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24</a:t>
            </a:r>
          </a:p>
          <a:p>
            <a:endParaRPr lang="en-US" dirty="0"/>
          </a:p>
        </p:txBody>
      </p:sp>
      <p:sp>
        <p:nvSpPr>
          <p:cNvPr id="9" name="TextBox 8"/>
          <p:cNvSpPr txBox="1"/>
          <p:nvPr/>
        </p:nvSpPr>
        <p:spPr>
          <a:xfrm>
            <a:off x="5075484" y="4861697"/>
            <a:ext cx="1371600" cy="1200329"/>
          </a:xfrm>
          <a:prstGeom prst="rect">
            <a:avLst/>
          </a:prstGeom>
          <a:solidFill>
            <a:srgbClr val="00B050"/>
          </a:solidFill>
          <a:ln>
            <a:solidFill>
              <a:schemeClr val="tx1"/>
            </a:solidFill>
          </a:ln>
        </p:spPr>
        <p:txBody>
          <a:bodyPr wrap="square" rtlCol="0" anchor="ctr">
            <a:spAutoFit/>
          </a:bodyPr>
          <a:lstStyle/>
          <a:p>
            <a:pPr algn="ctr"/>
            <a:endParaRPr lang="en-US" dirty="0"/>
          </a:p>
          <a:p>
            <a:pPr algn="ctr"/>
            <a:r>
              <a:rPr lang="en-US" sz="3600" dirty="0" smtClean="0"/>
              <a:t>4</a:t>
            </a:r>
          </a:p>
          <a:p>
            <a:endParaRPr lang="en-US" dirty="0"/>
          </a:p>
        </p:txBody>
      </p:sp>
      <p:sp>
        <p:nvSpPr>
          <p:cNvPr id="10" name="TextBox 9"/>
          <p:cNvSpPr txBox="1"/>
          <p:nvPr/>
        </p:nvSpPr>
        <p:spPr>
          <a:xfrm>
            <a:off x="3717136" y="2462727"/>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smtClean="0"/>
          </a:p>
          <a:p>
            <a:pPr algn="ctr"/>
            <a:r>
              <a:rPr lang="en-US" sz="3600" dirty="0" smtClean="0">
                <a:solidFill>
                  <a:srgbClr val="FFFF00"/>
                </a:solidFill>
              </a:rPr>
              <a:t>22</a:t>
            </a:r>
          </a:p>
          <a:p>
            <a:endParaRPr lang="en-US" dirty="0"/>
          </a:p>
        </p:txBody>
      </p:sp>
      <p:sp>
        <p:nvSpPr>
          <p:cNvPr id="11" name="TextBox 10"/>
          <p:cNvSpPr txBox="1"/>
          <p:nvPr/>
        </p:nvSpPr>
        <p:spPr>
          <a:xfrm>
            <a:off x="6440458" y="2461722"/>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26</a:t>
            </a:r>
          </a:p>
          <a:p>
            <a:endParaRPr lang="en-US" dirty="0"/>
          </a:p>
        </p:txBody>
      </p:sp>
      <p:sp>
        <p:nvSpPr>
          <p:cNvPr id="12" name="TextBox 11"/>
          <p:cNvSpPr txBox="1"/>
          <p:nvPr/>
        </p:nvSpPr>
        <p:spPr>
          <a:xfrm>
            <a:off x="3717136" y="4863385"/>
            <a:ext cx="1371600" cy="1200329"/>
          </a:xfrm>
          <a:prstGeom prst="rect">
            <a:avLst/>
          </a:prstGeom>
          <a:solidFill>
            <a:srgbClr val="00B050"/>
          </a:solidFill>
          <a:ln>
            <a:solidFill>
              <a:schemeClr val="tx1"/>
            </a:solidFill>
          </a:ln>
        </p:spPr>
        <p:txBody>
          <a:bodyPr wrap="square" rtlCol="0" anchor="ctr">
            <a:spAutoFit/>
          </a:bodyPr>
          <a:lstStyle/>
          <a:p>
            <a:pPr algn="ctr"/>
            <a:endParaRPr lang="en-US" dirty="0"/>
          </a:p>
          <a:p>
            <a:pPr algn="ctr"/>
            <a:r>
              <a:rPr lang="en-US" sz="3600" dirty="0" smtClean="0"/>
              <a:t>2</a:t>
            </a:r>
          </a:p>
          <a:p>
            <a:endParaRPr lang="en-US" dirty="0"/>
          </a:p>
        </p:txBody>
      </p:sp>
      <p:sp>
        <p:nvSpPr>
          <p:cNvPr id="13" name="TextBox 12"/>
          <p:cNvSpPr txBox="1"/>
          <p:nvPr/>
        </p:nvSpPr>
        <p:spPr>
          <a:xfrm>
            <a:off x="6440458" y="4853331"/>
            <a:ext cx="1371600" cy="1200329"/>
          </a:xfrm>
          <a:prstGeom prst="rect">
            <a:avLst/>
          </a:prstGeom>
          <a:solidFill>
            <a:srgbClr val="FF0000"/>
          </a:solidFill>
          <a:ln>
            <a:solidFill>
              <a:schemeClr val="tx1"/>
            </a:solidFill>
          </a:ln>
        </p:spPr>
        <p:txBody>
          <a:bodyPr wrap="square" rtlCol="0" anchor="ctr">
            <a:spAutoFit/>
          </a:bodyPr>
          <a:lstStyle/>
          <a:p>
            <a:pPr algn="ctr"/>
            <a:endParaRPr lang="en-US" dirty="0"/>
          </a:p>
          <a:p>
            <a:pPr algn="ctr"/>
            <a:r>
              <a:rPr lang="en-US" sz="3600" dirty="0" smtClean="0">
                <a:solidFill>
                  <a:srgbClr val="FFFF00"/>
                </a:solidFill>
              </a:rPr>
              <a:t>6</a:t>
            </a:r>
          </a:p>
          <a:p>
            <a:endParaRPr lang="en-US" dirty="0"/>
          </a:p>
        </p:txBody>
      </p:sp>
      <p:sp>
        <p:nvSpPr>
          <p:cNvPr id="14" name="TextBox 13"/>
          <p:cNvSpPr txBox="1"/>
          <p:nvPr/>
        </p:nvSpPr>
        <p:spPr>
          <a:xfrm>
            <a:off x="3717136" y="1987822"/>
            <a:ext cx="1371600" cy="461665"/>
          </a:xfrm>
          <a:prstGeom prst="rect">
            <a:avLst/>
          </a:prstGeom>
          <a:noFill/>
          <a:ln>
            <a:solidFill>
              <a:schemeClr val="tx1"/>
            </a:solidFill>
          </a:ln>
        </p:spPr>
        <p:txBody>
          <a:bodyPr wrap="square" rtlCol="0" anchor="ctr">
            <a:spAutoFit/>
          </a:bodyPr>
          <a:lstStyle/>
          <a:p>
            <a:pPr algn="ctr"/>
            <a:r>
              <a:rPr lang="en-US" sz="2400" dirty="0" smtClean="0"/>
              <a:t>3400</a:t>
            </a:r>
            <a:endParaRPr lang="en-US" sz="2400" dirty="0"/>
          </a:p>
        </p:txBody>
      </p:sp>
      <p:sp>
        <p:nvSpPr>
          <p:cNvPr id="15" name="TextBox 14"/>
          <p:cNvSpPr txBox="1"/>
          <p:nvPr/>
        </p:nvSpPr>
        <p:spPr>
          <a:xfrm>
            <a:off x="5099757" y="1996234"/>
            <a:ext cx="1327449" cy="461665"/>
          </a:xfrm>
          <a:prstGeom prst="rect">
            <a:avLst/>
          </a:prstGeom>
          <a:noFill/>
          <a:ln>
            <a:solidFill>
              <a:schemeClr val="tx1"/>
            </a:solidFill>
          </a:ln>
        </p:spPr>
        <p:txBody>
          <a:bodyPr wrap="square" rtlCol="0" anchor="ctr">
            <a:spAutoFit/>
          </a:bodyPr>
          <a:lstStyle/>
          <a:p>
            <a:pPr algn="ctr"/>
            <a:r>
              <a:rPr lang="en-US" sz="2400" dirty="0" smtClean="0"/>
              <a:t>2500</a:t>
            </a:r>
            <a:endParaRPr lang="en-US" sz="2400" dirty="0"/>
          </a:p>
        </p:txBody>
      </p:sp>
      <p:sp>
        <p:nvSpPr>
          <p:cNvPr id="16" name="TextBox 15"/>
          <p:cNvSpPr txBox="1"/>
          <p:nvPr/>
        </p:nvSpPr>
        <p:spPr>
          <a:xfrm>
            <a:off x="6427206" y="1992159"/>
            <a:ext cx="1384852" cy="461665"/>
          </a:xfrm>
          <a:prstGeom prst="rect">
            <a:avLst/>
          </a:prstGeom>
          <a:noFill/>
          <a:ln>
            <a:solidFill>
              <a:schemeClr val="tx1"/>
            </a:solidFill>
          </a:ln>
        </p:spPr>
        <p:txBody>
          <a:bodyPr wrap="square" rtlCol="0" anchor="ctr">
            <a:spAutoFit/>
          </a:bodyPr>
          <a:lstStyle/>
          <a:p>
            <a:pPr algn="ctr"/>
            <a:r>
              <a:rPr lang="en-US" sz="2400" dirty="0" smtClean="0"/>
              <a:t>1700</a:t>
            </a:r>
            <a:endParaRPr lang="en-US" sz="2400" dirty="0"/>
          </a:p>
        </p:txBody>
      </p:sp>
      <p:sp>
        <p:nvSpPr>
          <p:cNvPr id="17" name="TextBox 16"/>
          <p:cNvSpPr txBox="1"/>
          <p:nvPr/>
        </p:nvSpPr>
        <p:spPr>
          <a:xfrm>
            <a:off x="2355475" y="2472899"/>
            <a:ext cx="1371600" cy="1200329"/>
          </a:xfrm>
          <a:prstGeom prst="rect">
            <a:avLst/>
          </a:prstGeom>
          <a:noFill/>
          <a:ln>
            <a:solidFill>
              <a:schemeClr val="tx1"/>
            </a:solidFill>
          </a:ln>
        </p:spPr>
        <p:txBody>
          <a:bodyPr wrap="square" rtlCol="0" anchor="ctr">
            <a:spAutoFit/>
          </a:bodyPr>
          <a:lstStyle/>
          <a:p>
            <a:pPr algn="ctr"/>
            <a:endParaRPr lang="en-US" dirty="0" smtClean="0"/>
          </a:p>
          <a:p>
            <a:pPr algn="ctr"/>
            <a:r>
              <a:rPr lang="en-US" sz="3600" dirty="0" smtClean="0"/>
              <a:t>High</a:t>
            </a:r>
          </a:p>
          <a:p>
            <a:endParaRPr lang="en-US" dirty="0"/>
          </a:p>
        </p:txBody>
      </p:sp>
      <p:sp>
        <p:nvSpPr>
          <p:cNvPr id="18" name="TextBox 17"/>
          <p:cNvSpPr txBox="1"/>
          <p:nvPr/>
        </p:nvSpPr>
        <p:spPr>
          <a:xfrm>
            <a:off x="2352162" y="3673228"/>
            <a:ext cx="1371600" cy="1200329"/>
          </a:xfrm>
          <a:prstGeom prst="rect">
            <a:avLst/>
          </a:prstGeom>
          <a:noFill/>
          <a:ln>
            <a:solidFill>
              <a:schemeClr val="tx1"/>
            </a:solidFill>
          </a:ln>
        </p:spPr>
        <p:txBody>
          <a:bodyPr wrap="square" rtlCol="0" anchor="ctr">
            <a:spAutoFit/>
          </a:bodyPr>
          <a:lstStyle/>
          <a:p>
            <a:pPr algn="ctr"/>
            <a:endParaRPr lang="en-US" dirty="0" smtClean="0"/>
          </a:p>
          <a:p>
            <a:pPr algn="ctr"/>
            <a:r>
              <a:rPr lang="en-US" sz="3600" dirty="0" smtClean="0"/>
              <a:t>Med</a:t>
            </a:r>
          </a:p>
          <a:p>
            <a:endParaRPr lang="en-US" dirty="0"/>
          </a:p>
        </p:txBody>
      </p:sp>
      <p:sp>
        <p:nvSpPr>
          <p:cNvPr id="19" name="TextBox 18"/>
          <p:cNvSpPr txBox="1"/>
          <p:nvPr/>
        </p:nvSpPr>
        <p:spPr>
          <a:xfrm>
            <a:off x="2352162" y="4878392"/>
            <a:ext cx="1371600" cy="1200329"/>
          </a:xfrm>
          <a:prstGeom prst="rect">
            <a:avLst/>
          </a:prstGeom>
          <a:noFill/>
          <a:ln>
            <a:solidFill>
              <a:schemeClr val="tx1"/>
            </a:solidFill>
          </a:ln>
        </p:spPr>
        <p:txBody>
          <a:bodyPr wrap="square" rtlCol="0" anchor="ctr">
            <a:spAutoFit/>
          </a:bodyPr>
          <a:lstStyle/>
          <a:p>
            <a:pPr algn="ctr"/>
            <a:endParaRPr lang="en-US" dirty="0" smtClean="0"/>
          </a:p>
          <a:p>
            <a:pPr algn="ctr"/>
            <a:r>
              <a:rPr lang="en-US" sz="3600" dirty="0" smtClean="0"/>
              <a:t>Low</a:t>
            </a:r>
          </a:p>
          <a:p>
            <a:endParaRPr lang="en-US" dirty="0"/>
          </a:p>
        </p:txBody>
      </p:sp>
      <p:sp>
        <p:nvSpPr>
          <p:cNvPr id="20" name="TextBox 19"/>
          <p:cNvSpPr txBox="1"/>
          <p:nvPr/>
        </p:nvSpPr>
        <p:spPr>
          <a:xfrm>
            <a:off x="3717136" y="1527381"/>
            <a:ext cx="4118113" cy="461665"/>
          </a:xfrm>
          <a:prstGeom prst="rect">
            <a:avLst/>
          </a:prstGeom>
          <a:noFill/>
          <a:ln>
            <a:solidFill>
              <a:schemeClr val="tx1"/>
            </a:solidFill>
          </a:ln>
        </p:spPr>
        <p:txBody>
          <a:bodyPr wrap="square" rtlCol="0">
            <a:spAutoFit/>
          </a:bodyPr>
          <a:lstStyle/>
          <a:p>
            <a:pPr algn="ctr"/>
            <a:r>
              <a:rPr lang="en-US" sz="2400" dirty="0" smtClean="0"/>
              <a:t>Imports</a:t>
            </a:r>
            <a:endParaRPr lang="en-US" sz="2400" dirty="0"/>
          </a:p>
        </p:txBody>
      </p:sp>
      <p:sp>
        <p:nvSpPr>
          <p:cNvPr id="21" name="TextBox 20"/>
          <p:cNvSpPr txBox="1"/>
          <p:nvPr/>
        </p:nvSpPr>
        <p:spPr>
          <a:xfrm>
            <a:off x="1668428" y="2474420"/>
            <a:ext cx="677108" cy="3604301"/>
          </a:xfrm>
          <a:prstGeom prst="rect">
            <a:avLst/>
          </a:prstGeom>
          <a:noFill/>
          <a:ln>
            <a:solidFill>
              <a:schemeClr val="tx1"/>
            </a:solidFill>
          </a:ln>
        </p:spPr>
        <p:txBody>
          <a:bodyPr vert="vert270" wrap="square" rtlCol="0">
            <a:spAutoFit/>
          </a:bodyPr>
          <a:lstStyle/>
          <a:p>
            <a:pPr algn="ctr"/>
            <a:r>
              <a:rPr lang="en-US" sz="3200" dirty="0" smtClean="0"/>
              <a:t>Loads</a:t>
            </a:r>
            <a:endParaRPr lang="en-US" sz="3200" dirty="0"/>
          </a:p>
        </p:txBody>
      </p:sp>
      <p:sp>
        <p:nvSpPr>
          <p:cNvPr id="22" name="Oval 21"/>
          <p:cNvSpPr/>
          <p:nvPr/>
        </p:nvSpPr>
        <p:spPr>
          <a:xfrm>
            <a:off x="4770684" y="1726915"/>
            <a:ext cx="1981200" cy="4572000"/>
          </a:xfrm>
          <a:prstGeom prst="ellipse">
            <a:avLst/>
          </a:prstGeom>
          <a:no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8228" y="1417638"/>
            <a:ext cx="3429000" cy="646331"/>
          </a:xfrm>
          <a:prstGeom prst="rect">
            <a:avLst/>
          </a:prstGeom>
          <a:noFill/>
        </p:spPr>
        <p:txBody>
          <a:bodyPr wrap="square" rtlCol="0">
            <a:spAutoFit/>
          </a:bodyPr>
          <a:lstStyle/>
          <a:p>
            <a:r>
              <a:rPr lang="en-US" dirty="0" smtClean="0"/>
              <a:t>Let’s examine the effects of adding DR to the reference case.</a:t>
            </a:r>
            <a:endParaRPr lang="en-US" dirty="0"/>
          </a:p>
        </p:txBody>
      </p:sp>
      <p:cxnSp>
        <p:nvCxnSpPr>
          <p:cNvPr id="24" name="Straight Arrow Connector 23"/>
          <p:cNvCxnSpPr/>
          <p:nvPr/>
        </p:nvCxnSpPr>
        <p:spPr>
          <a:xfrm>
            <a:off x="2819400" y="1987822"/>
            <a:ext cx="1951284" cy="75537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17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500"/>
                                        <p:tgtEl>
                                          <p:spTgt spid="1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500"/>
                                        <p:tgtEl>
                                          <p:spTgt spid="1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par>
                                <p:cTn id="70" presetID="10" presetClass="entr" presetSubtype="0" fill="hold"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sz="3600" dirty="0" smtClean="0"/>
              <a:t>Effects of DR on LOLP</a:t>
            </a:r>
            <a:br>
              <a:rPr lang="en-US" sz="3600" dirty="0" smtClean="0"/>
            </a:br>
            <a:r>
              <a:rPr lang="en-US" sz="2800" dirty="0" smtClean="0"/>
              <a:t>(2500 MW import)</a:t>
            </a:r>
            <a:endParaRPr lang="en-US" sz="2800" dirty="0"/>
          </a:p>
        </p:txBody>
      </p:sp>
      <p:graphicFrame>
        <p:nvGraphicFramePr>
          <p:cNvPr id="4" name="Table 3"/>
          <p:cNvGraphicFramePr>
            <a:graphicFrameLocks noGrp="1"/>
          </p:cNvGraphicFramePr>
          <p:nvPr>
            <p:extLst/>
          </p:nvPr>
        </p:nvGraphicFramePr>
        <p:xfrm>
          <a:off x="685800" y="1828799"/>
          <a:ext cx="7924800" cy="4343400"/>
        </p:xfrm>
        <a:graphic>
          <a:graphicData uri="http://schemas.openxmlformats.org/drawingml/2006/table">
            <a:tbl>
              <a:tblPr>
                <a:tableStyleId>{616DA210-FB5B-4158-B5E0-FEB733F419BA}</a:tableStyleId>
              </a:tblPr>
              <a:tblGrid>
                <a:gridCol w="1981200"/>
                <a:gridCol w="1981200"/>
                <a:gridCol w="1981200"/>
                <a:gridCol w="1981200"/>
              </a:tblGrid>
              <a:tr h="1085850">
                <a:tc>
                  <a:txBody>
                    <a:bodyPr/>
                    <a:lstStyle/>
                    <a:p>
                      <a:pPr algn="l" fontAlgn="b"/>
                      <a:r>
                        <a:rPr lang="en-US" sz="3200" b="0" i="0" u="none" strike="noStrike" dirty="0" smtClean="0">
                          <a:solidFill>
                            <a:srgbClr val="FF0000"/>
                          </a:solidFill>
                          <a:effectLst/>
                          <a:latin typeface="+mn-lt"/>
                        </a:rPr>
                        <a:t>Standby</a:t>
                      </a:r>
                      <a:r>
                        <a:rPr lang="en-US" sz="3200" b="0" i="0" u="none" strike="noStrike" dirty="0" smtClean="0">
                          <a:solidFill>
                            <a:srgbClr val="000000"/>
                          </a:solidFill>
                          <a:effectLst/>
                          <a:latin typeface="+mn-lt"/>
                        </a:rPr>
                        <a:t> </a:t>
                      </a:r>
                      <a:endParaRPr lang="en-US" sz="3200" b="0" i="0" u="none" strike="noStrike" baseline="0" dirty="0" smtClean="0">
                        <a:solidFill>
                          <a:srgbClr val="000000"/>
                        </a:solidFill>
                        <a:effectLst/>
                        <a:latin typeface="+mn-lt"/>
                      </a:endParaRPr>
                    </a:p>
                    <a:p>
                      <a:pPr algn="r" fontAlgn="b"/>
                      <a:r>
                        <a:rPr lang="en-US" sz="3200" b="0" i="0" u="none" strike="noStrike" baseline="0" dirty="0" smtClean="0">
                          <a:solidFill>
                            <a:srgbClr val="000000"/>
                          </a:solidFill>
                          <a:effectLst/>
                          <a:latin typeface="+mn-lt"/>
                        </a:rPr>
                        <a:t>Loads </a:t>
                      </a:r>
                      <a:endParaRPr lang="en-US" sz="3200" b="0" i="0" u="none" strike="noStrike" dirty="0" smtClean="0">
                        <a:solidFill>
                          <a:srgbClr val="000000"/>
                        </a:solidFill>
                        <a:effectLst/>
                        <a:latin typeface="+mn-lt"/>
                      </a:endParaRPr>
                    </a:p>
                  </a:txBody>
                  <a:tcPr marL="9525" marR="9525" marT="9525" marB="0" anchor="ctr"/>
                </a:tc>
                <a:tc>
                  <a:txBody>
                    <a:bodyPr/>
                    <a:lstStyle/>
                    <a:p>
                      <a:pPr algn="ctr" fontAlgn="ctr"/>
                      <a:r>
                        <a:rPr lang="en-US" sz="3200" u="none" strike="noStrike" dirty="0" smtClean="0">
                          <a:solidFill>
                            <a:srgbClr val="FF0000"/>
                          </a:solidFill>
                          <a:effectLst/>
                        </a:rPr>
                        <a:t>Exist</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u="none" strike="noStrike" dirty="0" smtClean="0">
                          <a:solidFill>
                            <a:srgbClr val="FF0000"/>
                          </a:solidFill>
                          <a:effectLst/>
                        </a:rPr>
                        <a:t>+ Minimum RPM DR</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u="none" strike="noStrike" dirty="0" smtClean="0">
                          <a:solidFill>
                            <a:srgbClr val="FF0000"/>
                          </a:solidFill>
                          <a:effectLst/>
                        </a:rPr>
                        <a:t>+ Average</a:t>
                      </a:r>
                      <a:r>
                        <a:rPr lang="en-US" sz="3200" u="none" strike="noStrike" baseline="0" dirty="0" smtClean="0">
                          <a:solidFill>
                            <a:srgbClr val="FF0000"/>
                          </a:solidFill>
                          <a:effectLst/>
                        </a:rPr>
                        <a:t> RPM DR</a:t>
                      </a:r>
                      <a:endParaRPr lang="en-US" sz="3200" b="0" i="0" u="none" strike="noStrike" dirty="0">
                        <a:solidFill>
                          <a:srgbClr val="FF0000"/>
                        </a:solidFill>
                        <a:effectLst/>
                        <a:latin typeface="+mn-lt"/>
                      </a:endParaRPr>
                    </a:p>
                  </a:txBody>
                  <a:tcPr marL="9525" marR="9525" marT="9525" marB="0"/>
                </a:tc>
              </a:tr>
              <a:tr h="1085850">
                <a:tc>
                  <a:txBody>
                    <a:bodyPr/>
                    <a:lstStyle/>
                    <a:p>
                      <a:pPr algn="ctr" fontAlgn="ctr"/>
                      <a:r>
                        <a:rPr lang="en-US" sz="3200" u="none" strike="noStrike">
                          <a:effectLst/>
                        </a:rPr>
                        <a:t>High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rgbClr val="FFFF00"/>
                          </a:solidFill>
                          <a:effectLst/>
                          <a:latin typeface="Arial" panose="020B0604020202020204" pitchFamily="34" charset="0"/>
                        </a:rPr>
                        <a:t>24</a:t>
                      </a:r>
                      <a:endParaRPr lang="en-US" sz="32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3200" b="0" i="0" u="none" strike="noStrike" dirty="0" smtClean="0">
                          <a:solidFill>
                            <a:srgbClr val="FFFF00"/>
                          </a:solidFill>
                          <a:effectLst/>
                          <a:latin typeface="Arial" panose="020B0604020202020204" pitchFamily="34" charset="0"/>
                        </a:rPr>
                        <a:t>19</a:t>
                      </a:r>
                      <a:endParaRPr lang="en-US" sz="32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3200" b="0" i="0" u="none" strike="noStrike" dirty="0" smtClean="0">
                          <a:solidFill>
                            <a:srgbClr val="FFFF00"/>
                          </a:solidFill>
                          <a:effectLst/>
                          <a:latin typeface="Arial" panose="020B0604020202020204" pitchFamily="34" charset="0"/>
                        </a:rPr>
                        <a:t>10</a:t>
                      </a:r>
                      <a:endParaRPr lang="en-US" sz="32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r>
              <a:tr h="1085850">
                <a:tc>
                  <a:txBody>
                    <a:bodyPr/>
                    <a:lstStyle/>
                    <a:p>
                      <a:pPr algn="ctr" fontAlgn="ctr"/>
                      <a:r>
                        <a:rPr lang="en-US" sz="3200" u="none" strike="noStrike">
                          <a:effectLst/>
                        </a:rPr>
                        <a:t>Med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rgbClr val="FFFF00"/>
                          </a:solidFill>
                          <a:effectLst/>
                          <a:latin typeface="Arial" panose="020B0604020202020204" pitchFamily="34" charset="0"/>
                        </a:rPr>
                        <a:t>10</a:t>
                      </a:r>
                      <a:endParaRPr lang="en-US" sz="32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3200" b="0" i="0" u="none" strike="noStrike" dirty="0" smtClean="0">
                          <a:solidFill>
                            <a:srgbClr val="FFFF00"/>
                          </a:solidFill>
                          <a:effectLst/>
                          <a:latin typeface="Arial" panose="020B0604020202020204" pitchFamily="34" charset="0"/>
                        </a:rPr>
                        <a:t>8</a:t>
                      </a:r>
                      <a:endParaRPr lang="en-US" sz="32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3200" b="0" i="0" u="none" strike="noStrike" dirty="0" smtClean="0">
                          <a:solidFill>
                            <a:schemeClr val="tx1"/>
                          </a:solidFill>
                          <a:effectLst/>
                          <a:latin typeface="Arial" panose="020B0604020202020204" pitchFamily="34" charset="0"/>
                        </a:rPr>
                        <a:t>5</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r>
              <a:tr h="1085850">
                <a:tc>
                  <a:txBody>
                    <a:bodyPr/>
                    <a:lstStyle/>
                    <a:p>
                      <a:pPr algn="ctr" fontAlgn="ctr"/>
                      <a:r>
                        <a:rPr lang="en-US" sz="3200" u="none" strike="noStrike" dirty="0">
                          <a:effectLst/>
                        </a:rPr>
                        <a:t>Low Load</a:t>
                      </a:r>
                      <a:endParaRPr lang="en-US" sz="3200" b="0" i="0" u="none" strike="noStrike" dirty="0">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4</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3200" b="0" i="0" u="none" strike="noStrike" dirty="0" smtClean="0">
                          <a:solidFill>
                            <a:schemeClr val="tx1"/>
                          </a:solidFill>
                          <a:effectLst/>
                          <a:latin typeface="Arial" panose="020B0604020202020204" pitchFamily="34" charset="0"/>
                        </a:rPr>
                        <a:t>3</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3200" b="0" i="0" u="none" strike="noStrike" dirty="0" smtClean="0">
                          <a:solidFill>
                            <a:schemeClr val="tx1"/>
                          </a:solidFill>
                          <a:effectLst/>
                          <a:latin typeface="Arial" panose="020B0604020202020204" pitchFamily="34" charset="0"/>
                        </a:rPr>
                        <a:t>2</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r>
            </a:tbl>
          </a:graphicData>
        </a:graphic>
      </p:graphicFrame>
      <p:sp>
        <p:nvSpPr>
          <p:cNvPr id="5" name="Right Arrow 4"/>
          <p:cNvSpPr/>
          <p:nvPr/>
        </p:nvSpPr>
        <p:spPr>
          <a:xfrm>
            <a:off x="2133600" y="20574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371600" y="24384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13</a:t>
            </a:fld>
            <a:endParaRPr lang="en-US" dirty="0"/>
          </a:p>
        </p:txBody>
      </p:sp>
    </p:spTree>
    <p:extLst>
      <p:ext uri="{BB962C8B-B14F-4D97-AF65-F5344CB8AC3E}">
        <p14:creationId xmlns:p14="http://schemas.microsoft.com/office/powerpoint/2010/main" val="2676612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274638"/>
            <a:ext cx="4762500" cy="1143000"/>
          </a:xfrm>
        </p:spPr>
        <p:txBody>
          <a:bodyPr>
            <a:noAutofit/>
          </a:bodyPr>
          <a:lstStyle/>
          <a:p>
            <a:r>
              <a:rPr lang="en-US" sz="2400" dirty="0" smtClean="0"/>
              <a:t>Loss of Gas/Market Friction</a:t>
            </a:r>
            <a:r>
              <a:rPr lang="en-US" sz="2400" dirty="0"/>
              <a:t/>
            </a:r>
            <a:br>
              <a:rPr lang="en-US" sz="2400" dirty="0"/>
            </a:br>
            <a:r>
              <a:rPr lang="en-US" sz="2000" dirty="0" smtClean="0"/>
              <a:t>(Loss of 650 MW IPP, 2500 MW import)</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073586019"/>
              </p:ext>
            </p:extLst>
          </p:nvPr>
        </p:nvGraphicFramePr>
        <p:xfrm>
          <a:off x="571500" y="1524000"/>
          <a:ext cx="7924800" cy="4547235"/>
        </p:xfrm>
        <a:graphic>
          <a:graphicData uri="http://schemas.openxmlformats.org/drawingml/2006/table">
            <a:tbl>
              <a:tblPr>
                <a:tableStyleId>{616DA210-FB5B-4158-B5E0-FEB733F419BA}</a:tableStyleId>
              </a:tblPr>
              <a:tblGrid>
                <a:gridCol w="1584960"/>
                <a:gridCol w="1584960"/>
                <a:gridCol w="1584960"/>
                <a:gridCol w="1584960"/>
                <a:gridCol w="1584960"/>
              </a:tblGrid>
              <a:tr h="762000">
                <a:tc>
                  <a:txBody>
                    <a:bodyPr/>
                    <a:lstStyle/>
                    <a:p>
                      <a:pPr algn="l" fontAlgn="b"/>
                      <a:r>
                        <a:rPr lang="en-US" sz="2800" b="0" i="0" u="none" strike="noStrike" dirty="0" smtClean="0">
                          <a:solidFill>
                            <a:srgbClr val="FF0000"/>
                          </a:solidFill>
                          <a:effectLst/>
                          <a:latin typeface="+mn-lt"/>
                        </a:rPr>
                        <a:t>Standby</a:t>
                      </a:r>
                      <a:r>
                        <a:rPr lang="en-US" sz="2800" b="0" i="0" u="none" strike="noStrike" dirty="0" smtClean="0">
                          <a:solidFill>
                            <a:srgbClr val="000000"/>
                          </a:solidFill>
                          <a:effectLst/>
                          <a:latin typeface="+mn-lt"/>
                        </a:rPr>
                        <a:t> </a:t>
                      </a:r>
                      <a:endParaRPr lang="en-US" sz="2800" b="0" i="0" u="none" strike="noStrike" baseline="0" dirty="0" smtClean="0">
                        <a:solidFill>
                          <a:srgbClr val="000000"/>
                        </a:solidFill>
                        <a:effectLst/>
                        <a:latin typeface="+mn-lt"/>
                      </a:endParaRPr>
                    </a:p>
                    <a:p>
                      <a:pPr algn="l" fontAlgn="b"/>
                      <a:endParaRPr lang="en-US" sz="2800" b="0" i="0" u="none" strike="noStrike" baseline="0" dirty="0" smtClean="0">
                        <a:solidFill>
                          <a:srgbClr val="000000"/>
                        </a:solidFill>
                        <a:effectLst/>
                        <a:latin typeface="+mn-lt"/>
                      </a:endParaRPr>
                    </a:p>
                    <a:p>
                      <a:pPr algn="r" fontAlgn="b"/>
                      <a:r>
                        <a:rPr lang="en-US" sz="2800" b="0" i="0" u="none" strike="noStrike" baseline="0" dirty="0" smtClean="0">
                          <a:solidFill>
                            <a:srgbClr val="000000"/>
                          </a:solidFill>
                          <a:effectLst/>
                          <a:latin typeface="+mn-lt"/>
                        </a:rPr>
                        <a:t>Loads </a:t>
                      </a:r>
                      <a:endParaRPr lang="en-US" sz="2800" b="0" i="0" u="none" strike="noStrike" dirty="0" smtClean="0">
                        <a:solidFill>
                          <a:srgbClr val="000000"/>
                        </a:solidFill>
                        <a:effectLst/>
                        <a:latin typeface="+mn-lt"/>
                      </a:endParaRPr>
                    </a:p>
                  </a:txBody>
                  <a:tcPr marL="9525" marR="9525" marT="9525" marB="0" anchor="ctr"/>
                </a:tc>
                <a:tc>
                  <a:txBody>
                    <a:bodyPr/>
                    <a:lstStyle/>
                    <a:p>
                      <a:pPr algn="ctr" fontAlgn="ctr"/>
                      <a:endParaRPr lang="en-US" sz="2800" b="0" i="0" u="none" strike="noStrike" dirty="0" smtClean="0">
                        <a:ln>
                          <a:noFill/>
                        </a:ln>
                        <a:solidFill>
                          <a:srgbClr val="FF0000"/>
                        </a:solidFill>
                        <a:effectLst/>
                        <a:latin typeface="+mn-lt"/>
                      </a:endParaRPr>
                    </a:p>
                    <a:p>
                      <a:pPr algn="ctr" fontAlgn="ctr"/>
                      <a:r>
                        <a:rPr lang="en-US" sz="2800" b="0" i="0" u="none" strike="noStrike" dirty="0" smtClean="0">
                          <a:ln>
                            <a:noFill/>
                          </a:ln>
                          <a:solidFill>
                            <a:srgbClr val="FF0000"/>
                          </a:solidFill>
                          <a:effectLst/>
                          <a:latin typeface="+mn-lt"/>
                        </a:rPr>
                        <a:t>Ref</a:t>
                      </a:r>
                    </a:p>
                    <a:p>
                      <a:pPr algn="ctr" fontAlgn="ctr"/>
                      <a:r>
                        <a:rPr lang="en-US" sz="2800" b="0" i="0" u="none" strike="noStrike" dirty="0" smtClean="0">
                          <a:ln>
                            <a:noFill/>
                          </a:ln>
                          <a:solidFill>
                            <a:srgbClr val="FF0000"/>
                          </a:solidFill>
                          <a:effectLst/>
                          <a:latin typeface="+mn-lt"/>
                        </a:rPr>
                        <a:t>Case</a:t>
                      </a:r>
                      <a:endParaRPr lang="en-US" sz="2800" b="0" i="0" u="none" strike="noStrike" dirty="0">
                        <a:ln>
                          <a:noFill/>
                        </a:ln>
                        <a:solidFill>
                          <a:srgbClr val="FF0000"/>
                        </a:solidFill>
                        <a:effectLst/>
                        <a:latin typeface="+mn-lt"/>
                      </a:endParaRPr>
                    </a:p>
                  </a:txBody>
                  <a:tcPr marL="9525" marR="9525" marT="9525" marB="0"/>
                </a:tc>
                <a:tc>
                  <a:txBody>
                    <a:bodyPr/>
                    <a:lstStyle/>
                    <a:p>
                      <a:pPr algn="ctr" fontAlgn="ctr"/>
                      <a:endParaRPr lang="en-US" sz="2800" u="none" strike="noStrike" dirty="0" smtClean="0">
                        <a:solidFill>
                          <a:srgbClr val="FF0000"/>
                        </a:solidFill>
                        <a:effectLst/>
                      </a:endParaRPr>
                    </a:p>
                    <a:p>
                      <a:pPr algn="ctr" fontAlgn="ctr"/>
                      <a:r>
                        <a:rPr lang="en-US" sz="2800" u="none" strike="noStrike" dirty="0" smtClean="0">
                          <a:solidFill>
                            <a:srgbClr val="FF0000"/>
                          </a:solidFill>
                          <a:effectLst/>
                        </a:rPr>
                        <a:t>Existing</a:t>
                      </a:r>
                    </a:p>
                    <a:p>
                      <a:pPr algn="ctr" fontAlgn="ctr"/>
                      <a:r>
                        <a:rPr lang="en-US" sz="2800" b="0" i="0" u="none" strike="noStrike" dirty="0" smtClean="0">
                          <a:solidFill>
                            <a:srgbClr val="FF0000"/>
                          </a:solidFill>
                          <a:effectLst/>
                          <a:latin typeface="+mn-lt"/>
                        </a:rPr>
                        <a:t>DR</a:t>
                      </a:r>
                      <a:endParaRPr lang="en-US" sz="2800" b="0" i="0" u="none" strike="noStrike" dirty="0">
                        <a:solidFill>
                          <a:srgbClr val="FF0000"/>
                        </a:solidFill>
                        <a:effectLst/>
                        <a:latin typeface="+mn-lt"/>
                      </a:endParaRPr>
                    </a:p>
                  </a:txBody>
                  <a:tcPr marL="9525" marR="9525" marT="9525" marB="0"/>
                </a:tc>
                <a:tc>
                  <a:txBody>
                    <a:bodyPr/>
                    <a:lstStyle/>
                    <a:p>
                      <a:pPr algn="ctr" fontAlgn="ctr"/>
                      <a:r>
                        <a:rPr lang="en-US" sz="2800" u="none" strike="noStrike" dirty="0" smtClean="0">
                          <a:solidFill>
                            <a:srgbClr val="FF0000"/>
                          </a:solidFill>
                          <a:effectLst/>
                        </a:rPr>
                        <a:t> +</a:t>
                      </a:r>
                    </a:p>
                    <a:p>
                      <a:pPr algn="ctr" fontAlgn="ctr"/>
                      <a:r>
                        <a:rPr lang="en-US" sz="2800" u="none" strike="noStrike" dirty="0" smtClean="0">
                          <a:solidFill>
                            <a:srgbClr val="FF0000"/>
                          </a:solidFill>
                          <a:effectLst/>
                        </a:rPr>
                        <a:t>Minimum RPM DR</a:t>
                      </a:r>
                      <a:endParaRPr lang="en-US" sz="2800" b="0" i="0" u="none" strike="noStrike" dirty="0">
                        <a:solidFill>
                          <a:srgbClr val="FF0000"/>
                        </a:solidFill>
                        <a:effectLst/>
                        <a:latin typeface="+mn-lt"/>
                      </a:endParaRPr>
                    </a:p>
                  </a:txBody>
                  <a:tcPr marL="9525" marR="9525" marT="9525" marB="0"/>
                </a:tc>
                <a:tc>
                  <a:txBody>
                    <a:bodyPr/>
                    <a:lstStyle/>
                    <a:p>
                      <a:pPr algn="ctr" fontAlgn="ctr"/>
                      <a:r>
                        <a:rPr lang="en-US" sz="2800" u="none" strike="noStrike" dirty="0" smtClean="0">
                          <a:solidFill>
                            <a:srgbClr val="FF0000"/>
                          </a:solidFill>
                          <a:effectLst/>
                        </a:rPr>
                        <a:t>+</a:t>
                      </a:r>
                    </a:p>
                    <a:p>
                      <a:pPr algn="ctr" fontAlgn="ctr"/>
                      <a:r>
                        <a:rPr lang="en-US" sz="2800" u="none" strike="noStrike" dirty="0" smtClean="0">
                          <a:solidFill>
                            <a:srgbClr val="FF0000"/>
                          </a:solidFill>
                          <a:effectLst/>
                        </a:rPr>
                        <a:t>Average RPM</a:t>
                      </a:r>
                      <a:r>
                        <a:rPr lang="en-US" sz="2800" u="none" strike="noStrike" baseline="0" dirty="0" smtClean="0">
                          <a:solidFill>
                            <a:srgbClr val="FF0000"/>
                          </a:solidFill>
                          <a:effectLst/>
                        </a:rPr>
                        <a:t> DR</a:t>
                      </a:r>
                      <a:endParaRPr lang="en-US" sz="2800" b="0" i="0" u="none" strike="noStrike" dirty="0">
                        <a:solidFill>
                          <a:srgbClr val="FF0000"/>
                        </a:solidFill>
                        <a:effectLst/>
                        <a:latin typeface="+mn-lt"/>
                      </a:endParaRPr>
                    </a:p>
                  </a:txBody>
                  <a:tcPr marL="9525" marR="9525" marT="9525" marB="0"/>
                </a:tc>
              </a:tr>
              <a:tr h="1085850">
                <a:tc>
                  <a:txBody>
                    <a:bodyPr/>
                    <a:lstStyle/>
                    <a:p>
                      <a:pPr algn="ctr" fontAlgn="ctr"/>
                      <a:r>
                        <a:rPr lang="en-US" sz="2800" u="none" strike="noStrike">
                          <a:effectLst/>
                        </a:rPr>
                        <a:t>High Load</a:t>
                      </a:r>
                      <a:endParaRPr lang="en-US" sz="2800" b="0" i="0" u="none" strike="noStrike">
                        <a:solidFill>
                          <a:srgbClr val="000000"/>
                        </a:solidFill>
                        <a:effectLst/>
                        <a:latin typeface="+mn-lt"/>
                      </a:endParaRPr>
                    </a:p>
                  </a:txBody>
                  <a:tcPr marL="9525" marR="9525" marT="9525" marB="0" anchor="ctr"/>
                </a:tc>
                <a:tc>
                  <a:txBody>
                    <a:bodyPr/>
                    <a:lstStyle/>
                    <a:p>
                      <a:pPr algn="ctr" fontAlgn="b"/>
                      <a:r>
                        <a:rPr lang="en-US" sz="2800" b="0" i="0" u="none" strike="noStrike" dirty="0" smtClean="0">
                          <a:ln>
                            <a:noFill/>
                          </a:ln>
                          <a:solidFill>
                            <a:srgbClr val="FFFF00"/>
                          </a:solidFill>
                          <a:effectLst/>
                          <a:latin typeface="Arial" panose="020B0604020202020204" pitchFamily="34" charset="0"/>
                        </a:rPr>
                        <a:t>24</a:t>
                      </a:r>
                      <a:endParaRPr lang="en-US" sz="2800" b="0" i="0" u="none" strike="noStrike" dirty="0">
                        <a:ln>
                          <a:noFill/>
                        </a:ln>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30</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23</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13</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r>
              <a:tr h="1085850">
                <a:tc>
                  <a:txBody>
                    <a:bodyPr/>
                    <a:lstStyle/>
                    <a:p>
                      <a:pPr algn="ctr" fontAlgn="ctr"/>
                      <a:r>
                        <a:rPr lang="en-US" sz="2800" u="none" strike="noStrike" dirty="0">
                          <a:effectLst/>
                        </a:rPr>
                        <a:t>Med Load</a:t>
                      </a:r>
                      <a:endParaRPr lang="en-US" sz="2800" b="0" i="0" u="none" strike="noStrike" dirty="0">
                        <a:solidFill>
                          <a:srgbClr val="000000"/>
                        </a:solidFill>
                        <a:effectLst/>
                        <a:latin typeface="+mn-lt"/>
                      </a:endParaRPr>
                    </a:p>
                  </a:txBody>
                  <a:tcPr marL="9525" marR="9525" marT="9525" marB="0" anchor="ctr"/>
                </a:tc>
                <a:tc>
                  <a:txBody>
                    <a:bodyPr/>
                    <a:lstStyle/>
                    <a:p>
                      <a:pPr algn="ctr" fontAlgn="b"/>
                      <a:r>
                        <a:rPr lang="en-US" sz="2800" b="0" i="0" u="none" strike="noStrike" dirty="0" smtClean="0">
                          <a:ln>
                            <a:noFill/>
                          </a:ln>
                          <a:solidFill>
                            <a:srgbClr val="FFFF00"/>
                          </a:solidFill>
                          <a:effectLst/>
                          <a:latin typeface="Arial" panose="020B0604020202020204" pitchFamily="34" charset="0"/>
                        </a:rPr>
                        <a:t>10</a:t>
                      </a:r>
                      <a:endParaRPr lang="en-US" sz="2800" b="0" i="0" u="none" strike="noStrike" dirty="0">
                        <a:ln>
                          <a:noFill/>
                        </a:ln>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13</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10</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rgbClr val="FFFF00"/>
                          </a:solidFill>
                          <a:effectLst/>
                          <a:latin typeface="Arial" panose="020B0604020202020204" pitchFamily="34" charset="0"/>
                        </a:rPr>
                        <a:t>6</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r>
              <a:tr h="1085850">
                <a:tc>
                  <a:txBody>
                    <a:bodyPr/>
                    <a:lstStyle/>
                    <a:p>
                      <a:pPr algn="ctr" fontAlgn="ctr"/>
                      <a:r>
                        <a:rPr lang="en-US" sz="2800" u="none" strike="noStrike" dirty="0">
                          <a:effectLst/>
                        </a:rPr>
                        <a:t>Low Load</a:t>
                      </a:r>
                      <a:endParaRPr lang="en-US" sz="2800" b="0" i="0" u="none" strike="noStrike" dirty="0">
                        <a:solidFill>
                          <a:srgbClr val="000000"/>
                        </a:solidFill>
                        <a:effectLst/>
                        <a:latin typeface="+mn-lt"/>
                      </a:endParaRPr>
                    </a:p>
                  </a:txBody>
                  <a:tcPr marL="9525" marR="9525" marT="9525" marB="0" anchor="ctr"/>
                </a:tc>
                <a:tc>
                  <a:txBody>
                    <a:bodyPr/>
                    <a:lstStyle/>
                    <a:p>
                      <a:pPr algn="ctr" fontAlgn="b"/>
                      <a:r>
                        <a:rPr lang="en-US" sz="2800" b="0" i="0" u="none" strike="noStrike" dirty="0" smtClean="0">
                          <a:ln>
                            <a:noFill/>
                          </a:ln>
                          <a:solidFill>
                            <a:schemeClr val="tx1"/>
                          </a:solidFill>
                          <a:effectLst/>
                          <a:latin typeface="Arial" panose="020B0604020202020204" pitchFamily="34" charset="0"/>
                        </a:rPr>
                        <a:t>4</a:t>
                      </a:r>
                      <a:endParaRPr lang="en-US" sz="2800" b="0" i="0" u="none" strike="noStrike" dirty="0">
                        <a:ln>
                          <a:noFill/>
                        </a:ln>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2800" b="0" i="0" u="none" strike="noStrike" dirty="0" smtClean="0">
                          <a:solidFill>
                            <a:srgbClr val="FFFF00"/>
                          </a:solidFill>
                          <a:effectLst/>
                          <a:latin typeface="Arial" panose="020B0604020202020204" pitchFamily="34" charset="0"/>
                        </a:rPr>
                        <a:t>6</a:t>
                      </a:r>
                      <a:endParaRPr lang="en-US" sz="2800" b="0" i="0" u="none" strike="noStrike" dirty="0">
                        <a:solidFill>
                          <a:srgbClr val="FFFF00"/>
                        </a:solidFill>
                        <a:effectLst/>
                        <a:latin typeface="Arial" panose="020B0604020202020204" pitchFamily="34" charset="0"/>
                      </a:endParaRPr>
                    </a:p>
                  </a:txBody>
                  <a:tcPr marL="9525" marR="9525" marT="9525" marB="0" anchor="ctr">
                    <a:solidFill>
                      <a:srgbClr val="FF0000"/>
                    </a:solidFill>
                  </a:tcPr>
                </a:tc>
                <a:tc>
                  <a:txBody>
                    <a:bodyPr/>
                    <a:lstStyle/>
                    <a:p>
                      <a:pPr algn="ctr" fontAlgn="b"/>
                      <a:r>
                        <a:rPr lang="en-US" sz="2800" b="0" i="0" u="none" strike="noStrike" dirty="0" smtClean="0">
                          <a:solidFill>
                            <a:schemeClr val="tx1"/>
                          </a:solidFill>
                          <a:effectLst/>
                          <a:latin typeface="Arial" panose="020B0604020202020204" pitchFamily="34" charset="0"/>
                        </a:rPr>
                        <a:t>5</a:t>
                      </a:r>
                      <a:endParaRPr lang="en-US" sz="28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2800" b="0" i="0" u="none" strike="noStrike" dirty="0" smtClean="0">
                          <a:solidFill>
                            <a:schemeClr val="tx1"/>
                          </a:solidFill>
                          <a:effectLst/>
                          <a:latin typeface="Arial" panose="020B0604020202020204" pitchFamily="34" charset="0"/>
                        </a:rPr>
                        <a:t>3</a:t>
                      </a:r>
                      <a:endParaRPr lang="en-US" sz="28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r>
            </a:tbl>
          </a:graphicData>
        </a:graphic>
      </p:graphicFrame>
      <p:sp>
        <p:nvSpPr>
          <p:cNvPr id="5" name="Right Arrow 4"/>
          <p:cNvSpPr/>
          <p:nvPr/>
        </p:nvSpPr>
        <p:spPr>
          <a:xfrm>
            <a:off x="1466850" y="20574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914400" y="22860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14</a:t>
            </a:fld>
            <a:endParaRPr lang="en-US" dirty="0"/>
          </a:p>
        </p:txBody>
      </p:sp>
      <p:sp>
        <p:nvSpPr>
          <p:cNvPr id="3" name="Rectangle 2"/>
          <p:cNvSpPr/>
          <p:nvPr/>
        </p:nvSpPr>
        <p:spPr>
          <a:xfrm>
            <a:off x="3733800" y="1524000"/>
            <a:ext cx="4762500" cy="454723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33800" y="381000"/>
            <a:ext cx="4762500" cy="1143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4996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Adequacy Metrics</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15</a:t>
            </a:fld>
            <a:endParaRPr lang="en-US"/>
          </a:p>
        </p:txBody>
      </p:sp>
    </p:spTree>
    <p:extLst>
      <p:ext uri="{BB962C8B-B14F-4D97-AF65-F5344CB8AC3E}">
        <p14:creationId xmlns:p14="http://schemas.microsoft.com/office/powerpoint/2010/main" val="209055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sz="3600" dirty="0" smtClean="0">
                <a:solidFill>
                  <a:srgbClr val="FF0000"/>
                </a:solidFill>
              </a:rPr>
              <a:t>EUE (MW-hours)</a:t>
            </a:r>
            <a:r>
              <a:rPr lang="en-US" sz="3600" dirty="0"/>
              <a:t/>
            </a:r>
            <a:br>
              <a:rPr lang="en-US" sz="3600" dirty="0"/>
            </a:br>
            <a:r>
              <a:rPr lang="en-US" sz="2800" dirty="0" smtClean="0"/>
              <a:t>(existing standby resources)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383131733"/>
              </p:ext>
            </p:extLst>
          </p:nvPr>
        </p:nvGraphicFramePr>
        <p:xfrm>
          <a:off x="685800" y="1828799"/>
          <a:ext cx="7924800" cy="4343400"/>
        </p:xfrm>
        <a:graphic>
          <a:graphicData uri="http://schemas.openxmlformats.org/drawingml/2006/table">
            <a:tbl>
              <a:tblPr>
                <a:tableStyleId>{616DA210-FB5B-4158-B5E0-FEB733F419BA}</a:tableStyleId>
              </a:tblPr>
              <a:tblGrid>
                <a:gridCol w="1981200"/>
                <a:gridCol w="1981200"/>
                <a:gridCol w="1981200"/>
                <a:gridCol w="1981200"/>
              </a:tblGrid>
              <a:tr h="1085850">
                <a:tc>
                  <a:txBody>
                    <a:bodyPr/>
                    <a:lstStyle/>
                    <a:p>
                      <a:pPr algn="l" fontAlgn="b"/>
                      <a:r>
                        <a:rPr lang="en-US" sz="3200" b="0" i="0" u="none" strike="noStrike" dirty="0" smtClean="0">
                          <a:solidFill>
                            <a:srgbClr val="FF0000"/>
                          </a:solidFill>
                          <a:effectLst/>
                          <a:latin typeface="+mn-lt"/>
                        </a:rPr>
                        <a:t>Imports</a:t>
                      </a:r>
                      <a:r>
                        <a:rPr lang="en-US" sz="3200" b="0" i="0" u="none" strike="noStrike" dirty="0" smtClean="0">
                          <a:solidFill>
                            <a:srgbClr val="000000"/>
                          </a:solidFill>
                          <a:effectLst/>
                          <a:latin typeface="+mn-lt"/>
                        </a:rPr>
                        <a:t> </a:t>
                      </a:r>
                      <a:endParaRPr lang="en-US" sz="3200" b="0" i="0" u="none" strike="noStrike" baseline="0" dirty="0" smtClean="0">
                        <a:solidFill>
                          <a:srgbClr val="000000"/>
                        </a:solidFill>
                        <a:effectLst/>
                        <a:latin typeface="+mn-lt"/>
                      </a:endParaRPr>
                    </a:p>
                    <a:p>
                      <a:pPr algn="r" fontAlgn="b"/>
                      <a:r>
                        <a:rPr lang="en-US" sz="3200" b="0" i="0" u="none" strike="noStrike" baseline="0" dirty="0" smtClean="0">
                          <a:solidFill>
                            <a:srgbClr val="000000"/>
                          </a:solidFill>
                          <a:effectLst/>
                          <a:latin typeface="+mn-lt"/>
                        </a:rPr>
                        <a:t>Loads </a:t>
                      </a:r>
                      <a:endParaRPr lang="en-US" sz="3200" b="0" i="0" u="none" strike="noStrike" dirty="0" smtClean="0">
                        <a:solidFill>
                          <a:srgbClr val="000000"/>
                        </a:solidFill>
                        <a:effectLst/>
                        <a:latin typeface="+mn-lt"/>
                      </a:endParaRPr>
                    </a:p>
                  </a:txBody>
                  <a:tcPr marL="9525" marR="9525" marT="9525" marB="0" anchor="ctr"/>
                </a:tc>
                <a:tc>
                  <a:txBody>
                    <a:bodyPr/>
                    <a:lstStyle/>
                    <a:p>
                      <a:pPr algn="ctr" fontAlgn="ctr"/>
                      <a:r>
                        <a:rPr lang="en-US" sz="3200" b="0" i="0" u="none" strike="noStrike" dirty="0" smtClean="0">
                          <a:solidFill>
                            <a:srgbClr val="FF0000"/>
                          </a:solidFill>
                          <a:effectLst/>
                          <a:latin typeface="+mn-lt"/>
                        </a:rPr>
                        <a:t>3,400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2,500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1,700</a:t>
                      </a:r>
                      <a:endParaRPr lang="en-US" sz="3200" b="0" i="0" u="none" strike="noStrike" dirty="0">
                        <a:solidFill>
                          <a:srgbClr val="FF0000"/>
                        </a:solidFill>
                        <a:effectLst/>
                        <a:latin typeface="+mn-lt"/>
                      </a:endParaRPr>
                    </a:p>
                  </a:txBody>
                  <a:tcPr marL="9525" marR="9525" marT="9525" marB="0"/>
                </a:tc>
              </a:tr>
              <a:tr h="1085850">
                <a:tc>
                  <a:txBody>
                    <a:bodyPr/>
                    <a:lstStyle/>
                    <a:p>
                      <a:pPr algn="ctr" fontAlgn="ctr"/>
                      <a:r>
                        <a:rPr lang="en-US" sz="3200" u="none" strike="noStrike">
                          <a:effectLst/>
                        </a:rPr>
                        <a:t>High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6,400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8,700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11,800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r h="1085850">
                <a:tc>
                  <a:txBody>
                    <a:bodyPr/>
                    <a:lstStyle/>
                    <a:p>
                      <a:pPr algn="ctr" fontAlgn="ctr"/>
                      <a:r>
                        <a:rPr lang="en-US" sz="3200" u="none" strike="noStrike">
                          <a:effectLst/>
                        </a:rPr>
                        <a:t>Med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1,200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2,500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3,000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r h="1085850">
                <a:tc>
                  <a:txBody>
                    <a:bodyPr/>
                    <a:lstStyle/>
                    <a:p>
                      <a:pPr algn="ctr" fontAlgn="ctr"/>
                      <a:r>
                        <a:rPr lang="en-US" sz="3200" u="none" strike="noStrike" dirty="0">
                          <a:effectLst/>
                        </a:rPr>
                        <a:t>Low Load</a:t>
                      </a:r>
                      <a:endParaRPr lang="en-US" sz="3200" b="0" i="0" u="none" strike="noStrike" dirty="0">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200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700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1,600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bl>
          </a:graphicData>
        </a:graphic>
      </p:graphicFrame>
      <p:sp>
        <p:nvSpPr>
          <p:cNvPr id="5" name="Right Arrow 4"/>
          <p:cNvSpPr/>
          <p:nvPr/>
        </p:nvSpPr>
        <p:spPr>
          <a:xfrm>
            <a:off x="2133600" y="20574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371600" y="24384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16</a:t>
            </a:fld>
            <a:endParaRPr lang="en-US" dirty="0"/>
          </a:p>
        </p:txBody>
      </p:sp>
    </p:spTree>
    <p:extLst>
      <p:ext uri="{BB962C8B-B14F-4D97-AF65-F5344CB8AC3E}">
        <p14:creationId xmlns:p14="http://schemas.microsoft.com/office/powerpoint/2010/main" val="1776630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a:bodyPr>
          <a:lstStyle/>
          <a:p>
            <a:r>
              <a:rPr lang="en-US" sz="3600" dirty="0" smtClean="0"/>
              <a:t>Effects of DR on EUE</a:t>
            </a:r>
            <a:br>
              <a:rPr lang="en-US" sz="3600" dirty="0" smtClean="0"/>
            </a:br>
            <a:r>
              <a:rPr lang="en-US" sz="2800" dirty="0" smtClean="0"/>
              <a:t>(2500 MW import)</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932452811"/>
              </p:ext>
            </p:extLst>
          </p:nvPr>
        </p:nvGraphicFramePr>
        <p:xfrm>
          <a:off x="685800" y="1828799"/>
          <a:ext cx="7924800" cy="4343400"/>
        </p:xfrm>
        <a:graphic>
          <a:graphicData uri="http://schemas.openxmlformats.org/drawingml/2006/table">
            <a:tbl>
              <a:tblPr>
                <a:tableStyleId>{616DA210-FB5B-4158-B5E0-FEB733F419BA}</a:tableStyleId>
              </a:tblPr>
              <a:tblGrid>
                <a:gridCol w="1981200"/>
                <a:gridCol w="1981200"/>
                <a:gridCol w="1981200"/>
                <a:gridCol w="1981200"/>
              </a:tblGrid>
              <a:tr h="1085850">
                <a:tc>
                  <a:txBody>
                    <a:bodyPr/>
                    <a:lstStyle/>
                    <a:p>
                      <a:pPr algn="l" fontAlgn="b"/>
                      <a:r>
                        <a:rPr lang="en-US" sz="3200" b="0" i="0" u="none" strike="noStrike" dirty="0" smtClean="0">
                          <a:solidFill>
                            <a:srgbClr val="FF0000"/>
                          </a:solidFill>
                          <a:effectLst/>
                          <a:latin typeface="+mn-lt"/>
                        </a:rPr>
                        <a:t>Standby</a:t>
                      </a:r>
                      <a:r>
                        <a:rPr lang="en-US" sz="3200" b="0" i="0" u="none" strike="noStrike" dirty="0" smtClean="0">
                          <a:solidFill>
                            <a:srgbClr val="000000"/>
                          </a:solidFill>
                          <a:effectLst/>
                          <a:latin typeface="+mn-lt"/>
                        </a:rPr>
                        <a:t> </a:t>
                      </a:r>
                      <a:endParaRPr lang="en-US" sz="3200" b="0" i="0" u="none" strike="noStrike" baseline="0" dirty="0" smtClean="0">
                        <a:solidFill>
                          <a:srgbClr val="000000"/>
                        </a:solidFill>
                        <a:effectLst/>
                        <a:latin typeface="+mn-lt"/>
                      </a:endParaRPr>
                    </a:p>
                    <a:p>
                      <a:pPr algn="r" fontAlgn="b"/>
                      <a:r>
                        <a:rPr lang="en-US" sz="3200" b="0" i="0" u="none" strike="noStrike" baseline="0" dirty="0" smtClean="0">
                          <a:solidFill>
                            <a:srgbClr val="000000"/>
                          </a:solidFill>
                          <a:effectLst/>
                          <a:latin typeface="+mn-lt"/>
                        </a:rPr>
                        <a:t>Loads </a:t>
                      </a:r>
                      <a:endParaRPr lang="en-US" sz="3200" b="0" i="0" u="none" strike="noStrike" dirty="0" smtClean="0">
                        <a:solidFill>
                          <a:srgbClr val="000000"/>
                        </a:solidFill>
                        <a:effectLst/>
                        <a:latin typeface="+mn-lt"/>
                      </a:endParaRPr>
                    </a:p>
                  </a:txBody>
                  <a:tcPr marL="9525" marR="9525" marT="9525" marB="0" anchor="ctr"/>
                </a:tc>
                <a:tc>
                  <a:txBody>
                    <a:bodyPr/>
                    <a:lstStyle/>
                    <a:p>
                      <a:pPr algn="ctr" fontAlgn="ctr"/>
                      <a:r>
                        <a:rPr lang="en-US" sz="3200" u="none" strike="noStrike" dirty="0" smtClean="0">
                          <a:solidFill>
                            <a:srgbClr val="FF0000"/>
                          </a:solidFill>
                          <a:effectLst/>
                        </a:rPr>
                        <a:t>Exist</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u="none" strike="noStrike" dirty="0" smtClean="0">
                          <a:solidFill>
                            <a:srgbClr val="FF0000"/>
                          </a:solidFill>
                          <a:effectLst/>
                        </a:rPr>
                        <a:t>+ Minimum RPM DR</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u="none" strike="noStrike" dirty="0" smtClean="0">
                          <a:solidFill>
                            <a:srgbClr val="FF0000"/>
                          </a:solidFill>
                          <a:effectLst/>
                        </a:rPr>
                        <a:t>+ Average</a:t>
                      </a:r>
                      <a:r>
                        <a:rPr lang="en-US" sz="3200" u="none" strike="noStrike" baseline="0" dirty="0" smtClean="0">
                          <a:solidFill>
                            <a:srgbClr val="FF0000"/>
                          </a:solidFill>
                          <a:effectLst/>
                        </a:rPr>
                        <a:t> RPM DR</a:t>
                      </a:r>
                      <a:endParaRPr lang="en-US" sz="3200" b="0" i="0" u="none" strike="noStrike" dirty="0">
                        <a:solidFill>
                          <a:srgbClr val="FF0000"/>
                        </a:solidFill>
                        <a:effectLst/>
                        <a:latin typeface="+mn-lt"/>
                      </a:endParaRPr>
                    </a:p>
                  </a:txBody>
                  <a:tcPr marL="9525" marR="9525" marT="9525" marB="0"/>
                </a:tc>
              </a:tr>
              <a:tr h="1085850">
                <a:tc>
                  <a:txBody>
                    <a:bodyPr/>
                    <a:lstStyle/>
                    <a:p>
                      <a:pPr algn="ctr" fontAlgn="ctr"/>
                      <a:r>
                        <a:rPr lang="en-US" sz="3200" u="none" strike="noStrike">
                          <a:effectLst/>
                        </a:rPr>
                        <a:t>High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8,700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6,400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4,100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r h="1085850">
                <a:tc>
                  <a:txBody>
                    <a:bodyPr/>
                    <a:lstStyle/>
                    <a:p>
                      <a:pPr algn="ctr" fontAlgn="ctr"/>
                      <a:r>
                        <a:rPr lang="en-US" sz="3200" u="none" strike="noStrike">
                          <a:effectLst/>
                        </a:rPr>
                        <a:t>Med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2,500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1,800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900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r h="1085850">
                <a:tc>
                  <a:txBody>
                    <a:bodyPr/>
                    <a:lstStyle/>
                    <a:p>
                      <a:pPr algn="ctr" fontAlgn="ctr"/>
                      <a:r>
                        <a:rPr lang="en-US" sz="3200" u="none" strike="noStrike" dirty="0">
                          <a:effectLst/>
                        </a:rPr>
                        <a:t>Low Load</a:t>
                      </a:r>
                      <a:endParaRPr lang="en-US" sz="3200" b="0" i="0" u="none" strike="noStrike" dirty="0">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700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500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200</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1">
                        <a:lumMod val="20000"/>
                        <a:lumOff val="80000"/>
                      </a:schemeClr>
                    </a:solidFill>
                  </a:tcPr>
                </a:tc>
              </a:tr>
            </a:tbl>
          </a:graphicData>
        </a:graphic>
      </p:graphicFrame>
      <p:sp>
        <p:nvSpPr>
          <p:cNvPr id="5" name="Right Arrow 4"/>
          <p:cNvSpPr/>
          <p:nvPr/>
        </p:nvSpPr>
        <p:spPr>
          <a:xfrm>
            <a:off x="2133600" y="20574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371600" y="24384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17</a:t>
            </a:fld>
            <a:endParaRPr lang="en-US" dirty="0"/>
          </a:p>
        </p:txBody>
      </p:sp>
    </p:spTree>
    <p:extLst>
      <p:ext uri="{BB962C8B-B14F-4D97-AF65-F5344CB8AC3E}">
        <p14:creationId xmlns:p14="http://schemas.microsoft.com/office/powerpoint/2010/main" val="1887133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325560"/>
          </a:xfrm>
        </p:spPr>
        <p:txBody>
          <a:bodyPr>
            <a:normAutofit fontScale="90000"/>
          </a:bodyPr>
          <a:lstStyle/>
          <a:p>
            <a:r>
              <a:rPr lang="en-US" sz="3600" dirty="0" smtClean="0">
                <a:solidFill>
                  <a:srgbClr val="FF0000"/>
                </a:solidFill>
              </a:rPr>
              <a:t>Expected Hours Curtailed (hours)</a:t>
            </a:r>
            <a:r>
              <a:rPr lang="en-US" sz="3600" dirty="0"/>
              <a:t/>
            </a:r>
            <a:br>
              <a:rPr lang="en-US" sz="3600" dirty="0"/>
            </a:br>
            <a:r>
              <a:rPr lang="en-US" sz="2800" dirty="0" smtClean="0"/>
              <a:t>(existing standby resources)</a:t>
            </a:r>
            <a:br>
              <a:rPr lang="en-US" sz="2800" dirty="0" smtClean="0"/>
            </a:br>
            <a:r>
              <a:rPr lang="en-US" sz="2800" dirty="0" smtClean="0"/>
              <a:t>(Green satisfies 1-in-10 year criterion of 1.1 max)</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035229930"/>
              </p:ext>
            </p:extLst>
          </p:nvPr>
        </p:nvGraphicFramePr>
        <p:xfrm>
          <a:off x="685800" y="1828799"/>
          <a:ext cx="7924800" cy="4343400"/>
        </p:xfrm>
        <a:graphic>
          <a:graphicData uri="http://schemas.openxmlformats.org/drawingml/2006/table">
            <a:tbl>
              <a:tblPr>
                <a:tableStyleId>{616DA210-FB5B-4158-B5E0-FEB733F419BA}</a:tableStyleId>
              </a:tblPr>
              <a:tblGrid>
                <a:gridCol w="1981200"/>
                <a:gridCol w="1981200"/>
                <a:gridCol w="1981200"/>
                <a:gridCol w="1981200"/>
              </a:tblGrid>
              <a:tr h="1085850">
                <a:tc>
                  <a:txBody>
                    <a:bodyPr/>
                    <a:lstStyle/>
                    <a:p>
                      <a:pPr algn="l" fontAlgn="b"/>
                      <a:r>
                        <a:rPr lang="en-US" sz="3200" b="0" i="0" u="none" strike="noStrike" dirty="0" smtClean="0">
                          <a:solidFill>
                            <a:srgbClr val="FF0000"/>
                          </a:solidFill>
                          <a:effectLst/>
                          <a:latin typeface="+mn-lt"/>
                        </a:rPr>
                        <a:t>Imports</a:t>
                      </a:r>
                      <a:r>
                        <a:rPr lang="en-US" sz="3200" b="0" i="0" u="none" strike="noStrike" dirty="0" smtClean="0">
                          <a:solidFill>
                            <a:srgbClr val="000000"/>
                          </a:solidFill>
                          <a:effectLst/>
                          <a:latin typeface="+mn-lt"/>
                        </a:rPr>
                        <a:t> </a:t>
                      </a:r>
                      <a:endParaRPr lang="en-US" sz="3200" b="0" i="0" u="none" strike="noStrike" baseline="0" dirty="0" smtClean="0">
                        <a:solidFill>
                          <a:srgbClr val="000000"/>
                        </a:solidFill>
                        <a:effectLst/>
                        <a:latin typeface="+mn-lt"/>
                      </a:endParaRPr>
                    </a:p>
                    <a:p>
                      <a:pPr algn="r" fontAlgn="b"/>
                      <a:r>
                        <a:rPr lang="en-US" sz="3200" b="0" i="0" u="none" strike="noStrike" baseline="0" dirty="0" smtClean="0">
                          <a:solidFill>
                            <a:srgbClr val="000000"/>
                          </a:solidFill>
                          <a:effectLst/>
                          <a:latin typeface="+mn-lt"/>
                        </a:rPr>
                        <a:t>Loads </a:t>
                      </a:r>
                      <a:endParaRPr lang="en-US" sz="3200" b="0" i="0" u="none" strike="noStrike" dirty="0" smtClean="0">
                        <a:solidFill>
                          <a:srgbClr val="000000"/>
                        </a:solidFill>
                        <a:effectLst/>
                        <a:latin typeface="+mn-lt"/>
                      </a:endParaRPr>
                    </a:p>
                  </a:txBody>
                  <a:tcPr marL="9525" marR="9525" marT="9525" marB="0" anchor="ctr"/>
                </a:tc>
                <a:tc>
                  <a:txBody>
                    <a:bodyPr/>
                    <a:lstStyle/>
                    <a:p>
                      <a:pPr algn="ctr" fontAlgn="ctr"/>
                      <a:r>
                        <a:rPr lang="en-US" sz="3200" b="0" i="0" u="none" strike="noStrike" dirty="0" smtClean="0">
                          <a:solidFill>
                            <a:srgbClr val="FF0000"/>
                          </a:solidFill>
                          <a:effectLst/>
                          <a:latin typeface="+mn-lt"/>
                        </a:rPr>
                        <a:t>3,400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2,500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1,700</a:t>
                      </a:r>
                      <a:endParaRPr lang="en-US" sz="3200" b="0" i="0" u="none" strike="noStrike" dirty="0">
                        <a:solidFill>
                          <a:srgbClr val="FF0000"/>
                        </a:solidFill>
                        <a:effectLst/>
                        <a:latin typeface="+mn-lt"/>
                      </a:endParaRPr>
                    </a:p>
                  </a:txBody>
                  <a:tcPr marL="9525" marR="9525" marT="9525" marB="0"/>
                </a:tc>
              </a:tr>
              <a:tr h="1085850">
                <a:tc>
                  <a:txBody>
                    <a:bodyPr/>
                    <a:lstStyle/>
                    <a:p>
                      <a:pPr algn="ctr" fontAlgn="ctr"/>
                      <a:r>
                        <a:rPr lang="en-US" sz="3200" u="none" strike="noStrike">
                          <a:effectLst/>
                        </a:rPr>
                        <a:t>High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8.2</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9.4</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10.7</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r>
              <a:tr h="1085850">
                <a:tc>
                  <a:txBody>
                    <a:bodyPr/>
                    <a:lstStyle/>
                    <a:p>
                      <a:pPr algn="ctr" fontAlgn="ctr"/>
                      <a:r>
                        <a:rPr lang="en-US" sz="3200" u="none" strike="noStrike">
                          <a:effectLst/>
                        </a:rPr>
                        <a:t>Med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1.6</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2.4</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3.1</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r>
              <a:tr h="1085850">
                <a:tc>
                  <a:txBody>
                    <a:bodyPr/>
                    <a:lstStyle/>
                    <a:p>
                      <a:pPr algn="ctr" fontAlgn="ctr"/>
                      <a:r>
                        <a:rPr lang="en-US" sz="3200" u="none" strike="noStrike" dirty="0">
                          <a:effectLst/>
                        </a:rPr>
                        <a:t>Low Load</a:t>
                      </a:r>
                      <a:endParaRPr lang="en-US" sz="3200" b="0" i="0" u="none" strike="noStrike" dirty="0">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0.3</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3200" b="0" i="0" u="none" strike="noStrike" dirty="0" smtClean="0">
                          <a:solidFill>
                            <a:schemeClr val="tx1"/>
                          </a:solidFill>
                          <a:effectLst/>
                          <a:latin typeface="Arial" panose="020B0604020202020204" pitchFamily="34" charset="0"/>
                        </a:rPr>
                        <a:t>0.7</a:t>
                      </a:r>
                      <a:endParaRPr lang="en-US" sz="3200" b="0" i="0" u="none" strike="noStrike" dirty="0">
                        <a:solidFill>
                          <a:schemeClr val="tx1"/>
                        </a:solidFill>
                        <a:effectLst/>
                        <a:latin typeface="Arial" panose="020B0604020202020204" pitchFamily="34" charset="0"/>
                      </a:endParaRPr>
                    </a:p>
                  </a:txBody>
                  <a:tcPr marL="9525" marR="9525" marT="9525" marB="0" anchor="ctr">
                    <a:solidFill>
                      <a:srgbClr val="00B050"/>
                    </a:solidFill>
                  </a:tcPr>
                </a:tc>
                <a:tc>
                  <a:txBody>
                    <a:bodyPr/>
                    <a:lstStyle/>
                    <a:p>
                      <a:pPr algn="ctr" fontAlgn="b"/>
                      <a:r>
                        <a:rPr lang="en-US" sz="3200" b="0" i="0" u="none" strike="noStrike" dirty="0" smtClean="0">
                          <a:solidFill>
                            <a:schemeClr val="tx1"/>
                          </a:solidFill>
                          <a:effectLst/>
                          <a:latin typeface="Arial" panose="020B0604020202020204" pitchFamily="34" charset="0"/>
                        </a:rPr>
                        <a:t>1.3</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bg2">
                        <a:lumMod val="90000"/>
                      </a:schemeClr>
                    </a:solidFill>
                  </a:tcPr>
                </a:tc>
              </a:tr>
            </a:tbl>
          </a:graphicData>
        </a:graphic>
      </p:graphicFrame>
      <p:sp>
        <p:nvSpPr>
          <p:cNvPr id="5" name="Right Arrow 4"/>
          <p:cNvSpPr/>
          <p:nvPr/>
        </p:nvSpPr>
        <p:spPr>
          <a:xfrm>
            <a:off x="2133600" y="20574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371600" y="24384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18</a:t>
            </a:fld>
            <a:endParaRPr lang="en-US" dirty="0"/>
          </a:p>
        </p:txBody>
      </p:sp>
    </p:spTree>
    <p:extLst>
      <p:ext uri="{BB962C8B-B14F-4D97-AF65-F5344CB8AC3E}">
        <p14:creationId xmlns:p14="http://schemas.microsoft.com/office/powerpoint/2010/main" val="2955152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853"/>
            <a:ext cx="8763000" cy="1117741"/>
          </a:xfrm>
        </p:spPr>
        <p:txBody>
          <a:bodyPr>
            <a:normAutofit/>
          </a:bodyPr>
          <a:lstStyle/>
          <a:p>
            <a:r>
              <a:rPr lang="en-US" sz="3600" dirty="0" smtClean="0">
                <a:solidFill>
                  <a:srgbClr val="FF0000"/>
                </a:solidFill>
              </a:rPr>
              <a:t>CVaR Peak (MW)</a:t>
            </a:r>
            <a:r>
              <a:rPr lang="en-US" sz="3600" dirty="0"/>
              <a:t/>
            </a:r>
            <a:br>
              <a:rPr lang="en-US" sz="3600" dirty="0"/>
            </a:br>
            <a:r>
              <a:rPr lang="en-US" sz="2800" dirty="0" smtClean="0"/>
              <a:t>(existing standby resources)</a:t>
            </a:r>
            <a:endParaRPr lang="en-US" sz="2800" dirty="0"/>
          </a:p>
        </p:txBody>
      </p:sp>
      <p:graphicFrame>
        <p:nvGraphicFramePr>
          <p:cNvPr id="4" name="Table 3"/>
          <p:cNvGraphicFramePr>
            <a:graphicFrameLocks noGrp="1"/>
          </p:cNvGraphicFramePr>
          <p:nvPr>
            <p:extLst/>
          </p:nvPr>
        </p:nvGraphicFramePr>
        <p:xfrm>
          <a:off x="685800" y="1364473"/>
          <a:ext cx="7924800" cy="4343400"/>
        </p:xfrm>
        <a:graphic>
          <a:graphicData uri="http://schemas.openxmlformats.org/drawingml/2006/table">
            <a:tbl>
              <a:tblPr>
                <a:tableStyleId>{616DA210-FB5B-4158-B5E0-FEB733F419BA}</a:tableStyleId>
              </a:tblPr>
              <a:tblGrid>
                <a:gridCol w="1981200"/>
                <a:gridCol w="1981200"/>
                <a:gridCol w="1981200"/>
                <a:gridCol w="1981200"/>
              </a:tblGrid>
              <a:tr h="1085850">
                <a:tc>
                  <a:txBody>
                    <a:bodyPr/>
                    <a:lstStyle/>
                    <a:p>
                      <a:pPr algn="l" fontAlgn="b"/>
                      <a:r>
                        <a:rPr lang="en-US" sz="3200" b="0" i="0" u="none" strike="noStrike" dirty="0" smtClean="0">
                          <a:solidFill>
                            <a:srgbClr val="FF0000"/>
                          </a:solidFill>
                          <a:effectLst/>
                          <a:latin typeface="+mn-lt"/>
                        </a:rPr>
                        <a:t>Imports</a:t>
                      </a:r>
                      <a:r>
                        <a:rPr lang="en-US" sz="3200" b="0" i="0" u="none" strike="noStrike" dirty="0" smtClean="0">
                          <a:solidFill>
                            <a:srgbClr val="000000"/>
                          </a:solidFill>
                          <a:effectLst/>
                          <a:latin typeface="+mn-lt"/>
                        </a:rPr>
                        <a:t> </a:t>
                      </a:r>
                      <a:endParaRPr lang="en-US" sz="3200" b="0" i="0" u="none" strike="noStrike" baseline="0" dirty="0" smtClean="0">
                        <a:solidFill>
                          <a:srgbClr val="000000"/>
                        </a:solidFill>
                        <a:effectLst/>
                        <a:latin typeface="+mn-lt"/>
                      </a:endParaRPr>
                    </a:p>
                    <a:p>
                      <a:pPr algn="r" fontAlgn="b"/>
                      <a:r>
                        <a:rPr lang="en-US" sz="3200" b="0" i="0" u="none" strike="noStrike" baseline="0" dirty="0" smtClean="0">
                          <a:solidFill>
                            <a:srgbClr val="000000"/>
                          </a:solidFill>
                          <a:effectLst/>
                          <a:latin typeface="+mn-lt"/>
                        </a:rPr>
                        <a:t>Loads </a:t>
                      </a:r>
                      <a:endParaRPr lang="en-US" sz="3200" b="0" i="0" u="none" strike="noStrike" dirty="0" smtClean="0">
                        <a:solidFill>
                          <a:srgbClr val="000000"/>
                        </a:solidFill>
                        <a:effectLst/>
                        <a:latin typeface="+mn-lt"/>
                      </a:endParaRPr>
                    </a:p>
                  </a:txBody>
                  <a:tcPr marL="9525" marR="9525" marT="9525" marB="0" anchor="ctr"/>
                </a:tc>
                <a:tc>
                  <a:txBody>
                    <a:bodyPr/>
                    <a:lstStyle/>
                    <a:p>
                      <a:pPr algn="ctr" fontAlgn="ctr"/>
                      <a:r>
                        <a:rPr lang="en-US" sz="3200" b="0" i="0" u="none" strike="noStrike" dirty="0" smtClean="0">
                          <a:solidFill>
                            <a:srgbClr val="FF0000"/>
                          </a:solidFill>
                          <a:effectLst/>
                          <a:latin typeface="+mn-lt"/>
                        </a:rPr>
                        <a:t>3,400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2,500</a:t>
                      </a:r>
                      <a:endParaRPr lang="en-US" sz="3200" b="0" i="0" u="none" strike="noStrike" dirty="0">
                        <a:solidFill>
                          <a:srgbClr val="FF0000"/>
                        </a:solidFill>
                        <a:effectLst/>
                        <a:latin typeface="+mn-lt"/>
                      </a:endParaRPr>
                    </a:p>
                  </a:txBody>
                  <a:tcPr marL="9525" marR="9525" marT="9525" marB="0"/>
                </a:tc>
                <a:tc>
                  <a:txBody>
                    <a:bodyPr/>
                    <a:lstStyle/>
                    <a:p>
                      <a:pPr algn="ctr" fontAlgn="ctr"/>
                      <a:r>
                        <a:rPr lang="en-US" sz="3200" b="0" i="0" u="none" strike="noStrike" dirty="0" smtClean="0">
                          <a:solidFill>
                            <a:srgbClr val="FF0000"/>
                          </a:solidFill>
                          <a:effectLst/>
                          <a:latin typeface="+mn-lt"/>
                        </a:rPr>
                        <a:t>1,700</a:t>
                      </a:r>
                      <a:endParaRPr lang="en-US" sz="3200" b="0" i="0" u="none" strike="noStrike" dirty="0">
                        <a:solidFill>
                          <a:srgbClr val="FF0000"/>
                        </a:solidFill>
                        <a:effectLst/>
                        <a:latin typeface="+mn-lt"/>
                      </a:endParaRPr>
                    </a:p>
                  </a:txBody>
                  <a:tcPr marL="9525" marR="9525" marT="9525" marB="0"/>
                </a:tc>
              </a:tr>
              <a:tr h="1085850">
                <a:tc>
                  <a:txBody>
                    <a:bodyPr/>
                    <a:lstStyle/>
                    <a:p>
                      <a:pPr algn="ctr" fontAlgn="ctr"/>
                      <a:r>
                        <a:rPr lang="en-US" sz="3200" u="none" strike="noStrike">
                          <a:effectLst/>
                        </a:rPr>
                        <a:t>High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2,513</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3,293</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4,178</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r>
              <a:tr h="1085850">
                <a:tc>
                  <a:txBody>
                    <a:bodyPr/>
                    <a:lstStyle/>
                    <a:p>
                      <a:pPr algn="ctr" fontAlgn="ctr"/>
                      <a:r>
                        <a:rPr lang="en-US" sz="3200" u="none" strike="noStrike">
                          <a:effectLst/>
                        </a:rPr>
                        <a:t>Med Load</a:t>
                      </a:r>
                      <a:endParaRPr lang="en-US" sz="3200" b="0" i="0" u="none" strike="noStrike">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1,374</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2,185</a:t>
                      </a:r>
                      <a:r>
                        <a:rPr lang="en-US" sz="3200" b="0" i="0" u="none" strike="noStrike" baseline="30000" dirty="0" smtClean="0">
                          <a:solidFill>
                            <a:schemeClr val="tx1"/>
                          </a:solidFill>
                          <a:effectLst/>
                          <a:latin typeface="Arial" panose="020B0604020202020204" pitchFamily="34" charset="0"/>
                        </a:rPr>
                        <a:t>1</a:t>
                      </a:r>
                      <a:endParaRPr lang="en-US" sz="3200" b="0" i="0" u="none" strike="noStrike" baseline="30000"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3,045</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r>
              <a:tr h="1085850">
                <a:tc>
                  <a:txBody>
                    <a:bodyPr/>
                    <a:lstStyle/>
                    <a:p>
                      <a:pPr algn="ctr" fontAlgn="ctr"/>
                      <a:r>
                        <a:rPr lang="en-US" sz="3200" u="none" strike="noStrike" dirty="0">
                          <a:effectLst/>
                        </a:rPr>
                        <a:t>Low Load</a:t>
                      </a:r>
                      <a:endParaRPr lang="en-US" sz="3200" b="0" i="0" u="none" strike="noStrike" dirty="0">
                        <a:solidFill>
                          <a:srgbClr val="000000"/>
                        </a:solidFill>
                        <a:effectLst/>
                        <a:latin typeface="+mn-lt"/>
                      </a:endParaRPr>
                    </a:p>
                  </a:txBody>
                  <a:tcPr marL="9525" marR="9525" marT="9525" marB="0" anchor="ctr"/>
                </a:tc>
                <a:tc>
                  <a:txBody>
                    <a:bodyPr/>
                    <a:lstStyle/>
                    <a:p>
                      <a:pPr algn="ctr" fontAlgn="b"/>
                      <a:r>
                        <a:rPr lang="en-US" sz="3200" b="0" i="0" u="none" strike="noStrike" dirty="0" smtClean="0">
                          <a:solidFill>
                            <a:schemeClr val="tx1"/>
                          </a:solidFill>
                          <a:effectLst/>
                          <a:latin typeface="Arial" panose="020B0604020202020204" pitchFamily="34" charset="0"/>
                        </a:rPr>
                        <a:t>302</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909</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c>
                  <a:txBody>
                    <a:bodyPr/>
                    <a:lstStyle/>
                    <a:p>
                      <a:pPr algn="ctr" fontAlgn="b"/>
                      <a:r>
                        <a:rPr lang="en-US" sz="3200" b="0" i="0" u="none" strike="noStrike" dirty="0" smtClean="0">
                          <a:solidFill>
                            <a:schemeClr val="tx1"/>
                          </a:solidFill>
                          <a:effectLst/>
                          <a:latin typeface="Arial" panose="020B0604020202020204" pitchFamily="34" charset="0"/>
                        </a:rPr>
                        <a:t>1,831</a:t>
                      </a:r>
                      <a:endParaRPr lang="en-US" sz="3200" b="0" i="0" u="none" strike="noStrike" dirty="0">
                        <a:solidFill>
                          <a:schemeClr val="tx1"/>
                        </a:solidFill>
                        <a:effectLst/>
                        <a:latin typeface="Arial" panose="020B0604020202020204" pitchFamily="34" charset="0"/>
                      </a:endParaRPr>
                    </a:p>
                  </a:txBody>
                  <a:tcPr marL="9525" marR="9525" marT="9525" marB="0" anchor="ctr">
                    <a:solidFill>
                      <a:schemeClr val="accent4">
                        <a:lumMod val="20000"/>
                        <a:lumOff val="80000"/>
                      </a:schemeClr>
                    </a:solidFill>
                  </a:tcPr>
                </a:tc>
              </a:tr>
            </a:tbl>
          </a:graphicData>
        </a:graphic>
      </p:graphicFrame>
      <p:sp>
        <p:nvSpPr>
          <p:cNvPr id="5" name="Right Arrow 4"/>
          <p:cNvSpPr/>
          <p:nvPr/>
        </p:nvSpPr>
        <p:spPr>
          <a:xfrm>
            <a:off x="2057400" y="1600200"/>
            <a:ext cx="457200" cy="2286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219200" y="1981200"/>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7F489204-8078-4BBB-BA50-D0F034448D6F}" type="slidenum">
              <a:rPr lang="en-US" smtClean="0"/>
              <a:pPr/>
              <a:t>19</a:t>
            </a:fld>
            <a:endParaRPr lang="en-US" dirty="0"/>
          </a:p>
        </p:txBody>
      </p:sp>
      <p:sp>
        <p:nvSpPr>
          <p:cNvPr id="3" name="TextBox 2"/>
          <p:cNvSpPr txBox="1"/>
          <p:nvPr/>
        </p:nvSpPr>
        <p:spPr>
          <a:xfrm>
            <a:off x="685800" y="5778132"/>
            <a:ext cx="8077200" cy="369332"/>
          </a:xfrm>
          <a:prstGeom prst="rect">
            <a:avLst/>
          </a:prstGeom>
          <a:noFill/>
        </p:spPr>
        <p:txBody>
          <a:bodyPr wrap="square" rtlCol="0">
            <a:spAutoFit/>
          </a:bodyPr>
          <a:lstStyle/>
          <a:p>
            <a:r>
              <a:rPr lang="en-US" baseline="30000" dirty="0" smtClean="0"/>
              <a:t>1</a:t>
            </a:r>
            <a:r>
              <a:rPr lang="en-US" dirty="0" smtClean="0"/>
              <a:t>Implies a 1,145 MW threshold for a 5% LOLP (2,185 – 1,040 needed for 5%). </a:t>
            </a:r>
            <a:endParaRPr lang="en-US" dirty="0"/>
          </a:p>
        </p:txBody>
      </p:sp>
    </p:spTree>
    <p:extLst>
      <p:ext uri="{BB962C8B-B14F-4D97-AF65-F5344CB8AC3E}">
        <p14:creationId xmlns:p14="http://schemas.microsoft.com/office/powerpoint/2010/main" val="17560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a:bodyPr>
          <a:lstStyle/>
          <a:p>
            <a:r>
              <a:rPr lang="en-US" dirty="0" smtClean="0"/>
              <a:t>2021 Reference and Sensitivity Cases</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2</a:t>
            </a:fld>
            <a:endParaRPr lang="en-US"/>
          </a:p>
        </p:txBody>
      </p:sp>
    </p:spTree>
    <p:extLst>
      <p:ext uri="{BB962C8B-B14F-4D97-AF65-F5344CB8AC3E}">
        <p14:creationId xmlns:p14="http://schemas.microsoft.com/office/powerpoint/2010/main" val="1416142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4325"/>
            <a:ext cx="7772400" cy="1143000"/>
          </a:xfrm>
        </p:spPr>
        <p:txBody>
          <a:bodyPr/>
          <a:lstStyle/>
          <a:p>
            <a:r>
              <a:rPr lang="en-US" dirty="0" smtClean="0"/>
              <a:t>Historical vs. Forecast Loads</a:t>
            </a:r>
            <a:endParaRPr lang="en-US" dirty="0"/>
          </a:p>
        </p:txBody>
      </p:sp>
      <p:sp>
        <p:nvSpPr>
          <p:cNvPr id="3" name="Content Placeholder 2"/>
          <p:cNvSpPr>
            <a:spLocks noGrp="1"/>
          </p:cNvSpPr>
          <p:nvPr>
            <p:ph idx="1"/>
          </p:nvPr>
        </p:nvSpPr>
        <p:spPr>
          <a:xfrm>
            <a:off x="685800" y="1562100"/>
            <a:ext cx="7772400" cy="4533900"/>
          </a:xfrm>
        </p:spPr>
        <p:txBody>
          <a:bodyPr>
            <a:normAutofit fontScale="62500" lnSpcReduction="20000"/>
          </a:bodyPr>
          <a:lstStyle/>
          <a:p>
            <a:pPr marL="0" indent="0">
              <a:buNone/>
            </a:pPr>
            <a:r>
              <a:rPr lang="en-US" sz="3800" dirty="0" smtClean="0">
                <a:solidFill>
                  <a:srgbClr val="FF0000"/>
                </a:solidFill>
              </a:rPr>
              <a:t>Why do the 2021 forecasted hourly loads look peakier than historic hourly loads?</a:t>
            </a:r>
          </a:p>
          <a:p>
            <a:pPr>
              <a:buFont typeface="Arial" panose="020B0604020202020204" pitchFamily="34" charset="0"/>
              <a:buChar char="•"/>
            </a:pPr>
            <a:endParaRPr lang="en-US" dirty="0" smtClean="0">
              <a:solidFill>
                <a:srgbClr val="FF0000"/>
              </a:solidFill>
            </a:endParaRPr>
          </a:p>
          <a:p>
            <a:pPr marL="514350" indent="-514350">
              <a:buFont typeface="+mj-lt"/>
              <a:buAutoNum type="arabicPeriod"/>
            </a:pPr>
            <a:r>
              <a:rPr lang="en-US" dirty="0" smtClean="0"/>
              <a:t>Historic loads based on 1993 to 2014 record</a:t>
            </a:r>
          </a:p>
          <a:p>
            <a:pPr marL="514350" indent="-514350">
              <a:buFont typeface="+mj-lt"/>
              <a:buAutoNum type="arabicPeriod"/>
            </a:pPr>
            <a:endParaRPr lang="en-US" dirty="0" smtClean="0"/>
          </a:p>
          <a:p>
            <a:pPr marL="514350" indent="-514350">
              <a:buFont typeface="+mj-lt"/>
              <a:buAutoNum type="arabicPeriod"/>
            </a:pPr>
            <a:r>
              <a:rPr lang="en-US" dirty="0" smtClean="0"/>
              <a:t>Forecasted loads use 1929-05 temperatures</a:t>
            </a:r>
          </a:p>
          <a:p>
            <a:pPr marL="514350" indent="-514350">
              <a:buFont typeface="+mj-lt"/>
              <a:buAutoNum type="arabicPeriod"/>
            </a:pPr>
            <a:endParaRPr lang="en-US" dirty="0" smtClean="0"/>
          </a:p>
          <a:p>
            <a:pPr marL="514350" indent="-514350">
              <a:buFont typeface="+mj-lt"/>
              <a:buAutoNum type="arabicPeriod"/>
            </a:pPr>
            <a:r>
              <a:rPr lang="en-US" dirty="0"/>
              <a:t>H</a:t>
            </a:r>
            <a:r>
              <a:rPr lang="en-US" dirty="0" smtClean="0"/>
              <a:t>istoric load period misses some extreme temperature years (e.g. 1950)</a:t>
            </a:r>
          </a:p>
          <a:p>
            <a:pPr marL="514350" indent="-514350">
              <a:buFont typeface="+mj-lt"/>
              <a:buAutoNum type="arabicPeriod"/>
            </a:pPr>
            <a:endParaRPr lang="en-US" dirty="0" smtClean="0"/>
          </a:p>
          <a:p>
            <a:pPr marL="514350" indent="-514350">
              <a:buFont typeface="+mj-lt"/>
              <a:buAutoNum type="arabicPeriod"/>
            </a:pPr>
            <a:r>
              <a:rPr lang="en-US" dirty="0" smtClean="0"/>
              <a:t>When same period is used, forecasted loads are not peakier</a:t>
            </a:r>
          </a:p>
          <a:p>
            <a:pPr marL="514350" indent="-514350">
              <a:buFont typeface="+mj-lt"/>
              <a:buAutoNum type="arabicPeriod"/>
            </a:pPr>
            <a:endParaRPr lang="en-US" dirty="0" smtClean="0"/>
          </a:p>
          <a:p>
            <a:pPr marL="514350" indent="-514350">
              <a:buFont typeface="+mj-lt"/>
              <a:buAutoNum type="arabicPeriod"/>
            </a:pPr>
            <a:r>
              <a:rPr lang="en-US" dirty="0" smtClean="0"/>
              <a:t>Minimum hourly loads seem to be too low but peak and average loads seem alright</a:t>
            </a:r>
          </a:p>
        </p:txBody>
      </p:sp>
      <p:sp>
        <p:nvSpPr>
          <p:cNvPr id="4" name="Slide Number Placeholder 3"/>
          <p:cNvSpPr>
            <a:spLocks noGrp="1"/>
          </p:cNvSpPr>
          <p:nvPr>
            <p:ph type="sldNum" sz="quarter" idx="12"/>
          </p:nvPr>
        </p:nvSpPr>
        <p:spPr/>
        <p:txBody>
          <a:bodyPr/>
          <a:lstStyle/>
          <a:p>
            <a:fld id="{AA410EB8-A01E-483B-9F37-9B9DDCDD7179}" type="slidenum">
              <a:rPr lang="en-US" smtClean="0"/>
              <a:pPr/>
              <a:t>20</a:t>
            </a:fld>
            <a:endParaRPr lang="en-US"/>
          </a:p>
        </p:txBody>
      </p:sp>
    </p:spTree>
    <p:extLst>
      <p:ext uri="{BB962C8B-B14F-4D97-AF65-F5344CB8AC3E}">
        <p14:creationId xmlns:p14="http://schemas.microsoft.com/office/powerpoint/2010/main" val="275120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Winter Max Load Hour</a:t>
            </a:r>
            <a:br>
              <a:rPr lang="en-US" dirty="0" smtClean="0"/>
            </a:br>
            <a:r>
              <a:rPr lang="en-US" sz="3100" dirty="0"/>
              <a:t>Historical (</a:t>
            </a:r>
            <a:r>
              <a:rPr lang="en-US" sz="3100" dirty="0" smtClean="0"/>
              <a:t>’93-’05) </a:t>
            </a:r>
            <a:r>
              <a:rPr lang="en-US" sz="3100" dirty="0"/>
              <a:t>vs. Hybrid Forecast (’29-’05)</a:t>
            </a:r>
          </a:p>
        </p:txBody>
      </p:sp>
      <p:sp>
        <p:nvSpPr>
          <p:cNvPr id="5" name="Slide Number Placeholder 4"/>
          <p:cNvSpPr>
            <a:spLocks noGrp="1"/>
          </p:cNvSpPr>
          <p:nvPr>
            <p:ph type="sldNum" sz="quarter" idx="12"/>
          </p:nvPr>
        </p:nvSpPr>
        <p:spPr/>
        <p:txBody>
          <a:bodyPr/>
          <a:lstStyle/>
          <a:p>
            <a:fld id="{7F489204-8078-4BBB-BA50-D0F034448D6F}" type="slidenum">
              <a:rPr lang="en-US" smtClean="0"/>
              <a:pPr/>
              <a:t>21</a:t>
            </a:fld>
            <a:endParaRPr lang="en-US" dirty="0"/>
          </a:p>
        </p:txBody>
      </p:sp>
      <p:pic>
        <p:nvPicPr>
          <p:cNvPr id="7" name="Picture 6"/>
          <p:cNvPicPr>
            <a:picLocks noChangeAspect="1"/>
          </p:cNvPicPr>
          <p:nvPr/>
        </p:nvPicPr>
        <p:blipFill>
          <a:blip r:embed="rId2"/>
          <a:stretch>
            <a:fillRect/>
          </a:stretch>
        </p:blipFill>
        <p:spPr>
          <a:xfrm>
            <a:off x="838200" y="1524000"/>
            <a:ext cx="7353300" cy="4603005"/>
          </a:xfrm>
          <a:prstGeom prst="rect">
            <a:avLst/>
          </a:prstGeom>
        </p:spPr>
      </p:pic>
    </p:spTree>
    <p:extLst>
      <p:ext uri="{BB962C8B-B14F-4D97-AF65-F5344CB8AC3E}">
        <p14:creationId xmlns:p14="http://schemas.microsoft.com/office/powerpoint/2010/main" val="2870850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Summer Max </a:t>
            </a:r>
            <a:r>
              <a:rPr lang="en-US" dirty="0"/>
              <a:t>Load Hour</a:t>
            </a:r>
            <a:br>
              <a:rPr lang="en-US" dirty="0"/>
            </a:br>
            <a:r>
              <a:rPr lang="en-US" sz="3100" dirty="0" smtClean="0"/>
              <a:t>Historical (’93-’05) </a:t>
            </a:r>
            <a:r>
              <a:rPr lang="en-US" sz="3100" dirty="0"/>
              <a:t>vs. Hybrid </a:t>
            </a:r>
            <a:r>
              <a:rPr lang="en-US" sz="3100" dirty="0" smtClean="0"/>
              <a:t>Forecast (’29-’05</a:t>
            </a:r>
            <a:r>
              <a:rPr lang="en-US" sz="3100" dirty="0"/>
              <a:t>)</a:t>
            </a:r>
          </a:p>
        </p:txBody>
      </p:sp>
      <p:sp>
        <p:nvSpPr>
          <p:cNvPr id="4" name="Slide Number Placeholder 3"/>
          <p:cNvSpPr>
            <a:spLocks noGrp="1"/>
          </p:cNvSpPr>
          <p:nvPr>
            <p:ph type="sldNum" sz="quarter" idx="12"/>
          </p:nvPr>
        </p:nvSpPr>
        <p:spPr/>
        <p:txBody>
          <a:bodyPr/>
          <a:lstStyle/>
          <a:p>
            <a:fld id="{7F489204-8078-4BBB-BA50-D0F034448D6F}" type="slidenum">
              <a:rPr lang="en-US" smtClean="0"/>
              <a:pPr/>
              <a:t>22</a:t>
            </a:fld>
            <a:endParaRPr lang="en-US" dirty="0"/>
          </a:p>
        </p:txBody>
      </p:sp>
      <p:pic>
        <p:nvPicPr>
          <p:cNvPr id="6" name="Picture 5"/>
          <p:cNvPicPr>
            <a:picLocks noChangeAspect="1"/>
          </p:cNvPicPr>
          <p:nvPr/>
        </p:nvPicPr>
        <p:blipFill>
          <a:blip r:embed="rId2"/>
          <a:stretch>
            <a:fillRect/>
          </a:stretch>
        </p:blipFill>
        <p:spPr>
          <a:xfrm>
            <a:off x="762000" y="1527175"/>
            <a:ext cx="7696200" cy="4810125"/>
          </a:xfrm>
          <a:prstGeom prst="rect">
            <a:avLst/>
          </a:prstGeom>
        </p:spPr>
      </p:pic>
    </p:spTree>
    <p:extLst>
      <p:ext uri="{BB962C8B-B14F-4D97-AF65-F5344CB8AC3E}">
        <p14:creationId xmlns:p14="http://schemas.microsoft.com/office/powerpoint/2010/main" val="137812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sz="3200" dirty="0"/>
              <a:t>Max Historic </a:t>
            </a:r>
            <a:r>
              <a:rPr lang="en-US" sz="3200" dirty="0" smtClean="0">
                <a:solidFill>
                  <a:srgbClr val="FF0000"/>
                </a:solidFill>
              </a:rPr>
              <a:t>(93-05</a:t>
            </a:r>
            <a:r>
              <a:rPr lang="en-US" sz="3200" dirty="0">
                <a:solidFill>
                  <a:srgbClr val="FF0000"/>
                </a:solidFill>
              </a:rPr>
              <a:t>) </a:t>
            </a:r>
            <a:r>
              <a:rPr lang="en-US" sz="3200" dirty="0"/>
              <a:t>vs Max Forecast </a:t>
            </a:r>
            <a:r>
              <a:rPr lang="en-US" sz="3200" dirty="0" smtClean="0">
                <a:solidFill>
                  <a:schemeClr val="accent1"/>
                </a:solidFill>
              </a:rPr>
              <a:t>(29-05</a:t>
            </a:r>
            <a:r>
              <a:rPr lang="en-US" sz="3200" dirty="0">
                <a:solidFill>
                  <a:schemeClr val="accent1"/>
                </a:solidFill>
              </a:rPr>
              <a:t>)</a:t>
            </a:r>
            <a:r>
              <a:rPr lang="en-US" sz="3200" dirty="0">
                <a:solidFill>
                  <a:srgbClr val="FF0000"/>
                </a:solidFill>
              </a:rPr>
              <a:t/>
            </a:r>
            <a:br>
              <a:rPr lang="en-US" sz="3200" dirty="0">
                <a:solidFill>
                  <a:srgbClr val="FF0000"/>
                </a:solidFill>
              </a:rPr>
            </a:br>
            <a:r>
              <a:rPr lang="en-US" sz="3200" dirty="0"/>
              <a:t>Week </a:t>
            </a:r>
            <a:r>
              <a:rPr lang="en-US" sz="3200" dirty="0" smtClean="0"/>
              <a:t>14 </a:t>
            </a:r>
            <a:endParaRPr lang="en-US" sz="3200" dirty="0"/>
          </a:p>
        </p:txBody>
      </p:sp>
      <p:pic>
        <p:nvPicPr>
          <p:cNvPr id="4" name="Picture 3"/>
          <p:cNvPicPr>
            <a:picLocks noChangeAspect="1"/>
          </p:cNvPicPr>
          <p:nvPr/>
        </p:nvPicPr>
        <p:blipFill>
          <a:blip r:embed="rId2"/>
          <a:stretch>
            <a:fillRect/>
          </a:stretch>
        </p:blipFill>
        <p:spPr>
          <a:xfrm>
            <a:off x="647700" y="1752600"/>
            <a:ext cx="7848600" cy="4312920"/>
          </a:xfrm>
          <a:prstGeom prst="rect">
            <a:avLst/>
          </a:prstGeom>
        </p:spPr>
      </p:pic>
      <p:sp>
        <p:nvSpPr>
          <p:cNvPr id="2" name="Slide Number Placeholder 1"/>
          <p:cNvSpPr>
            <a:spLocks noGrp="1"/>
          </p:cNvSpPr>
          <p:nvPr>
            <p:ph type="sldNum" sz="quarter" idx="12"/>
          </p:nvPr>
        </p:nvSpPr>
        <p:spPr/>
        <p:txBody>
          <a:bodyPr/>
          <a:lstStyle/>
          <a:p>
            <a:fld id="{AA410EB8-A01E-483B-9F37-9B9DDCDD7179}" type="slidenum">
              <a:rPr lang="en-US" smtClean="0"/>
              <a:pPr/>
              <a:t>23</a:t>
            </a:fld>
            <a:endParaRPr lang="en-US"/>
          </a:p>
        </p:txBody>
      </p:sp>
      <p:sp>
        <p:nvSpPr>
          <p:cNvPr id="5" name="Rectangle 4"/>
          <p:cNvSpPr/>
          <p:nvPr/>
        </p:nvSpPr>
        <p:spPr>
          <a:xfrm>
            <a:off x="2895600" y="381000"/>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200900" y="381000"/>
            <a:ext cx="1295400" cy="533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5181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sz="3200" dirty="0"/>
              <a:t>Max Historic </a:t>
            </a:r>
            <a:r>
              <a:rPr lang="en-US" sz="3200" dirty="0" smtClean="0">
                <a:solidFill>
                  <a:srgbClr val="FF0000"/>
                </a:solidFill>
              </a:rPr>
              <a:t>(93-05</a:t>
            </a:r>
            <a:r>
              <a:rPr lang="en-US" sz="3200" dirty="0">
                <a:solidFill>
                  <a:srgbClr val="FF0000"/>
                </a:solidFill>
              </a:rPr>
              <a:t>) </a:t>
            </a:r>
            <a:r>
              <a:rPr lang="en-US" sz="3200" dirty="0"/>
              <a:t>vs Max Forecast </a:t>
            </a:r>
            <a:r>
              <a:rPr lang="en-US" sz="3200" dirty="0" smtClean="0">
                <a:solidFill>
                  <a:srgbClr val="FF0000"/>
                </a:solidFill>
              </a:rPr>
              <a:t>(93-05</a:t>
            </a:r>
            <a:r>
              <a:rPr lang="en-US" sz="3200" dirty="0">
                <a:solidFill>
                  <a:srgbClr val="FF0000"/>
                </a:solidFill>
              </a:rPr>
              <a:t>)</a:t>
            </a:r>
            <a:br>
              <a:rPr lang="en-US" sz="3200" dirty="0">
                <a:solidFill>
                  <a:srgbClr val="FF0000"/>
                </a:solidFill>
              </a:rPr>
            </a:br>
            <a:r>
              <a:rPr lang="en-US" sz="3200" dirty="0"/>
              <a:t>Week </a:t>
            </a:r>
            <a:r>
              <a:rPr lang="en-US" sz="3200" dirty="0" smtClean="0"/>
              <a:t>14 </a:t>
            </a:r>
            <a:endParaRPr lang="en-US" sz="3200" dirty="0"/>
          </a:p>
        </p:txBody>
      </p:sp>
      <p:pic>
        <p:nvPicPr>
          <p:cNvPr id="2" name="Picture 1"/>
          <p:cNvPicPr>
            <a:picLocks noChangeAspect="1"/>
          </p:cNvPicPr>
          <p:nvPr/>
        </p:nvPicPr>
        <p:blipFill>
          <a:blip r:embed="rId2"/>
          <a:stretch>
            <a:fillRect/>
          </a:stretch>
        </p:blipFill>
        <p:spPr>
          <a:xfrm>
            <a:off x="723900" y="1752600"/>
            <a:ext cx="7696200" cy="4312920"/>
          </a:xfrm>
          <a:prstGeom prst="rect">
            <a:avLst/>
          </a:prstGeom>
        </p:spPr>
      </p:pic>
      <p:sp>
        <p:nvSpPr>
          <p:cNvPr id="4" name="Slide Number Placeholder 3"/>
          <p:cNvSpPr>
            <a:spLocks noGrp="1"/>
          </p:cNvSpPr>
          <p:nvPr>
            <p:ph type="sldNum" sz="quarter" idx="12"/>
          </p:nvPr>
        </p:nvSpPr>
        <p:spPr/>
        <p:txBody>
          <a:bodyPr/>
          <a:lstStyle/>
          <a:p>
            <a:fld id="{AA410EB8-A01E-483B-9F37-9B9DDCDD7179}" type="slidenum">
              <a:rPr lang="en-US" smtClean="0"/>
              <a:pPr/>
              <a:t>24</a:t>
            </a:fld>
            <a:endParaRPr lang="en-US"/>
          </a:p>
        </p:txBody>
      </p:sp>
      <p:sp>
        <p:nvSpPr>
          <p:cNvPr id="5" name="Rectangle 4"/>
          <p:cNvSpPr/>
          <p:nvPr/>
        </p:nvSpPr>
        <p:spPr>
          <a:xfrm>
            <a:off x="2895600" y="381000"/>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124700" y="394252"/>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7208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sz="3200" dirty="0"/>
              <a:t>Max Historic </a:t>
            </a:r>
            <a:r>
              <a:rPr lang="en-US" sz="3200" dirty="0" smtClean="0">
                <a:solidFill>
                  <a:srgbClr val="FF0000"/>
                </a:solidFill>
              </a:rPr>
              <a:t>(93-05</a:t>
            </a:r>
            <a:r>
              <a:rPr lang="en-US" sz="3200" dirty="0">
                <a:solidFill>
                  <a:srgbClr val="FF0000"/>
                </a:solidFill>
              </a:rPr>
              <a:t>) </a:t>
            </a:r>
            <a:r>
              <a:rPr lang="en-US" sz="3200" dirty="0"/>
              <a:t>vs Max Forecast </a:t>
            </a:r>
            <a:r>
              <a:rPr lang="en-US" sz="3200" dirty="0" smtClean="0">
                <a:solidFill>
                  <a:schemeClr val="accent1"/>
                </a:solidFill>
              </a:rPr>
              <a:t>(29-05</a:t>
            </a:r>
            <a:r>
              <a:rPr lang="en-US" sz="3200" dirty="0">
                <a:solidFill>
                  <a:schemeClr val="accent1"/>
                </a:solidFill>
              </a:rPr>
              <a:t>)</a:t>
            </a:r>
            <a:r>
              <a:rPr lang="en-US" sz="3200" dirty="0">
                <a:solidFill>
                  <a:srgbClr val="FF0000"/>
                </a:solidFill>
              </a:rPr>
              <a:t/>
            </a:r>
            <a:br>
              <a:rPr lang="en-US" sz="3200" dirty="0">
                <a:solidFill>
                  <a:srgbClr val="FF0000"/>
                </a:solidFill>
              </a:rPr>
            </a:br>
            <a:r>
              <a:rPr lang="en-US" sz="3200" dirty="0" smtClean="0"/>
              <a:t>Week 17</a:t>
            </a:r>
            <a:endParaRPr lang="en-US" sz="3200" dirty="0"/>
          </a:p>
        </p:txBody>
      </p:sp>
      <p:pic>
        <p:nvPicPr>
          <p:cNvPr id="4" name="Picture 3"/>
          <p:cNvPicPr>
            <a:picLocks noChangeAspect="1"/>
          </p:cNvPicPr>
          <p:nvPr/>
        </p:nvPicPr>
        <p:blipFill>
          <a:blip r:embed="rId2"/>
          <a:stretch>
            <a:fillRect/>
          </a:stretch>
        </p:blipFill>
        <p:spPr>
          <a:xfrm>
            <a:off x="647700" y="1752600"/>
            <a:ext cx="7848600" cy="4312920"/>
          </a:xfrm>
          <a:prstGeom prst="rect">
            <a:avLst/>
          </a:prstGeom>
        </p:spPr>
      </p:pic>
      <p:sp>
        <p:nvSpPr>
          <p:cNvPr id="2" name="Slide Number Placeholder 1"/>
          <p:cNvSpPr>
            <a:spLocks noGrp="1"/>
          </p:cNvSpPr>
          <p:nvPr>
            <p:ph type="sldNum" sz="quarter" idx="12"/>
          </p:nvPr>
        </p:nvSpPr>
        <p:spPr/>
        <p:txBody>
          <a:bodyPr/>
          <a:lstStyle/>
          <a:p>
            <a:fld id="{AA410EB8-A01E-483B-9F37-9B9DDCDD7179}" type="slidenum">
              <a:rPr lang="en-US" smtClean="0"/>
              <a:pPr/>
              <a:t>25</a:t>
            </a:fld>
            <a:endParaRPr lang="en-US"/>
          </a:p>
        </p:txBody>
      </p:sp>
      <p:sp>
        <p:nvSpPr>
          <p:cNvPr id="5" name="Rectangle 4"/>
          <p:cNvSpPr/>
          <p:nvPr/>
        </p:nvSpPr>
        <p:spPr>
          <a:xfrm>
            <a:off x="2895600" y="381000"/>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200900" y="381000"/>
            <a:ext cx="1295400" cy="533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0992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fontScale="90000"/>
          </a:bodyPr>
          <a:lstStyle/>
          <a:p>
            <a:r>
              <a:rPr lang="en-US" sz="3200" dirty="0"/>
              <a:t>Max Historic </a:t>
            </a:r>
            <a:r>
              <a:rPr lang="en-US" sz="3200" dirty="0" smtClean="0">
                <a:solidFill>
                  <a:srgbClr val="FF0000"/>
                </a:solidFill>
              </a:rPr>
              <a:t>(93-05</a:t>
            </a:r>
            <a:r>
              <a:rPr lang="en-US" sz="3200" dirty="0">
                <a:solidFill>
                  <a:srgbClr val="FF0000"/>
                </a:solidFill>
              </a:rPr>
              <a:t>) </a:t>
            </a:r>
            <a:r>
              <a:rPr lang="en-US" sz="3200" dirty="0"/>
              <a:t>vs Max Forecast </a:t>
            </a:r>
            <a:r>
              <a:rPr lang="en-US" sz="3200" dirty="0" smtClean="0">
                <a:solidFill>
                  <a:srgbClr val="FF0000"/>
                </a:solidFill>
              </a:rPr>
              <a:t>(93-05</a:t>
            </a:r>
            <a:r>
              <a:rPr lang="en-US" sz="3200" dirty="0">
                <a:solidFill>
                  <a:srgbClr val="FF0000"/>
                </a:solidFill>
              </a:rPr>
              <a:t>)</a:t>
            </a:r>
            <a:br>
              <a:rPr lang="en-US" sz="3200" dirty="0">
                <a:solidFill>
                  <a:srgbClr val="FF0000"/>
                </a:solidFill>
              </a:rPr>
            </a:br>
            <a:r>
              <a:rPr lang="en-US" sz="3200" dirty="0" smtClean="0"/>
              <a:t>Week 17  </a:t>
            </a:r>
            <a:endParaRPr lang="en-US" sz="3200" dirty="0"/>
          </a:p>
        </p:txBody>
      </p:sp>
      <p:pic>
        <p:nvPicPr>
          <p:cNvPr id="4" name="Picture 3"/>
          <p:cNvPicPr>
            <a:picLocks noChangeAspect="1"/>
          </p:cNvPicPr>
          <p:nvPr/>
        </p:nvPicPr>
        <p:blipFill>
          <a:blip r:embed="rId2"/>
          <a:stretch>
            <a:fillRect/>
          </a:stretch>
        </p:blipFill>
        <p:spPr>
          <a:xfrm>
            <a:off x="731520" y="1752600"/>
            <a:ext cx="7680960" cy="4312920"/>
          </a:xfrm>
          <a:prstGeom prst="rect">
            <a:avLst/>
          </a:prstGeom>
        </p:spPr>
      </p:pic>
      <p:sp>
        <p:nvSpPr>
          <p:cNvPr id="2" name="Slide Number Placeholder 1"/>
          <p:cNvSpPr>
            <a:spLocks noGrp="1"/>
          </p:cNvSpPr>
          <p:nvPr>
            <p:ph type="sldNum" sz="quarter" idx="12"/>
          </p:nvPr>
        </p:nvSpPr>
        <p:spPr/>
        <p:txBody>
          <a:bodyPr/>
          <a:lstStyle/>
          <a:p>
            <a:fld id="{AA410EB8-A01E-483B-9F37-9B9DDCDD7179}" type="slidenum">
              <a:rPr lang="en-US" smtClean="0"/>
              <a:pPr/>
              <a:t>26</a:t>
            </a:fld>
            <a:endParaRPr lang="en-US"/>
          </a:p>
        </p:txBody>
      </p:sp>
      <p:sp>
        <p:nvSpPr>
          <p:cNvPr id="5" name="Rectangle 4"/>
          <p:cNvSpPr/>
          <p:nvPr/>
        </p:nvSpPr>
        <p:spPr>
          <a:xfrm>
            <a:off x="2895600" y="381000"/>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117080" y="381000"/>
            <a:ext cx="12954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9153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Slides</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27</a:t>
            </a:fld>
            <a:endParaRPr lang="en-US"/>
          </a:p>
        </p:txBody>
      </p:sp>
    </p:spTree>
    <p:extLst>
      <p:ext uri="{BB962C8B-B14F-4D97-AF65-F5344CB8AC3E}">
        <p14:creationId xmlns:p14="http://schemas.microsoft.com/office/powerpoint/2010/main" val="3019387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Curtailment Statistics</a:t>
            </a:r>
            <a:br>
              <a:rPr lang="en-US" dirty="0" smtClean="0"/>
            </a:br>
            <a:r>
              <a:rPr lang="en-US" sz="3100" dirty="0" smtClean="0">
                <a:solidFill>
                  <a:srgbClr val="FF0000"/>
                </a:solidFill>
              </a:rPr>
              <a:t>(before standby resources)</a:t>
            </a:r>
            <a:endParaRPr lang="en-US" sz="3100" dirty="0">
              <a:solidFill>
                <a:srgbClr val="FF0000"/>
              </a:solidFill>
            </a:endParaRPr>
          </a:p>
        </p:txBody>
      </p:sp>
      <p:sp>
        <p:nvSpPr>
          <p:cNvPr id="3" name="Content Placeholder 2"/>
          <p:cNvSpPr>
            <a:spLocks noGrp="1"/>
          </p:cNvSpPr>
          <p:nvPr>
            <p:ph idx="1"/>
          </p:nvPr>
        </p:nvSpPr>
        <p:spPr>
          <a:xfrm>
            <a:off x="304800" y="1600200"/>
            <a:ext cx="8534400" cy="4525963"/>
          </a:xfrm>
        </p:spPr>
        <p:txBody>
          <a:bodyPr>
            <a:normAutofit fontScale="85000" lnSpcReduction="10000"/>
          </a:bodyPr>
          <a:lstStyle/>
          <a:p>
            <a:pPr>
              <a:buFont typeface="Arial" panose="020B0604020202020204" pitchFamily="34" charset="0"/>
              <a:buChar char="•"/>
            </a:pPr>
            <a:r>
              <a:rPr lang="en-US" sz="2800" dirty="0" smtClean="0"/>
              <a:t>6160 = number of simulations (years)</a:t>
            </a:r>
          </a:p>
          <a:p>
            <a:pPr>
              <a:buFont typeface="Arial" panose="020B0604020202020204" pitchFamily="34" charset="0"/>
              <a:buChar char="•"/>
            </a:pPr>
            <a:r>
              <a:rPr lang="en-US" sz="2800" dirty="0"/>
              <a:t>838 = number of event </a:t>
            </a:r>
            <a:r>
              <a:rPr lang="en-US" sz="2800" dirty="0" smtClean="0"/>
              <a:t>years</a:t>
            </a:r>
          </a:p>
          <a:p>
            <a:pPr>
              <a:buFont typeface="Arial" panose="020B0604020202020204" pitchFamily="34" charset="0"/>
              <a:buChar char="•"/>
            </a:pPr>
            <a:r>
              <a:rPr lang="en-US" sz="2800" dirty="0" smtClean="0"/>
              <a:t>13.6 % = LOLP (9.9% after standby resources applied)</a:t>
            </a:r>
          </a:p>
          <a:p>
            <a:pPr>
              <a:buFont typeface="Arial" panose="020B0604020202020204" pitchFamily="34" charset="0"/>
              <a:buChar char="•"/>
            </a:pPr>
            <a:endParaRPr lang="en-US" sz="2800" dirty="0"/>
          </a:p>
          <a:p>
            <a:pPr>
              <a:buFont typeface="Arial" panose="020B0604020202020204" pitchFamily="34" charset="0"/>
              <a:buChar char="•"/>
            </a:pPr>
            <a:r>
              <a:rPr lang="en-US" sz="2800" dirty="0"/>
              <a:t>2374 = total number of events</a:t>
            </a:r>
          </a:p>
          <a:p>
            <a:pPr>
              <a:buFont typeface="Arial" panose="020B0604020202020204" pitchFamily="34" charset="0"/>
              <a:buChar char="•"/>
            </a:pPr>
            <a:r>
              <a:rPr lang="en-US" sz="2800" dirty="0" smtClean="0"/>
              <a:t>11.1 hours = </a:t>
            </a:r>
            <a:r>
              <a:rPr lang="en-US" sz="2800" dirty="0"/>
              <a:t>a</a:t>
            </a:r>
            <a:r>
              <a:rPr lang="en-US" sz="2800" dirty="0" smtClean="0"/>
              <a:t>verage event duration</a:t>
            </a:r>
          </a:p>
          <a:p>
            <a:pPr>
              <a:buFont typeface="Arial" panose="020B0604020202020204" pitchFamily="34" charset="0"/>
              <a:buChar char="•"/>
            </a:pPr>
            <a:r>
              <a:rPr lang="en-US" sz="2800" dirty="0"/>
              <a:t>2,704 MW-hours = average event magnitude</a:t>
            </a:r>
          </a:p>
          <a:p>
            <a:pPr>
              <a:buFont typeface="Arial" panose="020B0604020202020204" pitchFamily="34" charset="0"/>
              <a:buChar char="•"/>
            </a:pPr>
            <a:r>
              <a:rPr lang="en-US" sz="2800" dirty="0"/>
              <a:t>1,183 MW = average event peak outage </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a:t>2.6 = expected number of </a:t>
            </a:r>
            <a:r>
              <a:rPr lang="en-US" sz="2800" dirty="0" smtClean="0"/>
              <a:t>events/year (over all years)</a:t>
            </a:r>
            <a:endParaRPr lang="en-US" sz="2800" dirty="0"/>
          </a:p>
          <a:p>
            <a:pPr>
              <a:buFont typeface="Arial" panose="020B0604020202020204" pitchFamily="34" charset="0"/>
              <a:buChar char="•"/>
            </a:pPr>
            <a:r>
              <a:rPr lang="en-US" sz="2800" dirty="0" smtClean="0"/>
              <a:t>4.3 </a:t>
            </a:r>
            <a:r>
              <a:rPr lang="en-US" sz="2800" dirty="0"/>
              <a:t>hours = expected hours </a:t>
            </a:r>
            <a:r>
              <a:rPr lang="en-US" sz="2800" dirty="0" smtClean="0"/>
              <a:t>curtailed/year (over all years)</a:t>
            </a:r>
            <a:endParaRPr lang="en-US" sz="2800"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28</a:t>
            </a:fld>
            <a:endParaRPr lang="en-US"/>
          </a:p>
        </p:txBody>
      </p:sp>
    </p:spTree>
    <p:extLst>
      <p:ext uri="{BB962C8B-B14F-4D97-AF65-F5344CB8AC3E}">
        <p14:creationId xmlns:p14="http://schemas.microsoft.com/office/powerpoint/2010/main" val="66567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2021 Reference Case</a:t>
            </a:r>
            <a:br>
              <a:rPr lang="en-US" dirty="0" smtClean="0"/>
            </a:br>
            <a:r>
              <a:rPr lang="en-US" sz="2700" dirty="0" smtClean="0"/>
              <a:t>(see next 3 slides for more detail)</a:t>
            </a:r>
            <a:endParaRPr lang="en-US" sz="2700" dirty="0"/>
          </a:p>
        </p:txBody>
      </p:sp>
      <p:sp>
        <p:nvSpPr>
          <p:cNvPr id="3" name="Content Placeholder 2"/>
          <p:cNvSpPr>
            <a:spLocks noGrp="1"/>
          </p:cNvSpPr>
          <p:nvPr>
            <p:ph idx="1"/>
          </p:nvPr>
        </p:nvSpPr>
        <p:spPr/>
        <p:txBody>
          <a:bodyPr>
            <a:normAutofit fontScale="62500" lnSpcReduction="20000"/>
          </a:bodyPr>
          <a:lstStyle/>
          <a:p>
            <a:pPr>
              <a:buFont typeface="Arial" panose="020B0604020202020204" pitchFamily="34" charset="0"/>
              <a:buChar char="•"/>
            </a:pPr>
            <a:r>
              <a:rPr lang="en-US" u="sng" dirty="0" smtClean="0"/>
              <a:t>Loads</a:t>
            </a:r>
            <a:r>
              <a:rPr lang="en-US" dirty="0" smtClean="0"/>
              <a:t> (from </a:t>
            </a:r>
            <a:r>
              <a:rPr lang="en-US" dirty="0"/>
              <a:t>l</a:t>
            </a:r>
            <a:r>
              <a:rPr lang="en-US" dirty="0" smtClean="0"/>
              <a:t>ong-term model hybrid method) </a:t>
            </a:r>
          </a:p>
          <a:p>
            <a:pPr lvl="1">
              <a:buFont typeface="Arial" panose="020B0604020202020204" pitchFamily="34" charset="0"/>
              <a:buChar char="•"/>
            </a:pPr>
            <a:r>
              <a:rPr lang="en-US" dirty="0" smtClean="0"/>
              <a:t>Long-term model weather-normalized frozen-efficiency monthly loads</a:t>
            </a:r>
          </a:p>
          <a:p>
            <a:pPr lvl="1">
              <a:buFont typeface="Arial" panose="020B0604020202020204" pitchFamily="34" charset="0"/>
              <a:buChar char="•"/>
            </a:pPr>
            <a:r>
              <a:rPr lang="en-US" dirty="0" smtClean="0"/>
              <a:t>Add weather-normalized daily and hourly shapes</a:t>
            </a:r>
          </a:p>
          <a:p>
            <a:pPr lvl="1">
              <a:buFont typeface="Arial" panose="020B0604020202020204" pitchFamily="34" charset="0"/>
              <a:buChar char="•"/>
            </a:pPr>
            <a:r>
              <a:rPr lang="en-US" dirty="0" smtClean="0"/>
              <a:t>Add 7th plan EE targets by applying monthly effects </a:t>
            </a:r>
          </a:p>
          <a:p>
            <a:pPr lvl="1">
              <a:buFont typeface="Arial" panose="020B0604020202020204" pitchFamily="34" charset="0"/>
              <a:buChar char="•"/>
            </a:pPr>
            <a:r>
              <a:rPr lang="en-US" dirty="0" smtClean="0"/>
              <a:t>Add temperature variations from short-term model</a:t>
            </a:r>
            <a:endParaRPr lang="en-US" dirty="0"/>
          </a:p>
          <a:p>
            <a:pPr>
              <a:buFont typeface="Arial" panose="020B0604020202020204" pitchFamily="34" charset="0"/>
              <a:buChar char="•"/>
            </a:pPr>
            <a:r>
              <a:rPr lang="en-US" u="sng" dirty="0" smtClean="0"/>
              <a:t>Demand Response</a:t>
            </a:r>
            <a:r>
              <a:rPr lang="en-US" dirty="0" smtClean="0"/>
              <a:t>: </a:t>
            </a:r>
            <a:r>
              <a:rPr lang="en-US" dirty="0"/>
              <a:t>E</a:t>
            </a:r>
            <a:r>
              <a:rPr lang="en-US" dirty="0" smtClean="0"/>
              <a:t>xisting + 121 MW planned DR</a:t>
            </a:r>
          </a:p>
          <a:p>
            <a:pPr>
              <a:buFont typeface="Arial" panose="020B0604020202020204" pitchFamily="34" charset="0"/>
              <a:buChar char="•"/>
            </a:pPr>
            <a:r>
              <a:rPr lang="en-US" u="sng" dirty="0" smtClean="0"/>
              <a:t>Import availability</a:t>
            </a:r>
          </a:p>
          <a:p>
            <a:pPr lvl="1">
              <a:buFont typeface="Arial" pitchFamily="34" charset="0"/>
              <a:buChar char="•"/>
            </a:pPr>
            <a:r>
              <a:rPr lang="en-US" dirty="0" smtClean="0"/>
              <a:t>Spot (available all hours, winter only) </a:t>
            </a:r>
          </a:p>
          <a:p>
            <a:pPr lvl="1">
              <a:buFont typeface="Arial" pitchFamily="34" charset="0"/>
              <a:buChar char="•"/>
            </a:pPr>
            <a:r>
              <a:rPr lang="en-US" dirty="0" smtClean="0"/>
              <a:t>Purchase Ahead (available light-load hours, all year)</a:t>
            </a:r>
          </a:p>
          <a:p>
            <a:pPr>
              <a:buFont typeface="Arial" panose="020B0604020202020204" pitchFamily="34" charset="0"/>
              <a:buChar char="•"/>
            </a:pPr>
            <a:r>
              <a:rPr lang="en-US" u="sng" dirty="0" smtClean="0"/>
              <a:t>IPP generation</a:t>
            </a:r>
          </a:p>
          <a:p>
            <a:pPr lvl="1">
              <a:buFont typeface="Arial" pitchFamily="34" charset="0"/>
              <a:buChar char="•"/>
            </a:pPr>
            <a:r>
              <a:rPr lang="en-US" dirty="0"/>
              <a:t>Full availability (2,943 MW</a:t>
            </a:r>
            <a:r>
              <a:rPr lang="en-US" dirty="0" smtClean="0"/>
              <a:t>) winter</a:t>
            </a:r>
            <a:endParaRPr lang="en-US" dirty="0"/>
          </a:p>
          <a:p>
            <a:pPr lvl="1">
              <a:buFont typeface="Arial" pitchFamily="34" charset="0"/>
              <a:buChar char="•"/>
            </a:pPr>
            <a:r>
              <a:rPr lang="en-US" dirty="0" smtClean="0"/>
              <a:t>Limited availability (1,000 MW) summer </a:t>
            </a:r>
          </a:p>
          <a:p>
            <a:pPr>
              <a:buFont typeface="Arial" panose="020B0604020202020204" pitchFamily="34" charset="0"/>
              <a:buChar char="•"/>
            </a:pPr>
            <a:r>
              <a:rPr lang="en-US" u="sng" dirty="0" smtClean="0"/>
              <a:t>Wind</a:t>
            </a:r>
            <a:r>
              <a:rPr lang="en-US" dirty="0" smtClean="0"/>
              <a:t> </a:t>
            </a:r>
            <a:r>
              <a:rPr lang="en-US" dirty="0" smtClean="0">
                <a:solidFill>
                  <a:srgbClr val="FF0000"/>
                </a:solidFill>
              </a:rPr>
              <a:t>4,896</a:t>
            </a:r>
            <a:r>
              <a:rPr lang="en-US" dirty="0" smtClean="0"/>
              <a:t> MW nameplate (modeled as Columbia Gorge wind)   </a:t>
            </a:r>
          </a:p>
          <a:p>
            <a:pPr>
              <a:buFont typeface="Arial" panose="020B0604020202020204" pitchFamily="34" charset="0"/>
              <a:buChar char="•"/>
            </a:pPr>
            <a:r>
              <a:rPr lang="en-US" u="sng" dirty="0" smtClean="0"/>
              <a:t>Solar</a:t>
            </a:r>
            <a:r>
              <a:rPr lang="en-US" dirty="0" smtClean="0"/>
              <a:t> </a:t>
            </a:r>
            <a:r>
              <a:rPr lang="en-US" dirty="0" smtClean="0">
                <a:solidFill>
                  <a:srgbClr val="FF0000"/>
                </a:solidFill>
              </a:rPr>
              <a:t>396</a:t>
            </a:r>
            <a:r>
              <a:rPr lang="en-US" dirty="0" smtClean="0"/>
              <a:t> MW nameplate, fixed generation pattern</a:t>
            </a:r>
            <a:r>
              <a:rPr lang="en-US" dirty="0" smtClean="0">
                <a:solidFill>
                  <a:srgbClr val="FF0000"/>
                </a:solidFill>
              </a:rPr>
              <a:t> </a:t>
            </a:r>
          </a:p>
        </p:txBody>
      </p:sp>
      <p:sp>
        <p:nvSpPr>
          <p:cNvPr id="6" name="Slide Number Placeholder 5"/>
          <p:cNvSpPr>
            <a:spLocks noGrp="1"/>
          </p:cNvSpPr>
          <p:nvPr>
            <p:ph type="sldNum" sz="quarter" idx="12"/>
          </p:nvPr>
        </p:nvSpPr>
        <p:spPr/>
        <p:txBody>
          <a:bodyPr/>
          <a:lstStyle/>
          <a:p>
            <a:fld id="{7F489204-8078-4BBB-BA50-D0F034448D6F}" type="slidenum">
              <a:rPr lang="en-US" smtClean="0"/>
              <a:pPr/>
              <a:t>3</a:t>
            </a:fld>
            <a:endParaRPr lang="en-US" dirty="0"/>
          </a:p>
        </p:txBody>
      </p:sp>
    </p:spTree>
    <p:extLst>
      <p:ext uri="{BB962C8B-B14F-4D97-AF65-F5344CB8AC3E}">
        <p14:creationId xmlns:p14="http://schemas.microsoft.com/office/powerpoint/2010/main" val="2125913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307" y="133341"/>
            <a:ext cx="8229600" cy="933459"/>
          </a:xfrm>
        </p:spPr>
        <p:txBody>
          <a:bodyPr>
            <a:normAutofit/>
          </a:bodyPr>
          <a:lstStyle/>
          <a:p>
            <a:r>
              <a:rPr lang="en-US" dirty="0" smtClean="0"/>
              <a:t>Reference Case Assumptions</a:t>
            </a:r>
            <a:endParaRPr lang="en-US" sz="3600" dirty="0"/>
          </a:p>
        </p:txBody>
      </p:sp>
      <p:graphicFrame>
        <p:nvGraphicFramePr>
          <p:cNvPr id="5" name="Content Placeholder 4"/>
          <p:cNvGraphicFramePr>
            <a:graphicFrameLocks noGrp="1"/>
          </p:cNvGraphicFramePr>
          <p:nvPr>
            <p:ph idx="1"/>
            <p:extLst/>
          </p:nvPr>
        </p:nvGraphicFramePr>
        <p:xfrm>
          <a:off x="457200" y="1524000"/>
          <a:ext cx="8229600" cy="2682240"/>
        </p:xfrm>
        <a:graphic>
          <a:graphicData uri="http://schemas.openxmlformats.org/drawingml/2006/table">
            <a:tbl>
              <a:tblPr firstRow="1" bandRow="1">
                <a:tableStyleId>{5940675A-B579-460E-94D1-54222C63F5DA}</a:tableStyleId>
              </a:tblPr>
              <a:tblGrid>
                <a:gridCol w="2362200"/>
                <a:gridCol w="1466850"/>
                <a:gridCol w="1466850"/>
                <a:gridCol w="1466850"/>
                <a:gridCol w="1466850"/>
              </a:tblGrid>
              <a:tr h="274320">
                <a:tc>
                  <a:txBody>
                    <a:bodyPr/>
                    <a:lstStyle/>
                    <a:p>
                      <a:r>
                        <a:rPr lang="en-US" sz="1600" b="1" dirty="0" smtClean="0"/>
                        <a:t>Item</a:t>
                      </a:r>
                      <a:endParaRPr lang="en-US" sz="1600" b="1" dirty="0"/>
                    </a:p>
                  </a:txBody>
                  <a:tcPr>
                    <a:solidFill>
                      <a:schemeClr val="tx2">
                        <a:lumMod val="20000"/>
                        <a:lumOff val="80000"/>
                      </a:schemeClr>
                    </a:solidFill>
                  </a:tcPr>
                </a:tc>
                <a:tc>
                  <a:txBody>
                    <a:bodyPr/>
                    <a:lstStyle/>
                    <a:p>
                      <a:pPr algn="ctr"/>
                      <a:r>
                        <a:rPr lang="en-US" sz="1600" b="1" dirty="0" smtClean="0"/>
                        <a:t>Quarter 4</a:t>
                      </a:r>
                      <a:endParaRPr lang="en-US" sz="1600" b="1" dirty="0"/>
                    </a:p>
                  </a:txBody>
                  <a:tcPr>
                    <a:solidFill>
                      <a:schemeClr val="tx2">
                        <a:lumMod val="20000"/>
                        <a:lumOff val="80000"/>
                      </a:schemeClr>
                    </a:solidFill>
                  </a:tcPr>
                </a:tc>
                <a:tc>
                  <a:txBody>
                    <a:bodyPr/>
                    <a:lstStyle/>
                    <a:p>
                      <a:pPr algn="ctr"/>
                      <a:r>
                        <a:rPr lang="en-US" sz="1600" b="1" dirty="0" smtClean="0"/>
                        <a:t>Quarter 1</a:t>
                      </a:r>
                      <a:endParaRPr lang="en-US" sz="1600" b="1" dirty="0"/>
                    </a:p>
                  </a:txBody>
                  <a:tcPr>
                    <a:solidFill>
                      <a:schemeClr val="tx2">
                        <a:lumMod val="20000"/>
                        <a:lumOff val="80000"/>
                      </a:schemeClr>
                    </a:solidFill>
                  </a:tcPr>
                </a:tc>
                <a:tc>
                  <a:txBody>
                    <a:bodyPr/>
                    <a:lstStyle/>
                    <a:p>
                      <a:pPr algn="ctr"/>
                      <a:r>
                        <a:rPr lang="en-US" sz="1600" b="1" dirty="0" smtClean="0"/>
                        <a:t>Quarter 2</a:t>
                      </a:r>
                      <a:endParaRPr lang="en-US" sz="1600" b="1" dirty="0"/>
                    </a:p>
                  </a:txBody>
                  <a:tcPr>
                    <a:solidFill>
                      <a:schemeClr val="tx2">
                        <a:lumMod val="20000"/>
                        <a:lumOff val="80000"/>
                      </a:schemeClr>
                    </a:solidFill>
                  </a:tcPr>
                </a:tc>
                <a:tc>
                  <a:txBody>
                    <a:bodyPr/>
                    <a:lstStyle/>
                    <a:p>
                      <a:pPr algn="ctr"/>
                      <a:r>
                        <a:rPr lang="en-US" sz="1600" b="1" dirty="0" smtClean="0"/>
                        <a:t>Quarter 3</a:t>
                      </a:r>
                      <a:endParaRPr lang="en-US" sz="1600" b="1" dirty="0"/>
                    </a:p>
                  </a:txBody>
                  <a:tcPr>
                    <a:solidFill>
                      <a:schemeClr val="tx2">
                        <a:lumMod val="20000"/>
                        <a:lumOff val="80000"/>
                      </a:schemeClr>
                    </a:solidFill>
                  </a:tcPr>
                </a:tc>
              </a:tr>
              <a:tr h="274320">
                <a:tc>
                  <a:txBody>
                    <a:bodyPr/>
                    <a:lstStyle/>
                    <a:p>
                      <a:r>
                        <a:rPr lang="en-US" sz="1600" dirty="0" smtClean="0"/>
                        <a:t>Mean Load</a:t>
                      </a:r>
                      <a:r>
                        <a:rPr lang="en-US" sz="1600" baseline="0" dirty="0" smtClean="0"/>
                        <a:t> (aMW)</a:t>
                      </a:r>
                      <a:endParaRPr lang="en-US" sz="1600" baseline="30000" dirty="0"/>
                    </a:p>
                  </a:txBody>
                  <a:tcPr/>
                </a:tc>
                <a:tc>
                  <a:txBody>
                    <a:bodyPr/>
                    <a:lstStyle/>
                    <a:p>
                      <a:pPr algn="ctr"/>
                      <a:r>
                        <a:rPr lang="en-US" sz="1600" dirty="0" smtClean="0"/>
                        <a:t>21,234</a:t>
                      </a:r>
                      <a:endParaRPr lang="en-US" sz="1600" dirty="0"/>
                    </a:p>
                  </a:txBody>
                  <a:tcPr/>
                </a:tc>
                <a:tc>
                  <a:txBody>
                    <a:bodyPr/>
                    <a:lstStyle/>
                    <a:p>
                      <a:pPr algn="ctr"/>
                      <a:r>
                        <a:rPr lang="en-US" sz="1600" dirty="0" smtClean="0"/>
                        <a:t>20,975</a:t>
                      </a:r>
                      <a:endParaRPr lang="en-US" sz="1600" dirty="0"/>
                    </a:p>
                  </a:txBody>
                  <a:tcPr/>
                </a:tc>
                <a:tc>
                  <a:txBody>
                    <a:bodyPr/>
                    <a:lstStyle/>
                    <a:p>
                      <a:pPr algn="ctr"/>
                      <a:r>
                        <a:rPr lang="en-US" sz="1600" dirty="0" smtClean="0"/>
                        <a:t>18,813</a:t>
                      </a:r>
                      <a:endParaRPr lang="en-US" sz="1600" dirty="0"/>
                    </a:p>
                  </a:txBody>
                  <a:tcPr/>
                </a:tc>
                <a:tc>
                  <a:txBody>
                    <a:bodyPr/>
                    <a:lstStyle/>
                    <a:p>
                      <a:pPr algn="ctr"/>
                      <a:r>
                        <a:rPr lang="en-US" sz="1600" dirty="0" smtClean="0"/>
                        <a:t>19,987</a:t>
                      </a:r>
                      <a:endParaRPr lang="en-US" sz="1600" dirty="0"/>
                    </a:p>
                  </a:txBody>
                  <a:tcPr/>
                </a:tc>
              </a:tr>
              <a:tr h="274320">
                <a:tc>
                  <a:txBody>
                    <a:bodyPr/>
                    <a:lstStyle/>
                    <a:p>
                      <a:r>
                        <a:rPr lang="en-US" sz="1600" dirty="0" smtClean="0">
                          <a:solidFill>
                            <a:schemeClr val="tx1"/>
                          </a:solidFill>
                        </a:rPr>
                        <a:t>Peak Load</a:t>
                      </a:r>
                      <a:r>
                        <a:rPr lang="en-US" sz="1600" baseline="0" dirty="0" smtClean="0">
                          <a:solidFill>
                            <a:schemeClr val="tx1"/>
                          </a:solidFill>
                        </a:rPr>
                        <a:t> (MW)</a:t>
                      </a:r>
                      <a:endParaRPr lang="en-US" sz="1600" baseline="30000" dirty="0">
                        <a:solidFill>
                          <a:srgbClr val="FF0000"/>
                        </a:solidFill>
                      </a:endParaRPr>
                    </a:p>
                  </a:txBody>
                  <a:tcPr/>
                </a:tc>
                <a:tc>
                  <a:txBody>
                    <a:bodyPr/>
                    <a:lstStyle/>
                    <a:p>
                      <a:pPr algn="ctr"/>
                      <a:r>
                        <a:rPr lang="en-US" sz="1600" dirty="0" smtClean="0">
                          <a:solidFill>
                            <a:schemeClr val="tx1"/>
                          </a:solidFill>
                        </a:rPr>
                        <a:t>33,768</a:t>
                      </a:r>
                      <a:endParaRPr lang="en-US" sz="1600" dirty="0">
                        <a:solidFill>
                          <a:schemeClr val="tx1"/>
                        </a:solidFill>
                      </a:endParaRPr>
                    </a:p>
                  </a:txBody>
                  <a:tcPr/>
                </a:tc>
                <a:tc>
                  <a:txBody>
                    <a:bodyPr/>
                    <a:lstStyle/>
                    <a:p>
                      <a:pPr algn="ctr"/>
                      <a:r>
                        <a:rPr lang="en-US" sz="1600" dirty="0" smtClean="0">
                          <a:solidFill>
                            <a:schemeClr val="tx1"/>
                          </a:solidFill>
                        </a:rPr>
                        <a:t>33,848</a:t>
                      </a:r>
                      <a:endParaRPr lang="en-US" sz="1600" dirty="0">
                        <a:solidFill>
                          <a:schemeClr val="tx1"/>
                        </a:solidFill>
                      </a:endParaRPr>
                    </a:p>
                  </a:txBody>
                  <a:tcPr/>
                </a:tc>
                <a:tc>
                  <a:txBody>
                    <a:bodyPr/>
                    <a:lstStyle/>
                    <a:p>
                      <a:pPr algn="ctr"/>
                      <a:r>
                        <a:rPr lang="en-US" sz="1600" dirty="0" smtClean="0">
                          <a:solidFill>
                            <a:schemeClr val="tx1"/>
                          </a:solidFill>
                        </a:rPr>
                        <a:t>26,504</a:t>
                      </a:r>
                      <a:endParaRPr lang="en-US" sz="1600" dirty="0">
                        <a:solidFill>
                          <a:schemeClr val="tx1"/>
                        </a:solidFill>
                      </a:endParaRPr>
                    </a:p>
                  </a:txBody>
                  <a:tcPr/>
                </a:tc>
                <a:tc>
                  <a:txBody>
                    <a:bodyPr/>
                    <a:lstStyle/>
                    <a:p>
                      <a:pPr algn="ctr"/>
                      <a:r>
                        <a:rPr lang="en-US" sz="1600" dirty="0" smtClean="0">
                          <a:solidFill>
                            <a:schemeClr val="tx1"/>
                          </a:solidFill>
                        </a:rPr>
                        <a:t>28,302</a:t>
                      </a:r>
                      <a:endParaRPr lang="en-US" sz="1600" dirty="0">
                        <a:solidFill>
                          <a:schemeClr val="tx1"/>
                        </a:solidFill>
                      </a:endParaRPr>
                    </a:p>
                  </a:txBody>
                  <a:tcPr/>
                </a:tc>
              </a:tr>
              <a:tr h="274320">
                <a:tc>
                  <a:txBody>
                    <a:bodyPr/>
                    <a:lstStyle/>
                    <a:p>
                      <a:r>
                        <a:rPr lang="en-US" sz="1600" dirty="0" smtClean="0"/>
                        <a:t>DSI Load</a:t>
                      </a:r>
                      <a:r>
                        <a:rPr lang="en-US" sz="1600" baseline="30000" dirty="0" smtClean="0"/>
                        <a:t>2</a:t>
                      </a:r>
                      <a:r>
                        <a:rPr lang="en-US" sz="1600" dirty="0" smtClean="0"/>
                        <a:t> (aMW)</a:t>
                      </a:r>
                      <a:endParaRPr lang="en-US" sz="1600" dirty="0"/>
                    </a:p>
                  </a:txBody>
                  <a:tcPr/>
                </a:tc>
                <a:tc>
                  <a:txBody>
                    <a:bodyPr/>
                    <a:lstStyle/>
                    <a:p>
                      <a:pPr algn="ctr"/>
                      <a:r>
                        <a:rPr lang="en-US" sz="1600" dirty="0" smtClean="0"/>
                        <a:t>338</a:t>
                      </a:r>
                      <a:endParaRPr lang="en-US" sz="1600" dirty="0"/>
                    </a:p>
                  </a:txBody>
                  <a:tcPr/>
                </a:tc>
                <a:tc>
                  <a:txBody>
                    <a:bodyPr/>
                    <a:lstStyle/>
                    <a:p>
                      <a:pPr algn="ctr"/>
                      <a:r>
                        <a:rPr lang="en-US" sz="1600" dirty="0" smtClean="0"/>
                        <a:t>338</a:t>
                      </a:r>
                      <a:endParaRPr lang="en-US" sz="1600" dirty="0"/>
                    </a:p>
                  </a:txBody>
                  <a:tcPr/>
                </a:tc>
                <a:tc>
                  <a:txBody>
                    <a:bodyPr/>
                    <a:lstStyle/>
                    <a:p>
                      <a:pPr algn="ctr"/>
                      <a:r>
                        <a:rPr lang="en-US" sz="1600" dirty="0" smtClean="0"/>
                        <a:t>338</a:t>
                      </a:r>
                      <a:endParaRPr lang="en-US" sz="1600" dirty="0"/>
                    </a:p>
                  </a:txBody>
                  <a:tcPr/>
                </a:tc>
                <a:tc>
                  <a:txBody>
                    <a:bodyPr/>
                    <a:lstStyle/>
                    <a:p>
                      <a:pPr algn="ctr"/>
                      <a:r>
                        <a:rPr lang="en-US" sz="1600" dirty="0" smtClean="0"/>
                        <a:t>338</a:t>
                      </a:r>
                      <a:endParaRPr lang="en-US" sz="1600" dirty="0"/>
                    </a:p>
                  </a:txBody>
                  <a:tcPr/>
                </a:tc>
              </a:tr>
              <a:tr h="274320">
                <a:tc>
                  <a:txBody>
                    <a:bodyPr/>
                    <a:lstStyle/>
                    <a:p>
                      <a:r>
                        <a:rPr lang="en-US" sz="1600" dirty="0" smtClean="0"/>
                        <a:t>Mean</a:t>
                      </a:r>
                      <a:r>
                        <a:rPr lang="en-US" sz="1600" baseline="0" dirty="0" smtClean="0"/>
                        <a:t> EE (aMW)</a:t>
                      </a:r>
                    </a:p>
                  </a:txBody>
                  <a:tcPr/>
                </a:tc>
                <a:tc>
                  <a:txBody>
                    <a:bodyPr/>
                    <a:lstStyle/>
                    <a:p>
                      <a:pPr algn="ctr"/>
                      <a:r>
                        <a:rPr lang="en-US" sz="1600" dirty="0" smtClean="0"/>
                        <a:t>1,545</a:t>
                      </a:r>
                      <a:endParaRPr lang="en-US" sz="1600" dirty="0"/>
                    </a:p>
                  </a:txBody>
                  <a:tcPr/>
                </a:tc>
                <a:tc>
                  <a:txBody>
                    <a:bodyPr/>
                    <a:lstStyle/>
                    <a:p>
                      <a:pPr algn="ctr"/>
                      <a:r>
                        <a:rPr lang="en-US" sz="1600" dirty="0" smtClean="0"/>
                        <a:t>1,574</a:t>
                      </a:r>
                      <a:endParaRPr lang="en-US" sz="1600" dirty="0"/>
                    </a:p>
                  </a:txBody>
                  <a:tcPr/>
                </a:tc>
                <a:tc>
                  <a:txBody>
                    <a:bodyPr/>
                    <a:lstStyle/>
                    <a:p>
                      <a:pPr algn="ctr"/>
                      <a:r>
                        <a:rPr lang="en-US" sz="1600" dirty="0" smtClean="0"/>
                        <a:t>1,274</a:t>
                      </a:r>
                      <a:endParaRPr lang="en-US" sz="1600" dirty="0"/>
                    </a:p>
                  </a:txBody>
                  <a:tcPr/>
                </a:tc>
                <a:tc>
                  <a:txBody>
                    <a:bodyPr/>
                    <a:lstStyle/>
                    <a:p>
                      <a:pPr algn="ctr"/>
                      <a:r>
                        <a:rPr lang="en-US" sz="1600" dirty="0" smtClean="0"/>
                        <a:t>1,208</a:t>
                      </a:r>
                      <a:endParaRPr lang="en-US" sz="1600" dirty="0"/>
                    </a:p>
                  </a:txBody>
                  <a:tcPr/>
                </a:tc>
              </a:tr>
              <a:tr h="274320">
                <a:tc>
                  <a:txBody>
                    <a:bodyPr/>
                    <a:lstStyle/>
                    <a:p>
                      <a:r>
                        <a:rPr lang="en-US" sz="1600" dirty="0" smtClean="0"/>
                        <a:t>Peak EE (MW)</a:t>
                      </a:r>
                      <a:endParaRPr lang="en-US" sz="1600" dirty="0"/>
                    </a:p>
                  </a:txBody>
                  <a:tcPr/>
                </a:tc>
                <a:tc>
                  <a:txBody>
                    <a:bodyPr/>
                    <a:lstStyle/>
                    <a:p>
                      <a:pPr algn="ctr"/>
                      <a:r>
                        <a:rPr lang="en-US" sz="1600" dirty="0" smtClean="0"/>
                        <a:t>2,660</a:t>
                      </a:r>
                      <a:endParaRPr lang="en-US" sz="1600" dirty="0"/>
                    </a:p>
                  </a:txBody>
                  <a:tcPr/>
                </a:tc>
                <a:tc>
                  <a:txBody>
                    <a:bodyPr/>
                    <a:lstStyle/>
                    <a:p>
                      <a:pPr algn="ctr"/>
                      <a:r>
                        <a:rPr lang="en-US" sz="1600" dirty="0" smtClean="0"/>
                        <a:t>2,660</a:t>
                      </a:r>
                      <a:endParaRPr lang="en-US" sz="1600" dirty="0"/>
                    </a:p>
                  </a:txBody>
                  <a:tcPr/>
                </a:tc>
                <a:tc>
                  <a:txBody>
                    <a:bodyPr/>
                    <a:lstStyle/>
                    <a:p>
                      <a:pPr algn="ctr"/>
                      <a:r>
                        <a:rPr lang="en-US" sz="1600" dirty="0" smtClean="0"/>
                        <a:t>1,680</a:t>
                      </a:r>
                      <a:endParaRPr lang="en-US" sz="1600" dirty="0"/>
                    </a:p>
                  </a:txBody>
                  <a:tcPr/>
                </a:tc>
                <a:tc>
                  <a:txBody>
                    <a:bodyPr/>
                    <a:lstStyle/>
                    <a:p>
                      <a:pPr algn="ctr"/>
                      <a:r>
                        <a:rPr lang="en-US" sz="1600" dirty="0" smtClean="0"/>
                        <a:t>1,680</a:t>
                      </a:r>
                      <a:endParaRPr lang="en-US" sz="1600" dirty="0"/>
                    </a:p>
                  </a:txBody>
                  <a:tcPr/>
                </a:tc>
              </a:tr>
              <a:tr h="274320">
                <a:tc>
                  <a:txBody>
                    <a:bodyPr/>
                    <a:lstStyle/>
                    <a:p>
                      <a:r>
                        <a:rPr lang="en-US" sz="1600" dirty="0" smtClean="0"/>
                        <a:t>Spot Imports (MW)</a:t>
                      </a:r>
                      <a:endParaRPr lang="en-US" sz="1600" dirty="0"/>
                    </a:p>
                  </a:txBody>
                  <a:tcPr/>
                </a:tc>
                <a:tc>
                  <a:txBody>
                    <a:bodyPr/>
                    <a:lstStyle/>
                    <a:p>
                      <a:pPr algn="ctr"/>
                      <a:r>
                        <a:rPr lang="en-US" sz="1600" dirty="0" smtClean="0"/>
                        <a:t>2,500</a:t>
                      </a:r>
                      <a:endParaRPr lang="en-US" sz="1600" dirty="0"/>
                    </a:p>
                  </a:txBody>
                  <a:tcPr/>
                </a:tc>
                <a:tc>
                  <a:txBody>
                    <a:bodyPr/>
                    <a:lstStyle/>
                    <a:p>
                      <a:pPr algn="ctr"/>
                      <a:r>
                        <a:rPr lang="en-US" sz="1600" dirty="0" smtClean="0"/>
                        <a:t>2,500</a:t>
                      </a:r>
                      <a:endParaRPr lang="en-US" sz="1600" dirty="0"/>
                    </a:p>
                  </a:txBody>
                  <a:tcPr/>
                </a:tc>
                <a:tc>
                  <a:txBody>
                    <a:bodyPr/>
                    <a:lstStyle/>
                    <a:p>
                      <a:pPr algn="ctr"/>
                      <a:r>
                        <a:rPr lang="en-US" sz="1600" dirty="0" smtClean="0"/>
                        <a:t>0</a:t>
                      </a:r>
                      <a:endParaRPr lang="en-US" sz="1600" dirty="0"/>
                    </a:p>
                  </a:txBody>
                  <a:tcPr/>
                </a:tc>
                <a:tc>
                  <a:txBody>
                    <a:bodyPr/>
                    <a:lstStyle/>
                    <a:p>
                      <a:pPr algn="ctr"/>
                      <a:r>
                        <a:rPr lang="en-US" sz="1600" dirty="0" smtClean="0"/>
                        <a:t>0</a:t>
                      </a:r>
                      <a:endParaRPr lang="en-US" sz="1600" dirty="0"/>
                    </a:p>
                  </a:txBody>
                  <a:tcPr/>
                </a:tc>
              </a:tr>
              <a:tr h="274320">
                <a:tc>
                  <a:txBody>
                    <a:bodyPr/>
                    <a:lstStyle/>
                    <a:p>
                      <a:r>
                        <a:rPr lang="en-US" sz="1600" dirty="0" smtClean="0"/>
                        <a:t>Purchase</a:t>
                      </a:r>
                      <a:r>
                        <a:rPr lang="en-US" sz="1600" baseline="0" dirty="0" smtClean="0"/>
                        <a:t> Ahead (MW)</a:t>
                      </a:r>
                      <a:endParaRPr lang="en-US" sz="1600" dirty="0"/>
                    </a:p>
                  </a:txBody>
                  <a:tcPr/>
                </a:tc>
                <a:tc>
                  <a:txBody>
                    <a:bodyPr/>
                    <a:lstStyle/>
                    <a:p>
                      <a:pPr algn="ctr"/>
                      <a:r>
                        <a:rPr lang="en-US" sz="1600" dirty="0" smtClean="0"/>
                        <a:t>3,000</a:t>
                      </a:r>
                      <a:endParaRPr lang="en-US" sz="1600" dirty="0"/>
                    </a:p>
                  </a:txBody>
                  <a:tcPr/>
                </a:tc>
                <a:tc>
                  <a:txBody>
                    <a:bodyPr/>
                    <a:lstStyle/>
                    <a:p>
                      <a:pPr algn="ctr"/>
                      <a:r>
                        <a:rPr lang="en-US" sz="1600" dirty="0" smtClean="0"/>
                        <a:t>3,000</a:t>
                      </a:r>
                      <a:endParaRPr lang="en-US" sz="1600" dirty="0"/>
                    </a:p>
                  </a:txBody>
                  <a:tcPr/>
                </a:tc>
                <a:tc>
                  <a:txBody>
                    <a:bodyPr/>
                    <a:lstStyle/>
                    <a:p>
                      <a:pPr algn="ctr"/>
                      <a:r>
                        <a:rPr lang="en-US" sz="1600" dirty="0" smtClean="0"/>
                        <a:t>3,000</a:t>
                      </a:r>
                      <a:endParaRPr lang="en-US" sz="1600" dirty="0"/>
                    </a:p>
                  </a:txBody>
                  <a:tcPr/>
                </a:tc>
                <a:tc>
                  <a:txBody>
                    <a:bodyPr/>
                    <a:lstStyle/>
                    <a:p>
                      <a:pPr algn="ctr"/>
                      <a:r>
                        <a:rPr lang="en-US" sz="1600" dirty="0" smtClean="0"/>
                        <a:t>3,000</a:t>
                      </a:r>
                      <a:endParaRPr lang="en-US" sz="1600" dirty="0"/>
                    </a:p>
                  </a:txBody>
                  <a:tcPr/>
                </a:tc>
              </a:tr>
            </a:tbl>
          </a:graphicData>
        </a:graphic>
      </p:graphicFrame>
      <p:sp>
        <p:nvSpPr>
          <p:cNvPr id="6" name="TextBox 5"/>
          <p:cNvSpPr txBox="1"/>
          <p:nvPr/>
        </p:nvSpPr>
        <p:spPr>
          <a:xfrm>
            <a:off x="469307" y="5771575"/>
            <a:ext cx="7010400" cy="338554"/>
          </a:xfrm>
          <a:prstGeom prst="rect">
            <a:avLst/>
          </a:prstGeom>
          <a:noFill/>
        </p:spPr>
        <p:txBody>
          <a:bodyPr wrap="square" rtlCol="0">
            <a:spAutoFit/>
          </a:bodyPr>
          <a:lstStyle/>
          <a:p>
            <a:r>
              <a:rPr lang="en-US" sz="1600" baseline="30000" dirty="0" smtClean="0"/>
              <a:t>2</a:t>
            </a:r>
            <a:r>
              <a:rPr lang="en-US" sz="1600" dirty="0" smtClean="0"/>
              <a:t>DSI load is 338 aMW in low, med and high load cases in 2021. </a:t>
            </a:r>
          </a:p>
        </p:txBody>
      </p:sp>
      <p:sp>
        <p:nvSpPr>
          <p:cNvPr id="7" name="Slide Number Placeholder 6"/>
          <p:cNvSpPr>
            <a:spLocks noGrp="1"/>
          </p:cNvSpPr>
          <p:nvPr>
            <p:ph type="sldNum" sz="quarter" idx="12"/>
          </p:nvPr>
        </p:nvSpPr>
        <p:spPr/>
        <p:txBody>
          <a:bodyPr/>
          <a:lstStyle/>
          <a:p>
            <a:fld id="{7F489204-8078-4BBB-BA50-D0F034448D6F}" type="slidenum">
              <a:rPr lang="en-US" smtClean="0"/>
              <a:pPr/>
              <a:t>4</a:t>
            </a:fld>
            <a:endParaRPr lang="en-US" dirty="0"/>
          </a:p>
        </p:txBody>
      </p:sp>
    </p:spTree>
    <p:extLst>
      <p:ext uri="{BB962C8B-B14F-4D97-AF65-F5344CB8AC3E}">
        <p14:creationId xmlns:p14="http://schemas.microsoft.com/office/powerpoint/2010/main" val="621779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Example of Energy Efficiency Savings</a:t>
            </a:r>
            <a:br>
              <a:rPr lang="en-US" sz="3100" dirty="0" smtClean="0"/>
            </a:br>
            <a:r>
              <a:rPr lang="en-US" sz="3100" dirty="0" smtClean="0"/>
              <a:t>2021 Hybrid Loads January (1929 Temp) </a:t>
            </a:r>
            <a:endParaRPr lang="en-US" sz="3100" dirty="0"/>
          </a:p>
        </p:txBody>
      </p:sp>
      <p:sp>
        <p:nvSpPr>
          <p:cNvPr id="4" name="Slide Number Placeholder 3"/>
          <p:cNvSpPr>
            <a:spLocks noGrp="1"/>
          </p:cNvSpPr>
          <p:nvPr>
            <p:ph type="sldNum" sz="quarter" idx="12"/>
          </p:nvPr>
        </p:nvSpPr>
        <p:spPr/>
        <p:txBody>
          <a:bodyPr/>
          <a:lstStyle/>
          <a:p>
            <a:fld id="{7F489204-8078-4BBB-BA50-D0F034448D6F}" type="slidenum">
              <a:rPr lang="en-US" smtClean="0"/>
              <a:pPr/>
              <a:t>5</a:t>
            </a:fld>
            <a:endParaRPr lang="en-US" dirty="0"/>
          </a:p>
        </p:txBody>
      </p:sp>
      <p:pic>
        <p:nvPicPr>
          <p:cNvPr id="5" name="Picture 4"/>
          <p:cNvPicPr>
            <a:picLocks noChangeAspect="1"/>
          </p:cNvPicPr>
          <p:nvPr/>
        </p:nvPicPr>
        <p:blipFill>
          <a:blip r:embed="rId2"/>
          <a:stretch>
            <a:fillRect/>
          </a:stretch>
        </p:blipFill>
        <p:spPr>
          <a:xfrm>
            <a:off x="685800" y="1524000"/>
            <a:ext cx="7418070" cy="4678406"/>
          </a:xfrm>
          <a:prstGeom prst="rect">
            <a:avLst/>
          </a:prstGeom>
        </p:spPr>
      </p:pic>
      <p:sp>
        <p:nvSpPr>
          <p:cNvPr id="6" name="TextBox 5"/>
          <p:cNvSpPr txBox="1"/>
          <p:nvPr/>
        </p:nvSpPr>
        <p:spPr>
          <a:xfrm>
            <a:off x="2743200" y="4495800"/>
            <a:ext cx="4876800" cy="923330"/>
          </a:xfrm>
          <a:prstGeom prst="rect">
            <a:avLst/>
          </a:prstGeom>
          <a:noFill/>
        </p:spPr>
        <p:txBody>
          <a:bodyPr wrap="square" rtlCol="0">
            <a:spAutoFit/>
          </a:bodyPr>
          <a:lstStyle/>
          <a:p>
            <a:r>
              <a:rPr lang="en-US" dirty="0" smtClean="0"/>
              <a:t>Average On-Peak Savings  	= 1,736 MW-Weeks</a:t>
            </a:r>
          </a:p>
          <a:p>
            <a:r>
              <a:rPr lang="en-US" dirty="0" smtClean="0"/>
              <a:t>Average Off-Peak Savings 	= 1,097 MW-Weeks</a:t>
            </a:r>
          </a:p>
          <a:p>
            <a:r>
              <a:rPr lang="en-US" dirty="0" smtClean="0"/>
              <a:t>Average Weekly Savings  	= 1,416 MW-Weeks</a:t>
            </a:r>
            <a:endParaRPr lang="en-US" dirty="0"/>
          </a:p>
        </p:txBody>
      </p:sp>
    </p:spTree>
    <p:extLst>
      <p:ext uri="{BB962C8B-B14F-4D97-AF65-F5344CB8AC3E}">
        <p14:creationId xmlns:p14="http://schemas.microsoft.com/office/powerpoint/2010/main" val="3243812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Scenarios</a:t>
            </a:r>
            <a:endParaRPr lang="en-US" dirty="0"/>
          </a:p>
        </p:txBody>
      </p:sp>
      <p:sp>
        <p:nvSpPr>
          <p:cNvPr id="3" name="Content Placeholder 2"/>
          <p:cNvSpPr>
            <a:spLocks noGrp="1"/>
          </p:cNvSpPr>
          <p:nvPr>
            <p:ph idx="1"/>
          </p:nvPr>
        </p:nvSpPr>
        <p:spPr>
          <a:xfrm>
            <a:off x="533400" y="914400"/>
            <a:ext cx="7848600" cy="5638800"/>
          </a:xfrm>
        </p:spPr>
        <p:txBody>
          <a:bodyPr>
            <a:noAutofit/>
          </a:bodyPr>
          <a:lstStyle/>
          <a:p>
            <a:pPr>
              <a:buFont typeface="Arial" panose="020B0604020202020204" pitchFamily="34" charset="0"/>
              <a:buChar char="•"/>
            </a:pPr>
            <a:r>
              <a:rPr lang="en-US" sz="2400" u="sng" dirty="0" smtClean="0">
                <a:solidFill>
                  <a:srgbClr val="FF0000"/>
                </a:solidFill>
                <a:latin typeface="Arial" pitchFamily="34" charset="0"/>
                <a:cs typeface="Arial" pitchFamily="34" charset="0"/>
              </a:rPr>
              <a:t>Reference Studies (for heat map)</a:t>
            </a:r>
            <a:endParaRPr lang="en-US" sz="2400" dirty="0" smtClean="0">
              <a:latin typeface="Arial" pitchFamily="34" charset="0"/>
              <a:cs typeface="Arial" pitchFamily="34" charset="0"/>
            </a:endParaRPr>
          </a:p>
          <a:p>
            <a:pPr marL="914400" lvl="1" indent="-514350">
              <a:buFont typeface="Arial" panose="020B0604020202020204" pitchFamily="34" charset="0"/>
              <a:buChar char="•"/>
            </a:pPr>
            <a:r>
              <a:rPr lang="en-US" sz="2000" dirty="0" smtClean="0">
                <a:latin typeface="Arial" pitchFamily="34" charset="0"/>
                <a:cs typeface="Arial" pitchFamily="34" charset="0"/>
              </a:rPr>
              <a:t>Reference Case (see previous slides)</a:t>
            </a:r>
          </a:p>
          <a:p>
            <a:pPr marL="914400" lvl="1" indent="-514350">
              <a:buFont typeface="Arial" panose="020B0604020202020204" pitchFamily="34" charset="0"/>
              <a:buChar char="•"/>
            </a:pPr>
            <a:r>
              <a:rPr lang="en-US" sz="2000" dirty="0" smtClean="0">
                <a:latin typeface="Arial" pitchFamily="34" charset="0"/>
                <a:cs typeface="Arial" pitchFamily="34" charset="0"/>
              </a:rPr>
              <a:t>Load Ranges (low, medium and high) </a:t>
            </a:r>
          </a:p>
          <a:p>
            <a:pPr marL="914400" lvl="1" indent="-514350">
              <a:buFont typeface="Arial" panose="020B0604020202020204" pitchFamily="34" charset="0"/>
              <a:buChar char="•"/>
            </a:pPr>
            <a:r>
              <a:rPr lang="en-US" sz="2000" dirty="0" smtClean="0">
                <a:latin typeface="Arial" pitchFamily="34" charset="0"/>
                <a:cs typeface="Arial" pitchFamily="34" charset="0"/>
              </a:rPr>
              <a:t>Import Ranges (1700, 2500, 3400 MW)</a:t>
            </a:r>
          </a:p>
          <a:p>
            <a:pPr>
              <a:buFont typeface="Arial" panose="020B0604020202020204" pitchFamily="34" charset="0"/>
              <a:buChar char="•"/>
            </a:pPr>
            <a:r>
              <a:rPr lang="en-US" sz="2400" u="sng" dirty="0" smtClean="0">
                <a:solidFill>
                  <a:srgbClr val="FF0000"/>
                </a:solidFill>
                <a:latin typeface="Arial" pitchFamily="34" charset="0"/>
                <a:cs typeface="Arial" pitchFamily="34" charset="0"/>
              </a:rPr>
              <a:t>Sensitivity Studies</a:t>
            </a:r>
          </a:p>
          <a:p>
            <a:pPr marL="914400" lvl="1" indent="-514350">
              <a:buFont typeface="Arial" panose="020B0604020202020204" pitchFamily="34" charset="0"/>
              <a:buChar char="•"/>
            </a:pPr>
            <a:r>
              <a:rPr lang="en-US" sz="2000" dirty="0" smtClean="0">
                <a:latin typeface="Arial" pitchFamily="34" charset="0"/>
                <a:cs typeface="Arial" pitchFamily="34" charset="0"/>
              </a:rPr>
              <a:t>Reference </a:t>
            </a:r>
            <a:r>
              <a:rPr lang="en-US" sz="2000" dirty="0">
                <a:latin typeface="Arial" pitchFamily="34" charset="0"/>
                <a:cs typeface="Arial" pitchFamily="34" charset="0"/>
              </a:rPr>
              <a:t>Case using STM loads</a:t>
            </a:r>
          </a:p>
          <a:p>
            <a:pPr marL="914400" lvl="1" indent="-514350">
              <a:buFont typeface="Arial" panose="020B0604020202020204" pitchFamily="34" charset="0"/>
              <a:buChar char="•"/>
            </a:pPr>
            <a:r>
              <a:rPr lang="en-US" sz="2000" u="sng" dirty="0" smtClean="0">
                <a:latin typeface="Arial" pitchFamily="34" charset="0"/>
                <a:cs typeface="Arial" pitchFamily="34" charset="0"/>
              </a:rPr>
              <a:t>Fuel Limitation Case</a:t>
            </a:r>
            <a:r>
              <a:rPr lang="en-US" sz="2000" dirty="0" smtClean="0">
                <a:latin typeface="Arial" pitchFamily="34" charset="0"/>
                <a:cs typeface="Arial" pitchFamily="34" charset="0"/>
              </a:rPr>
              <a:t>: Reduce winter gas IPP capability by 35% (650 MW), reduces all-fuel winter IPP cap by 22%</a:t>
            </a:r>
          </a:p>
          <a:p>
            <a:pPr marL="1314450" lvl="2" indent="-514350">
              <a:buFont typeface="Arial" panose="020B0604020202020204" pitchFamily="34" charset="0"/>
              <a:buChar char="•"/>
            </a:pPr>
            <a:r>
              <a:rPr lang="en-US" sz="1600" dirty="0" smtClean="0">
                <a:latin typeface="Arial" pitchFamily="34" charset="0"/>
                <a:cs typeface="Arial" pitchFamily="34" charset="0"/>
              </a:rPr>
              <a:t>Reduces winter IPP total cap from 2943 to 2293 MW</a:t>
            </a:r>
            <a:endParaRPr lang="en-US" sz="1600" dirty="0" smtClean="0">
              <a:solidFill>
                <a:srgbClr val="FF0000"/>
              </a:solidFill>
              <a:latin typeface="Arial" pitchFamily="34" charset="0"/>
              <a:cs typeface="Arial" pitchFamily="34" charset="0"/>
            </a:endParaRPr>
          </a:p>
          <a:p>
            <a:pPr marL="1314450" lvl="2" indent="-514350">
              <a:buFont typeface="Arial" panose="020B0604020202020204" pitchFamily="34" charset="0"/>
              <a:buChar char="•"/>
            </a:pPr>
            <a:r>
              <a:rPr lang="en-US" sz="1600" dirty="0" smtClean="0">
                <a:latin typeface="Arial" pitchFamily="34" charset="0"/>
                <a:cs typeface="Arial" pitchFamily="34" charset="0"/>
              </a:rPr>
              <a:t>Reduces summer IPP total cap from 1000 to 779 MW</a:t>
            </a:r>
            <a:endParaRPr lang="en-US" sz="1200" dirty="0" smtClean="0">
              <a:latin typeface="Arial" pitchFamily="34" charset="0"/>
              <a:cs typeface="Arial" pitchFamily="34" charset="0"/>
            </a:endParaRPr>
          </a:p>
          <a:p>
            <a:pPr marL="914400" lvl="1" indent="-514350">
              <a:buFont typeface="Arial" panose="020B0604020202020204" pitchFamily="34" charset="0"/>
              <a:buChar char="•"/>
            </a:pPr>
            <a:r>
              <a:rPr lang="en-US" sz="2000" dirty="0" smtClean="0">
                <a:latin typeface="Arial" pitchFamily="34" charset="0"/>
                <a:cs typeface="Arial" pitchFamily="34" charset="0"/>
              </a:rPr>
              <a:t>Standby Resource Sensitivity</a:t>
            </a:r>
          </a:p>
          <a:p>
            <a:pPr marL="1314450" lvl="2" indent="-514350">
              <a:buFont typeface="Arial" panose="020B0604020202020204" pitchFamily="34" charset="0"/>
              <a:buChar char="•"/>
            </a:pPr>
            <a:r>
              <a:rPr lang="en-US" sz="1600" dirty="0" smtClean="0">
                <a:latin typeface="Arial" pitchFamily="34" charset="0"/>
                <a:cs typeface="Arial" pitchFamily="34" charset="0"/>
              </a:rPr>
              <a:t>Existing + Planned DR and Emergency Generation </a:t>
            </a:r>
          </a:p>
          <a:p>
            <a:pPr marL="1314450" lvl="2" indent="-514350">
              <a:buFont typeface="Arial" panose="020B0604020202020204" pitchFamily="34" charset="0"/>
              <a:buChar char="•"/>
            </a:pPr>
            <a:r>
              <a:rPr lang="en-US" sz="1600" dirty="0" smtClean="0">
                <a:latin typeface="Arial" pitchFamily="34" charset="0"/>
                <a:cs typeface="Arial" pitchFamily="34" charset="0"/>
              </a:rPr>
              <a:t>Existing + Planned + RPM Minimum DR (500 MW)</a:t>
            </a:r>
          </a:p>
          <a:p>
            <a:pPr marL="1314450" lvl="2" indent="-514350">
              <a:buFont typeface="Arial" panose="020B0604020202020204" pitchFamily="34" charset="0"/>
              <a:buChar char="•"/>
            </a:pPr>
            <a:r>
              <a:rPr lang="en-US" sz="1600" dirty="0" smtClean="0">
                <a:latin typeface="Arial" pitchFamily="34" charset="0"/>
                <a:cs typeface="Arial" pitchFamily="34" charset="0"/>
              </a:rPr>
              <a:t>Existing + Planned + RPM Expected DR (1,257 MW)</a:t>
            </a:r>
          </a:p>
        </p:txBody>
      </p:sp>
      <p:sp>
        <p:nvSpPr>
          <p:cNvPr id="6" name="Slide Number Placeholder 5"/>
          <p:cNvSpPr>
            <a:spLocks noGrp="1"/>
          </p:cNvSpPr>
          <p:nvPr>
            <p:ph type="sldNum" sz="quarter" idx="12"/>
          </p:nvPr>
        </p:nvSpPr>
        <p:spPr/>
        <p:txBody>
          <a:bodyPr/>
          <a:lstStyle/>
          <a:p>
            <a:fld id="{7F489204-8078-4BBB-BA50-D0F034448D6F}" type="slidenum">
              <a:rPr lang="en-US" smtClean="0"/>
              <a:pPr/>
              <a:t>6</a:t>
            </a:fld>
            <a:endParaRPr lang="en-US" dirty="0"/>
          </a:p>
        </p:txBody>
      </p:sp>
    </p:spTree>
    <p:extLst>
      <p:ext uri="{BB962C8B-B14F-4D97-AF65-F5344CB8AC3E}">
        <p14:creationId xmlns:p14="http://schemas.microsoft.com/office/powerpoint/2010/main" val="1335553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2021 Adequacy Assessment</a:t>
            </a:r>
            <a:endParaRPr lang="en-US" dirty="0"/>
          </a:p>
        </p:txBody>
      </p:sp>
      <p:sp>
        <p:nvSpPr>
          <p:cNvPr id="3" name="Slide Number Placeholder 2"/>
          <p:cNvSpPr>
            <a:spLocks noGrp="1"/>
          </p:cNvSpPr>
          <p:nvPr>
            <p:ph type="sldNum" sz="quarter" idx="12"/>
          </p:nvPr>
        </p:nvSpPr>
        <p:spPr/>
        <p:txBody>
          <a:bodyPr/>
          <a:lstStyle/>
          <a:p>
            <a:fld id="{AA410EB8-A01E-483B-9F37-9B9DDCDD7179}" type="slidenum">
              <a:rPr lang="en-US" smtClean="0"/>
              <a:pPr/>
              <a:t>7</a:t>
            </a:fld>
            <a:endParaRPr lang="en-US"/>
          </a:p>
        </p:txBody>
      </p:sp>
    </p:spTree>
    <p:extLst>
      <p:ext uri="{BB962C8B-B14F-4D97-AF65-F5344CB8AC3E}">
        <p14:creationId xmlns:p14="http://schemas.microsoft.com/office/powerpoint/2010/main" val="322239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2021 Power Supply Adequacy</a:t>
            </a:r>
            <a:endParaRPr lang="en-US" dirty="0"/>
          </a:p>
        </p:txBody>
      </p:sp>
      <p:sp>
        <p:nvSpPr>
          <p:cNvPr id="3" name="Content Placeholder 2"/>
          <p:cNvSpPr>
            <a:spLocks noGrp="1"/>
          </p:cNvSpPr>
          <p:nvPr>
            <p:ph idx="1"/>
          </p:nvPr>
        </p:nvSpPr>
        <p:spPr>
          <a:xfrm>
            <a:off x="457200" y="1371600"/>
            <a:ext cx="8229600" cy="4373563"/>
          </a:xfrm>
        </p:spPr>
        <p:txBody>
          <a:bodyPr>
            <a:normAutofit fontScale="77500" lnSpcReduction="20000"/>
          </a:bodyPr>
          <a:lstStyle/>
          <a:p>
            <a:pPr>
              <a:buFont typeface="Arial" panose="020B0604020202020204" pitchFamily="34" charset="0"/>
              <a:buChar char="•"/>
            </a:pPr>
            <a:r>
              <a:rPr lang="en-US" sz="2800" dirty="0" smtClean="0">
                <a:solidFill>
                  <a:srgbClr val="FF0000"/>
                </a:solidFill>
              </a:rPr>
              <a:t>10% LOLP = Inadequate Supply (medium case)</a:t>
            </a:r>
            <a:endParaRPr lang="en-US" sz="2800" dirty="0" smtClean="0"/>
          </a:p>
          <a:p>
            <a:pPr lvl="1">
              <a:buFont typeface="Arial" panose="020B0604020202020204" pitchFamily="34" charset="0"/>
              <a:buChar char="•"/>
            </a:pPr>
            <a:r>
              <a:rPr lang="en-US" sz="2400" dirty="0" smtClean="0"/>
              <a:t>Counting existing and expected resources only, and</a:t>
            </a:r>
          </a:p>
          <a:p>
            <a:pPr lvl="1">
              <a:buFont typeface="Arial" panose="020B0604020202020204" pitchFamily="34" charset="0"/>
              <a:buChar char="•"/>
            </a:pPr>
            <a:r>
              <a:rPr lang="en-US" sz="2400" dirty="0" smtClean="0"/>
              <a:t>Seventh plan EE targets, and</a:t>
            </a:r>
          </a:p>
          <a:p>
            <a:pPr lvl="1">
              <a:buFont typeface="Arial" panose="020B0604020202020204" pitchFamily="34" charset="0"/>
              <a:buChar char="•"/>
            </a:pPr>
            <a:r>
              <a:rPr lang="en-US" sz="2400" dirty="0" smtClean="0"/>
              <a:t>Existing + 121 MW of planned DR + standby generation</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Primarily </a:t>
            </a:r>
            <a:r>
              <a:rPr lang="en-US" sz="2800" dirty="0" smtClean="0">
                <a:solidFill>
                  <a:srgbClr val="FF0000"/>
                </a:solidFill>
              </a:rPr>
              <a:t>capacity</a:t>
            </a:r>
            <a:r>
              <a:rPr lang="en-US" sz="2800" dirty="0" smtClean="0"/>
              <a:t> short – </a:t>
            </a:r>
            <a:br>
              <a:rPr lang="en-US" sz="2800" dirty="0" smtClean="0"/>
            </a:br>
            <a:r>
              <a:rPr lang="en-US" sz="2800" dirty="0" smtClean="0">
                <a:solidFill>
                  <a:srgbClr val="FF0000"/>
                </a:solidFill>
              </a:rPr>
              <a:t>1,040 </a:t>
            </a:r>
            <a:r>
              <a:rPr lang="en-US" sz="2800" dirty="0" smtClean="0"/>
              <a:t>to </a:t>
            </a:r>
            <a:r>
              <a:rPr lang="en-US" sz="2800" dirty="0" smtClean="0">
                <a:solidFill>
                  <a:srgbClr val="FF0000"/>
                </a:solidFill>
              </a:rPr>
              <a:t>2,230</a:t>
            </a:r>
            <a:r>
              <a:rPr lang="en-US" sz="2800" dirty="0" smtClean="0"/>
              <a:t> MW of new capacity needed</a:t>
            </a:r>
            <a:r>
              <a:rPr lang="en-US" sz="2800" dirty="0"/>
              <a:t> </a:t>
            </a:r>
            <a:r>
              <a:rPr lang="en-US" sz="2800" dirty="0" smtClean="0"/>
              <a:t/>
            </a:r>
            <a:br>
              <a:rPr lang="en-US" sz="2800" dirty="0" smtClean="0"/>
            </a:br>
            <a:r>
              <a:rPr lang="en-US" sz="2800" dirty="0" smtClean="0"/>
              <a:t>(for medium and high load growth cases)</a:t>
            </a:r>
          </a:p>
          <a:p>
            <a:pPr>
              <a:buFont typeface="Arial" panose="020B0604020202020204" pitchFamily="34" charset="0"/>
              <a:buChar char="•"/>
            </a:pPr>
            <a:endParaRPr lang="en-US" sz="2800" dirty="0" smtClean="0"/>
          </a:p>
          <a:p>
            <a:pPr>
              <a:buFont typeface="Arial" panose="020B0604020202020204" pitchFamily="34" charset="0"/>
              <a:buChar char="•"/>
            </a:pPr>
            <a:r>
              <a:rPr lang="en-US" sz="2800" dirty="0" smtClean="0"/>
              <a:t>Seventh </a:t>
            </a:r>
            <a:r>
              <a:rPr lang="en-US" sz="2800" dirty="0"/>
              <a:t>power </a:t>
            </a:r>
            <a:r>
              <a:rPr lang="en-US" sz="2800" dirty="0" smtClean="0"/>
              <a:t>plan resource strategy should be used for resource acquisition plans.  </a:t>
            </a:r>
          </a:p>
          <a:p>
            <a:pPr>
              <a:buFont typeface="Arial" panose="020B0604020202020204" pitchFamily="34" charset="0"/>
              <a:buChar char="•"/>
            </a:pPr>
            <a:endParaRPr lang="en-US" sz="2800" dirty="0"/>
          </a:p>
          <a:p>
            <a:pPr>
              <a:buFont typeface="Arial" panose="020B0604020202020204" pitchFamily="34" charset="0"/>
              <a:buChar char="•"/>
            </a:pPr>
            <a:r>
              <a:rPr lang="en-US" sz="2800" dirty="0" smtClean="0"/>
              <a:t>Part of needed capacity can come from demand response. Any amount of new DR will increase adequacy. </a:t>
            </a:r>
          </a:p>
        </p:txBody>
      </p:sp>
      <p:sp>
        <p:nvSpPr>
          <p:cNvPr id="4" name="Slide Number Placeholder 3"/>
          <p:cNvSpPr>
            <a:spLocks noGrp="1"/>
          </p:cNvSpPr>
          <p:nvPr>
            <p:ph type="sldNum" sz="quarter" idx="12"/>
          </p:nvPr>
        </p:nvSpPr>
        <p:spPr/>
        <p:txBody>
          <a:bodyPr/>
          <a:lstStyle/>
          <a:p>
            <a:fld id="{AA410EB8-A01E-483B-9F37-9B9DDCDD7179}" type="slidenum">
              <a:rPr lang="en-US" smtClean="0"/>
              <a:pPr/>
              <a:t>8</a:t>
            </a:fld>
            <a:endParaRPr lang="en-US"/>
          </a:p>
        </p:txBody>
      </p:sp>
    </p:spTree>
    <p:extLst>
      <p:ext uri="{BB962C8B-B14F-4D97-AF65-F5344CB8AC3E}">
        <p14:creationId xmlns:p14="http://schemas.microsoft.com/office/powerpoint/2010/main" val="13788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3386"/>
            <a:ext cx="8839200" cy="821014"/>
          </a:xfrm>
        </p:spPr>
        <p:txBody>
          <a:bodyPr>
            <a:normAutofit fontScale="90000"/>
          </a:bodyPr>
          <a:lstStyle/>
          <a:p>
            <a:r>
              <a:rPr lang="en-US" sz="2700" b="1" dirty="0" smtClean="0"/>
              <a:t>Comparison to last year’s 2021 Assessment</a:t>
            </a:r>
            <a:r>
              <a:rPr lang="en-US" sz="3100" b="1" dirty="0" smtClean="0"/>
              <a:t/>
            </a:r>
            <a:br>
              <a:rPr lang="en-US" sz="3100" b="1" dirty="0" smtClean="0"/>
            </a:br>
            <a:r>
              <a:rPr lang="en-US" sz="3100" dirty="0" smtClean="0"/>
              <a:t> </a:t>
            </a:r>
            <a:r>
              <a:rPr lang="en-US" sz="2200" dirty="0" smtClean="0"/>
              <a:t>(from 8.3 to 9.9% LOLP)</a:t>
            </a:r>
            <a:endParaRPr lang="en-US" sz="2200" dirty="0"/>
          </a:p>
        </p:txBody>
      </p:sp>
      <p:sp>
        <p:nvSpPr>
          <p:cNvPr id="3" name="Content Placeholder 2"/>
          <p:cNvSpPr>
            <a:spLocks noGrp="1"/>
          </p:cNvSpPr>
          <p:nvPr>
            <p:ph idx="1"/>
          </p:nvPr>
        </p:nvSpPr>
        <p:spPr>
          <a:xfrm>
            <a:off x="457200" y="928735"/>
            <a:ext cx="8229600" cy="4114799"/>
          </a:xfrm>
        </p:spPr>
        <p:txBody>
          <a:bodyPr>
            <a:normAutofit fontScale="25000" lnSpcReduction="20000"/>
          </a:bodyPr>
          <a:lstStyle/>
          <a:p>
            <a:pPr>
              <a:buFont typeface="Arial" panose="020B0604020202020204" pitchFamily="34" charset="0"/>
              <a:buChar char="•"/>
            </a:pPr>
            <a:endParaRPr lang="en-US" sz="3100" u="sng" dirty="0" smtClean="0"/>
          </a:p>
          <a:p>
            <a:pPr>
              <a:buFont typeface="Arial" panose="020B0604020202020204" pitchFamily="34" charset="0"/>
              <a:buChar char="•"/>
            </a:pPr>
            <a:r>
              <a:rPr lang="en-US" sz="7200" u="sng" dirty="0"/>
              <a:t>2021 Annual Load</a:t>
            </a:r>
            <a:r>
              <a:rPr lang="en-US" sz="7200" u="sng" dirty="0" smtClean="0"/>
              <a:t>:</a:t>
            </a:r>
            <a:endParaRPr lang="en-US" sz="7200" dirty="0" smtClean="0"/>
          </a:p>
          <a:p>
            <a:pPr lvl="1">
              <a:buFont typeface="Arial" panose="020B0604020202020204" pitchFamily="34" charset="0"/>
              <a:buChar char="•"/>
            </a:pPr>
            <a:r>
              <a:rPr lang="en-US" sz="6400" dirty="0" smtClean="0"/>
              <a:t>Last year’s forecast 		21,780 aMW</a:t>
            </a:r>
          </a:p>
          <a:p>
            <a:pPr lvl="1">
              <a:buFont typeface="Arial" panose="020B0604020202020204" pitchFamily="34" charset="0"/>
              <a:buChar char="•"/>
            </a:pPr>
            <a:r>
              <a:rPr lang="en-US" sz="6400" u="sng" dirty="0" smtClean="0"/>
              <a:t>Current forecast</a:t>
            </a:r>
            <a:r>
              <a:rPr lang="en-US" sz="6400" u="sng" baseline="30000" dirty="0" smtClean="0"/>
              <a:t>1</a:t>
            </a:r>
            <a:r>
              <a:rPr lang="en-US" sz="6400" u="sng" dirty="0" smtClean="0"/>
              <a:t>		20,250 aMW </a:t>
            </a:r>
            <a:r>
              <a:rPr lang="en-US" sz="6400" dirty="0" smtClean="0"/>
              <a:t>(range 19,580 to 20,900)</a:t>
            </a:r>
          </a:p>
          <a:p>
            <a:pPr lvl="1">
              <a:buFont typeface="Arial" panose="020B0604020202020204" pitchFamily="34" charset="0"/>
              <a:buChar char="•"/>
            </a:pPr>
            <a:r>
              <a:rPr lang="en-US" sz="6400" dirty="0" smtClean="0"/>
              <a:t>Net decrease	</a:t>
            </a:r>
            <a:r>
              <a:rPr lang="en-US" sz="6400" dirty="0"/>
              <a:t>	</a:t>
            </a:r>
            <a:r>
              <a:rPr lang="en-US" sz="6400" dirty="0" smtClean="0"/>
              <a:t>- 1,530 aMW  </a:t>
            </a:r>
          </a:p>
          <a:p>
            <a:pPr lvl="1">
              <a:buFont typeface="Arial" panose="020B0604020202020204" pitchFamily="34" charset="0"/>
              <a:buChar char="•"/>
            </a:pPr>
            <a:endParaRPr lang="en-US" sz="6400" dirty="0" smtClean="0"/>
          </a:p>
          <a:p>
            <a:pPr>
              <a:buFont typeface="Arial" panose="020B0604020202020204" pitchFamily="34" charset="0"/>
              <a:buChar char="•"/>
            </a:pPr>
            <a:r>
              <a:rPr lang="en-US" sz="6800" u="sng" dirty="0"/>
              <a:t>2021 </a:t>
            </a:r>
            <a:r>
              <a:rPr lang="en-US" sz="6800" u="sng" dirty="0" smtClean="0"/>
              <a:t>Average Winter Peak Load</a:t>
            </a:r>
            <a:r>
              <a:rPr lang="en-US" sz="6800" dirty="0" smtClean="0"/>
              <a:t>:</a:t>
            </a:r>
            <a:r>
              <a:rPr lang="en-US" sz="6800" baseline="30000" dirty="0" smtClean="0"/>
              <a:t>2</a:t>
            </a:r>
          </a:p>
          <a:p>
            <a:pPr lvl="1">
              <a:buFont typeface="Arial" panose="020B0604020202020204" pitchFamily="34" charset="0"/>
              <a:buChar char="•"/>
            </a:pPr>
            <a:r>
              <a:rPr lang="en-US" sz="6400" dirty="0" smtClean="0"/>
              <a:t>Last year’s forecast		30,865 MW</a:t>
            </a:r>
          </a:p>
          <a:p>
            <a:pPr lvl="1">
              <a:buFont typeface="Arial" panose="020B0604020202020204" pitchFamily="34" charset="0"/>
              <a:buChar char="•"/>
            </a:pPr>
            <a:r>
              <a:rPr lang="en-US" sz="6400" u="sng" dirty="0" smtClean="0"/>
              <a:t>Current forecast		33,848 MW</a:t>
            </a:r>
          </a:p>
          <a:p>
            <a:pPr lvl="1">
              <a:buFont typeface="Arial" panose="020B0604020202020204" pitchFamily="34" charset="0"/>
              <a:buChar char="•"/>
            </a:pPr>
            <a:r>
              <a:rPr lang="en-US" sz="6400" dirty="0" smtClean="0"/>
              <a:t>Net increase		   2,983 MW</a:t>
            </a:r>
          </a:p>
          <a:p>
            <a:pPr>
              <a:buFont typeface="Arial" panose="020B0604020202020204" pitchFamily="34" charset="0"/>
              <a:buChar char="•"/>
            </a:pPr>
            <a:endParaRPr lang="en-US" sz="7200" dirty="0"/>
          </a:p>
          <a:p>
            <a:pPr>
              <a:buFont typeface="Arial" panose="020B0604020202020204" pitchFamily="34" charset="0"/>
              <a:buChar char="•"/>
            </a:pPr>
            <a:r>
              <a:rPr lang="en-US" sz="7200" u="sng" dirty="0" smtClean="0"/>
              <a:t>Resources</a:t>
            </a:r>
          </a:p>
          <a:p>
            <a:pPr lvl="1">
              <a:buFont typeface="Arial" panose="020B0604020202020204" pitchFamily="34" charset="0"/>
              <a:buChar char="•"/>
            </a:pPr>
            <a:r>
              <a:rPr lang="en-US" sz="6400" dirty="0" smtClean="0"/>
              <a:t>Small amount of new solar capacity  </a:t>
            </a:r>
          </a:p>
          <a:p>
            <a:pPr lvl="1">
              <a:buFont typeface="Arial" panose="020B0604020202020204" pitchFamily="34" charset="0"/>
              <a:buChar char="•"/>
            </a:pPr>
            <a:r>
              <a:rPr lang="en-US" sz="6400" dirty="0" smtClean="0"/>
              <a:t>Up to 2,000 MW </a:t>
            </a:r>
            <a:r>
              <a:rPr lang="en-US" sz="6400" dirty="0" smtClean="0">
                <a:solidFill>
                  <a:srgbClr val="FF0000"/>
                </a:solidFill>
              </a:rPr>
              <a:t>less</a:t>
            </a:r>
            <a:r>
              <a:rPr lang="en-US" sz="6400" dirty="0" smtClean="0"/>
              <a:t> hydro peaking (from BPA-only to regional INC/DEC)</a:t>
            </a:r>
            <a:endParaRPr lang="en-US" sz="6400" dirty="0"/>
          </a:p>
          <a:p>
            <a:pPr lvl="1">
              <a:buFont typeface="Arial" panose="020B0604020202020204" pitchFamily="34" charset="0"/>
              <a:buChar char="•"/>
            </a:pPr>
            <a:endParaRPr lang="en-US" sz="6400" dirty="0" smtClean="0"/>
          </a:p>
          <a:p>
            <a:pPr>
              <a:buFont typeface="Arial" panose="020B0604020202020204" pitchFamily="34" charset="0"/>
              <a:buChar char="•"/>
            </a:pPr>
            <a:r>
              <a:rPr lang="en-US" sz="7200" dirty="0" smtClean="0"/>
              <a:t>Newer version of GENESYS (tends to show slightly higher LOLP)</a:t>
            </a:r>
            <a:endParaRPr lang="en-US" sz="7200"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9</a:t>
            </a:fld>
            <a:endParaRPr lang="en-US" dirty="0"/>
          </a:p>
        </p:txBody>
      </p:sp>
      <p:sp>
        <p:nvSpPr>
          <p:cNvPr id="6" name="TextBox 5"/>
          <p:cNvSpPr txBox="1"/>
          <p:nvPr/>
        </p:nvSpPr>
        <p:spPr>
          <a:xfrm>
            <a:off x="457200" y="5086843"/>
            <a:ext cx="8153400" cy="1169551"/>
          </a:xfrm>
          <a:prstGeom prst="rect">
            <a:avLst/>
          </a:prstGeom>
          <a:noFill/>
        </p:spPr>
        <p:txBody>
          <a:bodyPr wrap="square" rtlCol="0">
            <a:spAutoFit/>
          </a:bodyPr>
          <a:lstStyle/>
          <a:p>
            <a:r>
              <a:rPr lang="en-US" sz="1400" baseline="30000" dirty="0" smtClean="0"/>
              <a:t>1</a:t>
            </a:r>
            <a:r>
              <a:rPr lang="en-US" sz="1400" dirty="0"/>
              <a:t>L</a:t>
            </a:r>
            <a:r>
              <a:rPr lang="en-US" sz="1400" dirty="0" smtClean="0"/>
              <a:t>oad forecasting method was modified for a more accurate reflection of energy efficiency savings and the impacts of future codes and standards.  </a:t>
            </a:r>
            <a:endParaRPr lang="en-US" sz="1400" baseline="30000" dirty="0" smtClean="0"/>
          </a:p>
          <a:p>
            <a:r>
              <a:rPr lang="en-US" sz="1400" baseline="30000" dirty="0" smtClean="0"/>
              <a:t>2</a:t>
            </a:r>
            <a:r>
              <a:rPr lang="en-US" sz="1400" dirty="0" smtClean="0"/>
              <a:t>Even though the current annual average load forecast for 2021 is lower than last year’s, this year’s winter peak load forecast is much higher. Council will continue to investigate this and also why off-peak loads in this year’s forecast appear to be lower than expected.    </a:t>
            </a:r>
            <a:endParaRPr lang="en-US" sz="1400" dirty="0"/>
          </a:p>
        </p:txBody>
      </p:sp>
      <p:cxnSp>
        <p:nvCxnSpPr>
          <p:cNvPr id="15" name="Straight Arrow Connector 14"/>
          <p:cNvCxnSpPr/>
          <p:nvPr/>
        </p:nvCxnSpPr>
        <p:spPr>
          <a:xfrm flipH="1">
            <a:off x="5394734" y="2603840"/>
            <a:ext cx="914400" cy="5334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4937534" y="2603840"/>
            <a:ext cx="1371600" cy="15240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286500" y="2213910"/>
            <a:ext cx="2362200" cy="923330"/>
          </a:xfrm>
          <a:prstGeom prst="rect">
            <a:avLst/>
          </a:prstGeom>
          <a:noFill/>
        </p:spPr>
        <p:txBody>
          <a:bodyPr wrap="square" rtlCol="0">
            <a:spAutoFit/>
          </a:bodyPr>
          <a:lstStyle/>
          <a:p>
            <a:r>
              <a:rPr lang="en-US" dirty="0" smtClean="0">
                <a:solidFill>
                  <a:srgbClr val="FF0000"/>
                </a:solidFill>
              </a:rPr>
              <a:t>Main reasons why LOLP is higher in this year’s assessment</a:t>
            </a:r>
            <a:endParaRPr lang="en-US" dirty="0">
              <a:solidFill>
                <a:srgbClr val="FF0000"/>
              </a:solidFill>
            </a:endParaRPr>
          </a:p>
        </p:txBody>
      </p:sp>
    </p:spTree>
    <p:extLst>
      <p:ext uri="{BB962C8B-B14F-4D97-AF65-F5344CB8AC3E}">
        <p14:creationId xmlns:p14="http://schemas.microsoft.com/office/powerpoint/2010/main" val="4074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Council">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Template>
  <TotalTime>1074</TotalTime>
  <Words>1074</Words>
  <Application>Microsoft Office PowerPoint</Application>
  <PresentationFormat>On-screen Show (4:3)</PresentationFormat>
  <Paragraphs>354</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Century Gothic</vt:lpstr>
      <vt:lpstr>Georgia</vt:lpstr>
      <vt:lpstr>Times New Roman</vt:lpstr>
      <vt:lpstr>Wingdings</vt:lpstr>
      <vt:lpstr>Council</vt:lpstr>
      <vt:lpstr>Power Supply Adequacy for the  2021 Operating Year  </vt:lpstr>
      <vt:lpstr>2021 Reference and Sensitivity Cases</vt:lpstr>
      <vt:lpstr>2021 Reference Case (see next 3 slides for more detail)</vt:lpstr>
      <vt:lpstr>Reference Case Assumptions</vt:lpstr>
      <vt:lpstr>Example of Energy Efficiency Savings 2021 Hybrid Loads January (1929 Temp) </vt:lpstr>
      <vt:lpstr>Scenarios</vt:lpstr>
      <vt:lpstr>2021 Adequacy Assessment</vt:lpstr>
      <vt:lpstr>2021 Power Supply Adequacy</vt:lpstr>
      <vt:lpstr>Comparison to last year’s 2021 Assessment  (from 8.3 to 9.9% LOLP)</vt:lpstr>
      <vt:lpstr>Comparison to Past Assessments</vt:lpstr>
      <vt:lpstr>Sensitivity Studies</vt:lpstr>
      <vt:lpstr>LOLP (%) Heat Map (existing standby resources)</vt:lpstr>
      <vt:lpstr>Effects of DR on LOLP (2500 MW import)</vt:lpstr>
      <vt:lpstr>Loss of Gas/Market Friction (Loss of 650 MW IPP, 2500 MW import)</vt:lpstr>
      <vt:lpstr>Other Adequacy Metrics</vt:lpstr>
      <vt:lpstr>EUE (MW-hours) (existing standby resources)</vt:lpstr>
      <vt:lpstr>Effects of DR on EUE (2500 MW import)</vt:lpstr>
      <vt:lpstr>Expected Hours Curtailed (hours) (existing standby resources) (Green satisfies 1-in-10 year criterion of 1.1 max)</vt:lpstr>
      <vt:lpstr>CVaR Peak (MW) (existing standby resources)</vt:lpstr>
      <vt:lpstr>Historical vs. Forecast Loads</vt:lpstr>
      <vt:lpstr>Winter Max Load Hour Historical (’93-’05) vs. Hybrid Forecast (’29-’05)</vt:lpstr>
      <vt:lpstr>Summer Max Load Hour Historical (’93-’05) vs. Hybrid Forecast (’29-’05)</vt:lpstr>
      <vt:lpstr>Max Historic (93-05) vs Max Forecast (29-05) Week 14 </vt:lpstr>
      <vt:lpstr>Max Historic (93-05) vs Max Forecast (93-05) Week 14 </vt:lpstr>
      <vt:lpstr>Max Historic (93-05) vs Max Forecast (29-05) Week 17</vt:lpstr>
      <vt:lpstr>Max Historic (93-05) vs Max Forecast (93-05) Week 17  </vt:lpstr>
      <vt:lpstr>Additional Slides</vt:lpstr>
      <vt:lpstr>Curtailment Statistics (before standby resources)</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Adequacy Assessment  Decision on SW Imports for the Reference Case</dc:title>
  <dc:creator>John Fazio</dc:creator>
  <cp:lastModifiedBy>Chad Madron</cp:lastModifiedBy>
  <cp:revision>213</cp:revision>
  <dcterms:created xsi:type="dcterms:W3CDTF">2014-04-24T18:10:34Z</dcterms:created>
  <dcterms:modified xsi:type="dcterms:W3CDTF">2016-06-07T21:40:42Z</dcterms:modified>
</cp:coreProperties>
</file>