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0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87" r:id="rId42"/>
    <p:sldId id="288" r:id="rId43"/>
    <p:sldId id="289" r:id="rId44"/>
    <p:sldId id="299" r:id="rId45"/>
    <p:sldId id="298" r:id="rId46"/>
    <p:sldId id="303" r:id="rId47"/>
    <p:sldId id="302" r:id="rId48"/>
    <p:sldId id="304" r:id="rId49"/>
    <p:sldId id="305" r:id="rId50"/>
    <p:sldId id="307" r:id="rId51"/>
    <p:sldId id="306" r:id="rId52"/>
    <p:sldId id="30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0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B6E6F-B515-4842-8E4C-DE70296FB326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E6B0A-3256-46AC-B314-9D2A77D2D2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5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6B0A-3256-46AC-B314-9D2A77D2D25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08037" y="3932237"/>
            <a:ext cx="2133600" cy="365125"/>
          </a:xfrm>
        </p:spPr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96526"/>
            <a:ext cx="9144000" cy="56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AA410EB8-A01E-483B-9F37-9B9DDCDD71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-Horizontal.png"/>
          <p:cNvPicPr>
            <a:picLocks noChangeAspect="1"/>
          </p:cNvPicPr>
          <p:nvPr/>
        </p:nvPicPr>
        <p:blipFill>
          <a:blip r:embed="rId13" cstate="print">
            <a:grayscl/>
            <a:lum bright="30000"/>
          </a:blip>
          <a:stretch>
            <a:fillRect/>
          </a:stretch>
        </p:blipFill>
        <p:spPr>
          <a:xfrm>
            <a:off x="144380" y="6419130"/>
            <a:ext cx="2065420" cy="318715"/>
          </a:xfrm>
          <a:prstGeom prst="rect">
            <a:avLst/>
          </a:prstGeom>
        </p:spPr>
      </p:pic>
      <p:pic>
        <p:nvPicPr>
          <p:cNvPr id="14" name="Picture 13" descr="Primary_WhiteBackground_Landscap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72400" y="6418387"/>
            <a:ext cx="1184151" cy="336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8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RPM_Naviga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Analysis Advisory Committee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26, 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Price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6" descr="IndepOnPeak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24" y="1189037"/>
            <a:ext cx="8905751" cy="51355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Price Distribution</a:t>
            </a:r>
            <a:endParaRPr lang="en-US" dirty="0"/>
          </a:p>
        </p:txBody>
      </p:sp>
      <p:pic>
        <p:nvPicPr>
          <p:cNvPr id="5" name="Content Placeholder 4" descr="DepOnPeak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4" y="1066800"/>
            <a:ext cx="9199486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038600" y="1295400"/>
            <a:ext cx="2971800" cy="914400"/>
          </a:xfrm>
          <a:prstGeom prst="wedgeRectCallout">
            <a:avLst>
              <a:gd name="adj1" fmla="val 80954"/>
              <a:gd name="adj2" fmla="val 171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Dependent Factor adds significant volatility to the price forecast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 Estimation for 7</a:t>
            </a:r>
            <a:r>
              <a:rPr lang="en-US" baseline="30000" dirty="0" smtClean="0"/>
              <a:t>th</a:t>
            </a:r>
            <a:r>
              <a:rPr lang="en-US" dirty="0" smtClean="0"/>
              <a:t> Plan Draft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methods for parameter estimation</a:t>
            </a:r>
          </a:p>
          <a:p>
            <a:r>
              <a:rPr lang="en-US" dirty="0" smtClean="0"/>
              <a:t>Draft inputs are not finalized until March 27, thus parameters may change slightly</a:t>
            </a:r>
          </a:p>
          <a:p>
            <a:r>
              <a:rPr lang="en-US" dirty="0" smtClean="0"/>
              <a:t>Some parameters based on historic data will likely not need to be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High/Low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estimation, one point makes a location, two points makes a range, three points in the distribution is less clear</a:t>
            </a:r>
          </a:p>
          <a:p>
            <a:r>
              <a:rPr lang="en-US" dirty="0" smtClean="0"/>
              <a:t>Load was close to log-symmetry, natural gas prices and electricity prices were not</a:t>
            </a:r>
          </a:p>
          <a:p>
            <a:r>
              <a:rPr lang="en-US" dirty="0" smtClean="0"/>
              <a:t>Because of the risk focus of RPM, fitting estimates based on the high forecast is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Load Model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Estimate factors using simple linear regression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gas price and electricity price are fit in the same manner using the high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667000"/>
          <a:ext cx="6223000" cy="2370138"/>
        </p:xfrm>
        <a:graphic>
          <a:graphicData uri="http://schemas.openxmlformats.org/presentationml/2006/ole">
            <p:oleObj spid="_x0000_s23554" name="Document" r:id="rId3" imgW="6230937" imgH="236893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versus Triangular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assumptions are much more compatible with normal distributions versus triangular distributions</a:t>
            </a:r>
          </a:p>
          <a:p>
            <a:r>
              <a:rPr lang="en-US" dirty="0" smtClean="0"/>
              <a:t>Recommend moving all distributions with regression estimated parameters to standard normal rather than triangular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Factor Load Example</a:t>
            </a:r>
            <a:endParaRPr lang="en-US" dirty="0"/>
          </a:p>
        </p:txBody>
      </p:sp>
      <p:pic>
        <p:nvPicPr>
          <p:cNvPr id="5" name="Content Placeholder 4" descr="AnnualFactorLoad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331626"/>
            <a:ext cx="9067800" cy="43109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Seasonal Factor to Load</a:t>
            </a:r>
            <a:endParaRPr lang="en-US" dirty="0"/>
          </a:p>
        </p:txBody>
      </p:sp>
      <p:pic>
        <p:nvPicPr>
          <p:cNvPr id="5" name="Content Placeholder 4" descr="AnnualSeasLoad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112" y="1295400"/>
            <a:ext cx="9136088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191000" y="2819400"/>
            <a:ext cx="3505200" cy="1219200"/>
          </a:xfrm>
          <a:prstGeom prst="wedgeRoundRectCallout">
            <a:avLst>
              <a:gd name="adj1" fmla="val 38364"/>
              <a:gd name="adj2" fmla="val -903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Seasonality adds a little shape variation but not extreme changes for quarterly average load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Factor Natural Gas Price Example</a:t>
            </a:r>
            <a:endParaRPr lang="en-US" dirty="0"/>
          </a:p>
        </p:txBody>
      </p:sp>
      <p:pic>
        <p:nvPicPr>
          <p:cNvPr id="5" name="Content Placeholder 4" descr="AnnualFactorNGas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15" y="1524000"/>
            <a:ext cx="8859085" cy="42117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Seasonal Factor to Natural Gas Price</a:t>
            </a:r>
            <a:endParaRPr lang="en-US" dirty="0"/>
          </a:p>
        </p:txBody>
      </p:sp>
      <p:pic>
        <p:nvPicPr>
          <p:cNvPr id="5" name="Content Placeholder 4" descr="AnnualSeasNGas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1524000"/>
            <a:ext cx="9019367" cy="42879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6629400" y="3810000"/>
            <a:ext cx="2209800" cy="914400"/>
          </a:xfrm>
          <a:prstGeom prst="wedgeRectCallout">
            <a:avLst>
              <a:gd name="adj1" fmla="val -118385"/>
              <a:gd name="adj2" fmla="val -615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Seasonality adds much more volatility to prices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772400" cy="5897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Current SAAC Members:</a:t>
            </a:r>
          </a:p>
          <a:p>
            <a:pPr lvl="1"/>
            <a:r>
              <a:rPr lang="en-US" dirty="0" smtClean="0"/>
              <a:t>Clint Kalich, AVISTA </a:t>
            </a:r>
          </a:p>
          <a:p>
            <a:pPr lvl="1"/>
            <a:r>
              <a:rPr lang="en-US" dirty="0" smtClean="0"/>
              <a:t>Mike McCoy, BECKER CAPITAL </a:t>
            </a:r>
          </a:p>
          <a:p>
            <a:pPr lvl="1"/>
            <a:r>
              <a:rPr lang="en-US" dirty="0" smtClean="0"/>
              <a:t>Marty Howard, BMH3 (CONSULTANT) </a:t>
            </a:r>
          </a:p>
          <a:p>
            <a:pPr lvl="1"/>
            <a:r>
              <a:rPr lang="en-US" dirty="0" smtClean="0"/>
              <a:t>Ehud </a:t>
            </a:r>
            <a:r>
              <a:rPr lang="en-US" dirty="0" err="1" smtClean="0"/>
              <a:t>Abadi</a:t>
            </a:r>
            <a:r>
              <a:rPr lang="en-US" dirty="0" smtClean="0"/>
              <a:t>, BPA </a:t>
            </a:r>
          </a:p>
          <a:p>
            <a:pPr lvl="1"/>
            <a:r>
              <a:rPr lang="en-US" dirty="0" smtClean="0"/>
              <a:t>Robert J Petty, BPA </a:t>
            </a:r>
          </a:p>
          <a:p>
            <a:pPr lvl="1"/>
            <a:r>
              <a:rPr lang="en-US" dirty="0" smtClean="0"/>
              <a:t>John Scott, EPIS </a:t>
            </a:r>
          </a:p>
          <a:p>
            <a:pPr lvl="1"/>
            <a:r>
              <a:rPr lang="en-US" dirty="0" smtClean="0"/>
              <a:t>Kevin </a:t>
            </a:r>
            <a:r>
              <a:rPr lang="en-US" dirty="0" err="1" smtClean="0"/>
              <a:t>Nordt</a:t>
            </a:r>
            <a:r>
              <a:rPr lang="en-US" dirty="0" smtClean="0"/>
              <a:t>, GCPUD </a:t>
            </a:r>
          </a:p>
          <a:p>
            <a:pPr lvl="1"/>
            <a:r>
              <a:rPr lang="en-US" dirty="0" smtClean="0"/>
              <a:t>Rick Sterling, IDAHO PUC </a:t>
            </a:r>
          </a:p>
          <a:p>
            <a:pPr lvl="1"/>
            <a:r>
              <a:rPr lang="en-US" dirty="0" smtClean="0"/>
              <a:t>Mark Stokes, IDAHO POWER </a:t>
            </a:r>
          </a:p>
          <a:p>
            <a:pPr lvl="1"/>
            <a:r>
              <a:rPr lang="en-US" dirty="0" smtClean="0"/>
              <a:t>Jim Litchfield, LITCHFIELD CONSULTING (CONSULTANT) </a:t>
            </a:r>
          </a:p>
          <a:p>
            <a:pPr lvl="1"/>
            <a:r>
              <a:rPr lang="en-US" dirty="0" smtClean="0"/>
              <a:t>Fred </a:t>
            </a:r>
            <a:r>
              <a:rPr lang="en-US" dirty="0" err="1" smtClean="0"/>
              <a:t>Huette</a:t>
            </a:r>
            <a:r>
              <a:rPr lang="en-US" dirty="0" smtClean="0"/>
              <a:t>, NW ENERGY COALITION </a:t>
            </a:r>
          </a:p>
          <a:p>
            <a:pPr lvl="1"/>
            <a:r>
              <a:rPr lang="en-US" dirty="0" smtClean="0"/>
              <a:t>Diane Broad, ODOE </a:t>
            </a:r>
          </a:p>
          <a:p>
            <a:pPr lvl="1"/>
            <a:r>
              <a:rPr lang="en-US" dirty="0" smtClean="0"/>
              <a:t>Mike Hoffman, PNL </a:t>
            </a:r>
          </a:p>
          <a:p>
            <a:pPr lvl="1"/>
            <a:r>
              <a:rPr lang="en-US" dirty="0" smtClean="0"/>
              <a:t>Michael </a:t>
            </a:r>
            <a:r>
              <a:rPr lang="en-US" dirty="0" err="1" smtClean="0"/>
              <a:t>Deen</a:t>
            </a:r>
            <a:r>
              <a:rPr lang="en-US" dirty="0" smtClean="0"/>
              <a:t>, PPC </a:t>
            </a:r>
          </a:p>
          <a:p>
            <a:pPr lvl="1"/>
            <a:r>
              <a:rPr lang="en-US" dirty="0" smtClean="0"/>
              <a:t>Dick Adams, PNUCC </a:t>
            </a:r>
          </a:p>
          <a:p>
            <a:pPr lvl="1"/>
            <a:r>
              <a:rPr lang="en-US" dirty="0" err="1" smtClean="0"/>
              <a:t>Sima</a:t>
            </a:r>
            <a:r>
              <a:rPr lang="en-US" dirty="0" smtClean="0"/>
              <a:t> </a:t>
            </a:r>
            <a:r>
              <a:rPr lang="en-US" dirty="0" err="1" smtClean="0"/>
              <a:t>Beitinjaneh</a:t>
            </a:r>
            <a:r>
              <a:rPr lang="en-US" dirty="0" smtClean="0"/>
              <a:t>, PORTLAND GENERAL ELECTRIC </a:t>
            </a:r>
          </a:p>
          <a:p>
            <a:pPr lvl="1"/>
            <a:r>
              <a:rPr lang="en-US" dirty="0" err="1" smtClean="0"/>
              <a:t>Villamor</a:t>
            </a:r>
            <a:r>
              <a:rPr lang="en-US" dirty="0" smtClean="0"/>
              <a:t> B </a:t>
            </a:r>
            <a:r>
              <a:rPr lang="en-US" dirty="0" err="1" smtClean="0"/>
              <a:t>Gamponia</a:t>
            </a:r>
            <a:r>
              <a:rPr lang="en-US" dirty="0" smtClean="0"/>
              <a:t>, PSE </a:t>
            </a:r>
          </a:p>
          <a:p>
            <a:pPr lvl="1"/>
            <a:r>
              <a:rPr lang="en-US" dirty="0" smtClean="0"/>
              <a:t>Phillip. </a:t>
            </a:r>
            <a:r>
              <a:rPr lang="en-US" dirty="0" err="1" smtClean="0"/>
              <a:t>Popoff</a:t>
            </a:r>
            <a:r>
              <a:rPr lang="en-US" dirty="0" smtClean="0"/>
              <a:t>, PSE </a:t>
            </a:r>
          </a:p>
          <a:p>
            <a:pPr lvl="1"/>
            <a:r>
              <a:rPr lang="en-US" dirty="0" smtClean="0"/>
              <a:t>Mark Dyson, ROCKY MOUNTAIN INSTITUE </a:t>
            </a:r>
          </a:p>
          <a:p>
            <a:pPr lvl="1"/>
            <a:r>
              <a:rPr lang="en-US" dirty="0" smtClean="0"/>
              <a:t>Tom Chisholm, USACE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Factor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1" y="1600200"/>
            <a:ext cx="64498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1752600" y="2819400"/>
            <a:ext cx="2362200" cy="990600"/>
          </a:xfrm>
          <a:prstGeom prst="wedgeRectCallout">
            <a:avLst>
              <a:gd name="adj1" fmla="val 80349"/>
              <a:gd name="adj2" fmla="val 1157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Historic natural gas price record is extremely volatile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Price / Annual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1" y="1600200"/>
            <a:ext cx="64498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2743200" y="2362200"/>
            <a:ext cx="2286000" cy="685800"/>
          </a:xfrm>
          <a:prstGeom prst="wedgeRectCallout">
            <a:avLst>
              <a:gd name="adj1" fmla="val -37837"/>
              <a:gd name="adj2" fmla="val 1432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Factors show seasonal shapes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standard deviation of the log of the quarterly historic prices over annual prices allows for seasonal factor estimation</a:t>
            </a:r>
          </a:p>
          <a:p>
            <a:r>
              <a:rPr lang="en-US" dirty="0" smtClean="0"/>
              <a:t>In the 6</a:t>
            </a:r>
            <a:r>
              <a:rPr lang="en-US" baseline="30000" dirty="0" smtClean="0"/>
              <a:t>th</a:t>
            </a:r>
            <a:r>
              <a:rPr lang="en-US" dirty="0" smtClean="0"/>
              <a:t> plan the seasonal factor was used in a much more limited 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Dependent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historic Electricity Price, Natural Gas Price, Load and Hydro</a:t>
            </a:r>
          </a:p>
          <a:p>
            <a:r>
              <a:rPr lang="en-US" dirty="0" smtClean="0"/>
              <a:t>Setup regression with electricity price depending on the other three and without an intercept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load have jumps?</a:t>
            </a:r>
          </a:p>
          <a:p>
            <a:r>
              <a:rPr lang="en-US" dirty="0" smtClean="0"/>
              <a:t>What is the likelihood of price jumps?  How long should they persist?</a:t>
            </a:r>
          </a:p>
          <a:p>
            <a:r>
              <a:rPr lang="en-US" dirty="0" smtClean="0"/>
              <a:t>Limited feedback from Natural Gas Advisory Committee and Demand Forecast Advisory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 removing load jumps</a:t>
            </a:r>
          </a:p>
          <a:p>
            <a:pPr lvl="1"/>
            <a:r>
              <a:rPr lang="en-US" dirty="0" smtClean="0"/>
              <a:t>There is no obvious data to use in estimation</a:t>
            </a:r>
          </a:p>
          <a:p>
            <a:pPr lvl="1"/>
            <a:r>
              <a:rPr lang="en-US" dirty="0" smtClean="0"/>
              <a:t>Limited feedback supported not including jumps</a:t>
            </a:r>
          </a:p>
          <a:p>
            <a:pPr lvl="1"/>
            <a:r>
              <a:rPr lang="en-US" dirty="0" smtClean="0"/>
              <a:t>Feedback from the SAAC?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Price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Proportional duration logic from 6</a:t>
            </a:r>
            <a:r>
              <a:rPr lang="en-US" baseline="30000" dirty="0" smtClean="0"/>
              <a:t>th</a:t>
            </a:r>
            <a:r>
              <a:rPr lang="en-US" dirty="0" smtClean="0"/>
              <a:t> plan did not allow for down jumps</a:t>
            </a:r>
          </a:p>
          <a:p>
            <a:r>
              <a:rPr lang="en-US" dirty="0" smtClean="0"/>
              <a:t>Specified duration allows for symmetric jumps</a:t>
            </a:r>
          </a:p>
          <a:p>
            <a:r>
              <a:rPr lang="en-US" dirty="0" smtClean="0"/>
              <a:t>Using historic record to determine largest normalized quarterly jump (largest quarterly price / annual price) gives a jump around 160%</a:t>
            </a:r>
          </a:p>
          <a:p>
            <a:r>
              <a:rPr lang="en-US" dirty="0" smtClean="0"/>
              <a:t>Limited feedback says price jumps would be expected to roughly double, at extremes quadruple, duration of deviations would be expected to be up to 4 or 5 years no more than 8 and supported price recovery in the opposing direction</a:t>
            </a:r>
          </a:p>
          <a:p>
            <a:r>
              <a:rPr lang="en-US" dirty="0" smtClean="0"/>
              <a:t>Recommend using historic record for jump magnitude, duration between 1 quarter and 5 years, with price recovery and a 50% chance of a jump within a game.</a:t>
            </a:r>
          </a:p>
          <a:p>
            <a:r>
              <a:rPr lang="en-US" dirty="0" smtClean="0"/>
              <a:t>Feedback from the SAAC?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 Jumps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natural gas price, switch to specified duration jumps, use historic record to estimate largest jump including energy crisis in 2001 around 211% upward and 18% downward jumps</a:t>
            </a:r>
          </a:p>
          <a:p>
            <a:r>
              <a:rPr lang="en-US" dirty="0" smtClean="0"/>
              <a:t>Match duration and chance of a jump assumptions for natural gas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to 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Jumps can move the distribution off the input forecast</a:t>
            </a:r>
          </a:p>
          <a:p>
            <a:r>
              <a:rPr lang="en-US" dirty="0" smtClean="0"/>
              <a:t>Respect</a:t>
            </a:r>
          </a:p>
          <a:p>
            <a:r>
              <a:rPr lang="en-US" dirty="0" smtClean="0"/>
              <a:t>Recommend adjusting all input forecasts to be consistent with the median of the futures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 No Jumps</a:t>
            </a:r>
            <a:endParaRPr lang="en-US" dirty="0"/>
          </a:p>
        </p:txBody>
      </p:sp>
      <p:pic>
        <p:nvPicPr>
          <p:cNvPr id="5" name="Content Placeholder 4" descr="MidCNoJump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15" y="1752600"/>
            <a:ext cx="8975804" cy="4267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 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3 model delivered on-time</a:t>
            </a:r>
          </a:p>
          <a:p>
            <a:r>
              <a:rPr lang="en-US" dirty="0" smtClean="0"/>
              <a:t>Council is in the 30-day evaluation period</a:t>
            </a:r>
          </a:p>
          <a:p>
            <a:r>
              <a:rPr lang="en-US" dirty="0" smtClean="0"/>
              <a:t>Initial inputs based on Draft 7</a:t>
            </a:r>
            <a:r>
              <a:rPr lang="en-US" baseline="30000" dirty="0" smtClean="0"/>
              <a:t>th</a:t>
            </a:r>
            <a:r>
              <a:rPr lang="en-US" dirty="0" smtClean="0"/>
              <a:t> Plan data are mostly in the model</a:t>
            </a:r>
          </a:p>
          <a:p>
            <a:r>
              <a:rPr lang="en-US" dirty="0" smtClean="0"/>
              <a:t>Targeting March 27</a:t>
            </a:r>
            <a:r>
              <a:rPr lang="en-US" baseline="30000" dirty="0" smtClean="0"/>
              <a:t>th</a:t>
            </a:r>
            <a:r>
              <a:rPr lang="en-US" dirty="0" smtClean="0"/>
              <a:t> for finalizing inputs with the exception of some work on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 with Jumps</a:t>
            </a:r>
            <a:endParaRPr lang="en-US" dirty="0"/>
          </a:p>
        </p:txBody>
      </p:sp>
      <p:pic>
        <p:nvPicPr>
          <p:cNvPr id="5" name="Content Placeholder 4" descr="MidCJump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15" y="1752600"/>
            <a:ext cx="8975804" cy="4267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Electricity Price with Jumps and Median Adjustment</a:t>
            </a:r>
            <a:endParaRPr lang="en-US" dirty="0"/>
          </a:p>
        </p:txBody>
      </p:sp>
      <p:pic>
        <p:nvPicPr>
          <p:cNvPr id="5" name="Content Placeholder 4" descr="MidCJumpMedian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24" y="1295400"/>
            <a:ext cx="8853444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RPM Thermal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option pricing theory (Black-</a:t>
            </a:r>
            <a:r>
              <a:rPr lang="en-US" dirty="0" err="1" smtClean="0"/>
              <a:t>Scholes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Derivation is a bit messy</a:t>
            </a:r>
          </a:p>
          <a:p>
            <a:r>
              <a:rPr lang="en-US" dirty="0" smtClean="0"/>
              <a:t>General principal is fairly basic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a Thermal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is derived by taking the capacity times the earnings per </a:t>
            </a:r>
            <a:r>
              <a:rPr lang="en-US" dirty="0" err="1" smtClean="0"/>
              <a:t>MWh</a:t>
            </a:r>
            <a:r>
              <a:rPr lang="en-US" dirty="0" smtClean="0"/>
              <a:t> for each hour in a period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09800" y="3124200"/>
          <a:ext cx="5493903" cy="2971800"/>
        </p:xfrm>
        <a:graphic>
          <a:graphicData uri="http://schemas.openxmlformats.org/presentationml/2006/ole">
            <p:oleObj spid="_x0000_s29698" name="Equation" r:id="rId3" imgW="3219726" imgH="1740892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Difference between Fuel Cost and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can be determined on what is expected to be the difference between the variable costs for a resource and the market price given as compensation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524000" y="3657599"/>
          <a:ext cx="4800600" cy="2349135"/>
        </p:xfrm>
        <a:graphic>
          <a:graphicData uri="http://schemas.openxmlformats.org/presentationml/2006/ole">
            <p:oleObj spid="_x0000_s30722" name="Equation" r:id="rId3" imgW="3426077" imgH="1677187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Statistical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prices are considered to be Log-Normally distributed then many things follow</a:t>
            </a:r>
          </a:p>
          <a:p>
            <a:r>
              <a:rPr lang="en-US" dirty="0" smtClean="0"/>
              <a:t>Using a bit of Nobel Prize winning work (Black-</a:t>
            </a:r>
            <a:r>
              <a:rPr lang="en-US" dirty="0" err="1" smtClean="0"/>
              <a:t>Scholes</a:t>
            </a:r>
            <a:r>
              <a:rPr lang="en-US" dirty="0" smtClean="0"/>
              <a:t>, though Black did not live long enough to get the prize money) you get a distribution for V expressed in terms of the standard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Ugly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who miss Calculus: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98714" y="2667000"/>
          <a:ext cx="8545286" cy="1371600"/>
        </p:xfrm>
        <a:graphic>
          <a:graphicData uri="http://schemas.openxmlformats.org/presentationml/2006/ole">
            <p:oleObj spid="_x0000_s31747" name="Document" r:id="rId3" imgW="6230937" imgH="1000914" progId="Word.Document.12">
              <p:embed/>
            </p:oleObj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371600" y="4114801"/>
          <a:ext cx="8001000" cy="1424892"/>
        </p:xfrm>
        <a:graphic>
          <a:graphicData uri="http://schemas.openxmlformats.org/presentationml/2006/ole">
            <p:oleObj spid="_x0000_s31748" name="Document" r:id="rId4" imgW="6230937" imgH="11099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Play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those who don’t miss Calculus: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2971800" y="2057400"/>
          <a:ext cx="4495800" cy="4495800"/>
        </p:xfrm>
        <a:graphic>
          <a:graphicData uri="http://schemas.openxmlformats.org/presentationml/2006/ole">
            <p:oleObj spid="_x0000_s53249" name="Equation" r:id="rId3" imgW="3606800" imgH="3606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Worth 1000 Words, or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4276" name="Picture 4" descr="Overlap of two gaussian distributions using monte carlo integ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169" y="1600200"/>
            <a:ext cx="6465661" cy="4525963"/>
          </a:xfrm>
          <a:prstGeom prst="rect">
            <a:avLst/>
          </a:prstGeom>
          <a:noFill/>
        </p:spPr>
      </p:pic>
      <p:sp>
        <p:nvSpPr>
          <p:cNvPr id="10" name="Rectangular Callout 9"/>
          <p:cNvSpPr/>
          <p:nvPr/>
        </p:nvSpPr>
        <p:spPr>
          <a:xfrm>
            <a:off x="685800" y="1676400"/>
            <a:ext cx="2133600" cy="1600200"/>
          </a:xfrm>
          <a:prstGeom prst="wedgeRectCallout">
            <a:avLst>
              <a:gd name="adj1" fmla="val 122024"/>
              <a:gd name="adj2" fmla="val 748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doesn’t work because the distributions are not independent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623" y="1600200"/>
            <a:ext cx="60507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Worth 1000 Words, or Equations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85800" y="1676400"/>
            <a:ext cx="2133600" cy="1600200"/>
          </a:xfrm>
          <a:prstGeom prst="wedgeRectCallout">
            <a:avLst>
              <a:gd name="adj1" fmla="val 122024"/>
              <a:gd name="adj2" fmla="val 748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Sometimes the price for electricity is high but the cost of fuel is higher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the natural gas price and load models, electricity price has an annual trend factor, seasonal price factor and a jump factor</a:t>
            </a:r>
          </a:p>
          <a:p>
            <a:r>
              <a:rPr lang="en-US" dirty="0" smtClean="0"/>
              <a:t>It adds a dependent factor which relies on the natural gas price forecast, load forecast and hydro generation forecast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Worth 1000 Words, or Equations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34381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3886200" y="1524000"/>
            <a:ext cx="2133600" cy="1600200"/>
          </a:xfrm>
          <a:prstGeom prst="wedgeRectCallout">
            <a:avLst>
              <a:gd name="adj1" fmla="val -126547"/>
              <a:gd name="adj2" fmla="val 8440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look at the distribution of the difference between the two capturing correlation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5486400" y="4495800"/>
            <a:ext cx="2362200" cy="1371600"/>
          </a:xfrm>
          <a:prstGeom prst="wedgeRectCallout">
            <a:avLst>
              <a:gd name="adj1" fmla="val -156317"/>
              <a:gd name="adj2" fmla="val -274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 Factor for the thermal is the area under the curve greater than zero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RPM Thermal Dispatch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S1n – Market Price – VOM</a:t>
            </a:r>
          </a:p>
          <a:p>
            <a:r>
              <a:rPr lang="en-US" dirty="0" smtClean="0"/>
              <a:t>S2n – Fuel Cost + CO2 Cost</a:t>
            </a:r>
          </a:p>
          <a:p>
            <a:r>
              <a:rPr lang="en-US" dirty="0" smtClean="0"/>
              <a:t>Then S1n – S2n = $ per MW earned by dispatch</a:t>
            </a:r>
          </a:p>
          <a:p>
            <a:r>
              <a:rPr lang="en-US" dirty="0" smtClean="0"/>
              <a:t>So max(S1n – S2n, 0) determines how much money a generator would make when added over each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Period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price within a period has a distribution and gas price within a period has a distribution</a:t>
            </a:r>
          </a:p>
          <a:p>
            <a:r>
              <a:rPr lang="en-US" dirty="0" smtClean="0"/>
              <a:t>The probability of the two distributions overlapping requires the computation of the location, range and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Thermal Dispatch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80" y="1600200"/>
            <a:ext cx="75122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133600"/>
            <a:ext cx="1219200" cy="14478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1200" y="4267200"/>
            <a:ext cx="1066800" cy="13716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657600"/>
            <a:ext cx="2590800" cy="533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numCol="2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Correlation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Sixth Plan Intra-period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 Price Intra-Period Volatility is .3</a:t>
            </a:r>
          </a:p>
          <a:p>
            <a:r>
              <a:rPr lang="en-US" dirty="0" smtClean="0"/>
              <a:t>Fuel Price Intra-Period Volatility is .1</a:t>
            </a:r>
          </a:p>
          <a:p>
            <a:r>
              <a:rPr lang="en-US" dirty="0" smtClean="0"/>
              <a:t>Natural Gas East and West have correlation coefficients of .6 with electricity price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 NPV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costs and offsetting benefits</a:t>
            </a:r>
          </a:p>
          <a:p>
            <a:r>
              <a:rPr lang="en-US" dirty="0" smtClean="0"/>
              <a:t>Market price in RPM covers more than the region</a:t>
            </a:r>
          </a:p>
          <a:p>
            <a:r>
              <a:rPr lang="en-US" dirty="0" smtClean="0"/>
              <a:t>Exports are common, so what is the cost to the region?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Average Generation Exceeds Loads</a:t>
            </a:r>
            <a:endParaRPr lang="en-US" dirty="0"/>
          </a:p>
        </p:txBody>
      </p:sp>
      <p:pic>
        <p:nvPicPr>
          <p:cNvPr id="5" name="Content Placeholder 4" descr="LoadGenImports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3419" y="1600200"/>
            <a:ext cx="673716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can be a bit strange, e.g. note considering the value of a </a:t>
            </a:r>
            <a:r>
              <a:rPr lang="en-US" dirty="0" err="1" smtClean="0"/>
              <a:t>MWh</a:t>
            </a:r>
            <a:endParaRPr lang="en-US" dirty="0" smtClean="0"/>
          </a:p>
          <a:p>
            <a:pPr lvl="1"/>
            <a:r>
              <a:rPr lang="en-US" dirty="0" smtClean="0"/>
              <a:t>Value of Dispatched Generation = Market Price – Variable Costs</a:t>
            </a:r>
          </a:p>
          <a:p>
            <a:pPr lvl="1"/>
            <a:r>
              <a:rPr lang="en-US" dirty="0" smtClean="0"/>
              <a:t>Market Price – Value of Dispatched Generation = Market Price – (Market Price – Variable Costs) = Variable Costs</a:t>
            </a:r>
          </a:p>
          <a:p>
            <a:r>
              <a:rPr lang="en-US" dirty="0" smtClean="0"/>
              <a:t>So the formulation uses Market Price – Value of Dispatched Generation as a proxy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NPV Cost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Costs in the NPV formulation</a:t>
            </a:r>
          </a:p>
          <a:p>
            <a:pPr lvl="1"/>
            <a:r>
              <a:rPr lang="en-US" dirty="0" smtClean="0"/>
              <a:t>Cost of serving load at market price</a:t>
            </a:r>
          </a:p>
          <a:p>
            <a:pPr lvl="1"/>
            <a:r>
              <a:rPr lang="en-US" dirty="0" smtClean="0"/>
              <a:t>Cost of acquiring new resources</a:t>
            </a:r>
          </a:p>
          <a:p>
            <a:pPr lvl="1"/>
            <a:r>
              <a:rPr lang="en-US" dirty="0" smtClean="0"/>
              <a:t>Cost of generation curtailment and load shedding</a:t>
            </a:r>
          </a:p>
          <a:p>
            <a:pPr lvl="1"/>
            <a:r>
              <a:rPr lang="en-US" dirty="0" smtClean="0"/>
              <a:t>Cost of fixed O&amp;M for existing resources</a:t>
            </a:r>
          </a:p>
          <a:p>
            <a:pPr lvl="1"/>
            <a:r>
              <a:rPr lang="en-US" dirty="0" smtClean="0"/>
              <a:t>Resource Adequacy Penalties</a:t>
            </a:r>
          </a:p>
          <a:p>
            <a:r>
              <a:rPr lang="en-US" dirty="0" smtClean="0"/>
              <a:t>Offsetting benefits</a:t>
            </a:r>
          </a:p>
          <a:p>
            <a:pPr lvl="1"/>
            <a:r>
              <a:rPr lang="en-US" dirty="0" smtClean="0"/>
              <a:t>Value of generation</a:t>
            </a:r>
          </a:p>
          <a:p>
            <a:pPr lvl="1"/>
            <a:r>
              <a:rPr lang="en-US" dirty="0" smtClean="0"/>
              <a:t>Value of conservation</a:t>
            </a:r>
          </a:p>
          <a:p>
            <a:pPr lvl="1"/>
            <a:r>
              <a:rPr lang="en-US" dirty="0" smtClean="0"/>
              <a:t>REC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NPV End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uses a discount rate and adjusts for perpetuity</a:t>
            </a:r>
          </a:p>
          <a:p>
            <a:r>
              <a:rPr lang="en-US" dirty="0" smtClean="0"/>
              <a:t>Tracking impacts on NPV in the RPM can help in understanding the </a:t>
            </a:r>
            <a:r>
              <a:rPr lang="en-US" dirty="0" smtClean="0"/>
              <a:t>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Trend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annual spread in RPM</a:t>
            </a:r>
          </a:p>
          <a:p>
            <a:r>
              <a:rPr lang="en-US" dirty="0" smtClean="0"/>
              <a:t>Of the form: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55738" y="3214688"/>
          <a:ext cx="6223000" cy="1985962"/>
        </p:xfrm>
        <a:graphic>
          <a:graphicData uri="http://schemas.openxmlformats.org/presentationml/2006/ole">
            <p:oleObj spid="_x0000_s1026" name="Document" r:id="rId3" imgW="6230937" imgH="198743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Perpetuity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miss geometric series recall: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discounting out into infinity from the start of the perpetuity period gives: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where E is the end of the study in periods (80) and S is the start of the perpetuity period (73)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1981200"/>
          <a:ext cx="1600200" cy="877529"/>
        </p:xfrm>
        <a:graphic>
          <a:graphicData uri="http://schemas.openxmlformats.org/presentationml/2006/ole">
            <p:oleObj spid="_x0000_s54274" name="Equation" r:id="rId3" imgW="787320" imgH="431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76600" y="3733800"/>
          <a:ext cx="2209800" cy="934915"/>
        </p:xfrm>
        <a:graphic>
          <a:graphicData uri="http://schemas.openxmlformats.org/presentationml/2006/ole">
            <p:oleObj spid="_x0000_s54275" name="Equation" r:id="rId4" imgW="9903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RPM…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831" y="1600200"/>
            <a:ext cx="6368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RPM Web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it at </a:t>
            </a:r>
            <a:r>
              <a:rPr lang="en-US" b="1" u="sng" dirty="0" smtClean="0">
                <a:hlinkClick r:id="rId2"/>
              </a:rPr>
              <a:t>http://bit.ly/RPM_Navigant</a:t>
            </a:r>
            <a:endParaRPr lang="en-US" dirty="0" smtClean="0"/>
          </a:p>
          <a:p>
            <a:r>
              <a:rPr lang="en-US" dirty="0" smtClean="0"/>
              <a:t>Data are not updated to the latest working version</a:t>
            </a:r>
          </a:p>
          <a:p>
            <a:r>
              <a:rPr lang="en-US" dirty="0" smtClean="0"/>
              <a:t>Does not perform optimization, i.e. creating an efficient frontier</a:t>
            </a:r>
          </a:p>
          <a:p>
            <a:r>
              <a:rPr lang="en-US" dirty="0" smtClean="0"/>
              <a:t>Let’s go check it out…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deviation from annual trends</a:t>
            </a:r>
          </a:p>
          <a:p>
            <a:r>
              <a:rPr lang="en-US" dirty="0" smtClean="0"/>
              <a:t>Of the form: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57325" y="3057525"/>
          <a:ext cx="6230938" cy="1514475"/>
        </p:xfrm>
        <a:graphic>
          <a:graphicData uri="http://schemas.openxmlformats.org/presentationml/2006/ole">
            <p:oleObj spid="_x0000_s2050" name="Document" r:id="rId3" imgW="6230937" imgH="134930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temporary deviations from the annual trend, i.e. jumps</a:t>
            </a:r>
          </a:p>
          <a:p>
            <a:r>
              <a:rPr lang="en-US" dirty="0" smtClean="0"/>
              <a:t>Of the form: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76363" y="3432175"/>
          <a:ext cx="6735762" cy="2663825"/>
        </p:xfrm>
        <a:graphic>
          <a:graphicData uri="http://schemas.openxmlformats.org/presentationml/2006/ole">
            <p:oleObj spid="_x0000_s3074" name="Document" r:id="rId3" imgW="6815718" imgH="310171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Scales the electricity price forecast based on input forecasts of gas price, load  and hydro generation related to the generated futures for each of these elements: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-2362200" y="4038600"/>
          <a:ext cx="13244532" cy="1576388"/>
        </p:xfrm>
        <a:graphic>
          <a:graphicData uri="http://schemas.openxmlformats.org/presentationml/2006/ole">
            <p:oleObj spid="_x0000_s4099" name="Document" r:id="rId3" imgW="6230937" imgH="56182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Price Future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 on-peak and off-peak forecast from AURORAxmp </a:t>
            </a:r>
          </a:p>
          <a:p>
            <a:r>
              <a:rPr lang="en-US" dirty="0" smtClean="0"/>
              <a:t>For example on-peak: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0EB8-A01E-483B-9F37-9B9DDCDD71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-990600" y="3505200"/>
          <a:ext cx="10955338" cy="971550"/>
        </p:xfrm>
        <a:graphic>
          <a:graphicData uri="http://schemas.openxmlformats.org/presentationml/2006/ole">
            <p:oleObj spid="_x0000_s22531" name="Document" r:id="rId3" imgW="6230937" imgH="514313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7thplan">
  <a:themeElements>
    <a:clrScheme name="Council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70C0"/>
      </a:accent1>
      <a:accent2>
        <a:srgbClr val="92CDDC"/>
      </a:accent2>
      <a:accent3>
        <a:srgbClr val="C00000"/>
      </a:accent3>
      <a:accent4>
        <a:srgbClr val="FFC000"/>
      </a:accent4>
      <a:accent5>
        <a:srgbClr val="295014"/>
      </a:accent5>
      <a:accent6>
        <a:srgbClr val="92D050"/>
      </a:accent6>
      <a:hlink>
        <a:srgbClr val="A5A5A5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7thplan</Template>
  <TotalTime>786</TotalTime>
  <Words>1480</Words>
  <Application>Microsoft Office PowerPoint</Application>
  <PresentationFormat>On-screen Show (4:3)</PresentationFormat>
  <Paragraphs>236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7thplan</vt:lpstr>
      <vt:lpstr>Document</vt:lpstr>
      <vt:lpstr>Equation</vt:lpstr>
      <vt:lpstr>Microsoft Equation 3.0</vt:lpstr>
      <vt:lpstr>System Analysis Advisory Committee</vt:lpstr>
      <vt:lpstr>Slide 2</vt:lpstr>
      <vt:lpstr>RPM Redevelopment</vt:lpstr>
      <vt:lpstr>Electricity Price Futures</vt:lpstr>
      <vt:lpstr>Annual Trend Factors</vt:lpstr>
      <vt:lpstr>Seasonal Factors</vt:lpstr>
      <vt:lpstr>Jump Factors</vt:lpstr>
      <vt:lpstr>Dependent Factor</vt:lpstr>
      <vt:lpstr>Electricity Price Future Model</vt:lpstr>
      <vt:lpstr>Independent Price Distribution</vt:lpstr>
      <vt:lpstr>Dependent Price Distribution</vt:lpstr>
      <vt:lpstr>Parameter Estimation for 7th Plan Draft Futures</vt:lpstr>
      <vt:lpstr>High/Low Difficulties</vt:lpstr>
      <vt:lpstr>Recall Load Model Estimation</vt:lpstr>
      <vt:lpstr>Normal versus Triangular</vt:lpstr>
      <vt:lpstr>Annual Factor Load Example</vt:lpstr>
      <vt:lpstr>Adding Seasonal Factor to Load</vt:lpstr>
      <vt:lpstr>Annual Factor Natural Gas Price Example</vt:lpstr>
      <vt:lpstr>Adding Seasonal Factor to Natural Gas Price</vt:lpstr>
      <vt:lpstr>Seasonal Factor Estimation</vt:lpstr>
      <vt:lpstr>Quarterly Price / Annual Price</vt:lpstr>
      <vt:lpstr>Estimating Seasonality</vt:lpstr>
      <vt:lpstr>Estimating Dependent Factor</vt:lpstr>
      <vt:lpstr>Jump Factors</vt:lpstr>
      <vt:lpstr>Load Jumps</vt:lpstr>
      <vt:lpstr>Natural Gas Price Jumps</vt:lpstr>
      <vt:lpstr>Electricity Price Jumps</vt:lpstr>
      <vt:lpstr>Adjustment to Median</vt:lpstr>
      <vt:lpstr>Electricity Price No Jumps</vt:lpstr>
      <vt:lpstr>Electricity Price with Jumps</vt:lpstr>
      <vt:lpstr>Electricity Price with Jumps and Median Adjustment</vt:lpstr>
      <vt:lpstr>RPM Thermal Dispatch</vt:lpstr>
      <vt:lpstr>Value of a Thermal Resource</vt:lpstr>
      <vt:lpstr>Expected Difference between Fuel Cost and Compensation</vt:lpstr>
      <vt:lpstr>Bag of Statistical Tricks</vt:lpstr>
      <vt:lpstr>Some Ugly Theory</vt:lpstr>
      <vt:lpstr>Plug and Play Formula</vt:lpstr>
      <vt:lpstr>Worth 1000 Words, or Equations</vt:lpstr>
      <vt:lpstr>Worth 1000 Words, or Equations</vt:lpstr>
      <vt:lpstr>Worth 1000 Words, or Equations</vt:lpstr>
      <vt:lpstr>RPM Thermal Dispatch Decision</vt:lpstr>
      <vt:lpstr>Within Period Variation</vt:lpstr>
      <vt:lpstr>Model Thermal Dispatch Logic</vt:lpstr>
      <vt:lpstr>Sixth Plan Intra-period Correlations</vt:lpstr>
      <vt:lpstr>RPM NPV Calculation</vt:lpstr>
      <vt:lpstr>On Average Generation Exceeds Loads</vt:lpstr>
      <vt:lpstr>General Concept</vt:lpstr>
      <vt:lpstr>NPV Cost and Benefits</vt:lpstr>
      <vt:lpstr>NPV End Effects</vt:lpstr>
      <vt:lpstr>Perpetuity Formulation</vt:lpstr>
      <vt:lpstr>Into the RPM…</vt:lpstr>
      <vt:lpstr>RPM Web Interface</vt:lpstr>
    </vt:vector>
  </TitlesOfParts>
  <Company>Northwest Power and Conservation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Analysis Advisory Committee</dc:title>
  <dc:creator>Ben Kujala</dc:creator>
  <cp:lastModifiedBy>Ben Kujala</cp:lastModifiedBy>
  <cp:revision>61</cp:revision>
  <dcterms:created xsi:type="dcterms:W3CDTF">2015-02-25T17:11:53Z</dcterms:created>
  <dcterms:modified xsi:type="dcterms:W3CDTF">2015-02-26T16:50:25Z</dcterms:modified>
</cp:coreProperties>
</file>