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7" r:id="rId6"/>
    <p:sldId id="266" r:id="rId7"/>
    <p:sldId id="262" r:id="rId8"/>
    <p:sldId id="260" r:id="rId9"/>
    <p:sldId id="268" r:id="rId10"/>
    <p:sldId id="270" r:id="rId11"/>
    <p:sldId id="261" r:id="rId12"/>
    <p:sldId id="272" r:id="rId13"/>
    <p:sldId id="274" r:id="rId14"/>
    <p:sldId id="273" r:id="rId15"/>
    <p:sldId id="277" r:id="rId16"/>
    <p:sldId id="278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9FC0EE-D1A4-494B-B329-430B9B3C9CD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50AC2F0-858A-4F3E-9DA1-9EBF12E98A5B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100" b="1" dirty="0" smtClean="0">
              <a:solidFill>
                <a:schemeClr val="tx1"/>
              </a:solidFill>
            </a:rPr>
            <a:t>1. Quantify Changes in Wood</a:t>
          </a:r>
          <a:endParaRPr lang="en-US" sz="2100" b="1" dirty="0">
            <a:solidFill>
              <a:schemeClr val="tx1"/>
            </a:solidFill>
          </a:endParaRPr>
        </a:p>
      </dgm:t>
    </dgm:pt>
    <dgm:pt modelId="{1E264C9E-52FB-4806-B673-E2F3C3E5B032}" type="parTrans" cxnId="{731B38DC-0EFD-449B-94C5-AEEDD8DDF695}">
      <dgm:prSet/>
      <dgm:spPr/>
      <dgm:t>
        <a:bodyPr/>
        <a:lstStyle/>
        <a:p>
          <a:endParaRPr lang="en-US"/>
        </a:p>
      </dgm:t>
    </dgm:pt>
    <dgm:pt modelId="{8A38463B-6718-4C18-ADCA-8DBD7AB65BBF}" type="sibTrans" cxnId="{731B38DC-0EFD-449B-94C5-AEEDD8DDF695}">
      <dgm:prSet/>
      <dgm:spPr/>
      <dgm:t>
        <a:bodyPr/>
        <a:lstStyle/>
        <a:p>
          <a:endParaRPr lang="en-US"/>
        </a:p>
      </dgm:t>
    </dgm:pt>
    <dgm:pt modelId="{483EC0E2-FDD4-44BE-946E-4A15F8EF618F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100" b="1" dirty="0" smtClean="0">
              <a:solidFill>
                <a:schemeClr val="tx1"/>
              </a:solidFill>
            </a:rPr>
            <a:t>2. Dispersion Modeling</a:t>
          </a:r>
        </a:p>
      </dgm:t>
    </dgm:pt>
    <dgm:pt modelId="{E98424D8-1A5B-4CE8-B100-0A6B9FF7D4EE}" type="parTrans" cxnId="{EA18C4E8-15B9-4235-B642-BFCE10E2AFE5}">
      <dgm:prSet/>
      <dgm:spPr/>
      <dgm:t>
        <a:bodyPr/>
        <a:lstStyle/>
        <a:p>
          <a:endParaRPr lang="en-US"/>
        </a:p>
      </dgm:t>
    </dgm:pt>
    <dgm:pt modelId="{62AF5804-6D3E-43B9-A4C6-8E4554AD9797}" type="sibTrans" cxnId="{EA18C4E8-15B9-4235-B642-BFCE10E2AFE5}">
      <dgm:prSet/>
      <dgm:spPr/>
      <dgm:t>
        <a:bodyPr/>
        <a:lstStyle/>
        <a:p>
          <a:endParaRPr lang="en-US"/>
        </a:p>
      </dgm:t>
    </dgm:pt>
    <dgm:pt modelId="{1E5C3A77-C462-4CC3-8309-86789DB903C1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100" b="1" dirty="0" smtClean="0">
              <a:solidFill>
                <a:schemeClr val="tx1"/>
              </a:solidFill>
            </a:rPr>
            <a:t>3. Estimate of Health Effects</a:t>
          </a:r>
          <a:endParaRPr lang="en-US" sz="2100" b="1" dirty="0">
            <a:solidFill>
              <a:schemeClr val="tx1"/>
            </a:solidFill>
          </a:endParaRPr>
        </a:p>
      </dgm:t>
    </dgm:pt>
    <dgm:pt modelId="{1875B0EB-6942-457C-9C85-85E16DAC31D4}" type="parTrans" cxnId="{522D4C5D-F917-40E8-8E64-F26D8F333D38}">
      <dgm:prSet/>
      <dgm:spPr/>
      <dgm:t>
        <a:bodyPr/>
        <a:lstStyle/>
        <a:p>
          <a:endParaRPr lang="en-US"/>
        </a:p>
      </dgm:t>
    </dgm:pt>
    <dgm:pt modelId="{926F1484-E3AA-4679-8E62-3C58C7E5B73B}" type="sibTrans" cxnId="{522D4C5D-F917-40E8-8E64-F26D8F333D38}">
      <dgm:prSet/>
      <dgm:spPr/>
      <dgm:t>
        <a:bodyPr/>
        <a:lstStyle/>
        <a:p>
          <a:endParaRPr lang="en-US"/>
        </a:p>
      </dgm:t>
    </dgm:pt>
    <dgm:pt modelId="{4B78AE03-9DC6-48DF-80DC-80FA029F91A0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100" b="1" dirty="0" smtClean="0">
              <a:solidFill>
                <a:schemeClr val="tx1"/>
              </a:solidFill>
            </a:rPr>
            <a:t>4. Monetize Health Effects</a:t>
          </a:r>
          <a:endParaRPr lang="en-US" sz="2100" b="1" dirty="0">
            <a:solidFill>
              <a:schemeClr val="tx1"/>
            </a:solidFill>
          </a:endParaRPr>
        </a:p>
      </dgm:t>
    </dgm:pt>
    <dgm:pt modelId="{681D33E9-516D-47EE-A37E-69038EA3FB8E}" type="parTrans" cxnId="{92EF8808-4594-4291-87D0-A7FFDF2A3211}">
      <dgm:prSet/>
      <dgm:spPr/>
      <dgm:t>
        <a:bodyPr/>
        <a:lstStyle/>
        <a:p>
          <a:endParaRPr lang="en-US"/>
        </a:p>
      </dgm:t>
    </dgm:pt>
    <dgm:pt modelId="{048072A5-F3EB-4BCD-8174-0FD02744193B}" type="sibTrans" cxnId="{92EF8808-4594-4291-87D0-A7FFDF2A3211}">
      <dgm:prSet/>
      <dgm:spPr/>
      <dgm:t>
        <a:bodyPr/>
        <a:lstStyle/>
        <a:p>
          <a:endParaRPr lang="en-US"/>
        </a:p>
      </dgm:t>
    </dgm:pt>
    <dgm:pt modelId="{E46993E2-D5E0-484B-AF64-8BED3F7E7940}" type="pres">
      <dgm:prSet presAssocID="{929FC0EE-D1A4-494B-B329-430B9B3C9CDC}" presName="CompostProcess" presStyleCnt="0">
        <dgm:presLayoutVars>
          <dgm:dir/>
          <dgm:resizeHandles val="exact"/>
        </dgm:presLayoutVars>
      </dgm:prSet>
      <dgm:spPr/>
    </dgm:pt>
    <dgm:pt modelId="{1DE5C931-ED62-45D9-9EAB-15BEBB3B3633}" type="pres">
      <dgm:prSet presAssocID="{929FC0EE-D1A4-494B-B329-430B9B3C9CDC}" presName="arrow" presStyleLbl="bgShp" presStyleIdx="0" presStyleCnt="1"/>
      <dgm:spPr>
        <a:solidFill>
          <a:schemeClr val="accent1">
            <a:lumMod val="60000"/>
            <a:lumOff val="40000"/>
          </a:schemeClr>
        </a:solidFill>
      </dgm:spPr>
    </dgm:pt>
    <dgm:pt modelId="{55DEE323-4DF7-4758-88CA-DB0434F76E3B}" type="pres">
      <dgm:prSet presAssocID="{929FC0EE-D1A4-494B-B329-430B9B3C9CDC}" presName="linearProcess" presStyleCnt="0"/>
      <dgm:spPr/>
    </dgm:pt>
    <dgm:pt modelId="{7E42941E-0A84-4B62-B02A-234E0DA64C25}" type="pres">
      <dgm:prSet presAssocID="{650AC2F0-858A-4F3E-9DA1-9EBF12E98A5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DB2E7-9F2B-4B6B-A0DD-57CA6EFC9FF2}" type="pres">
      <dgm:prSet presAssocID="{8A38463B-6718-4C18-ADCA-8DBD7AB65BBF}" presName="sibTrans" presStyleCnt="0"/>
      <dgm:spPr/>
    </dgm:pt>
    <dgm:pt modelId="{7064E5E9-0464-42D5-AF16-E80354E8B7D0}" type="pres">
      <dgm:prSet presAssocID="{483EC0E2-FDD4-44BE-946E-4A15F8EF618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13CC5-4810-42F6-BAAE-58076A580898}" type="pres">
      <dgm:prSet presAssocID="{62AF5804-6D3E-43B9-A4C6-8E4554AD9797}" presName="sibTrans" presStyleCnt="0"/>
      <dgm:spPr/>
    </dgm:pt>
    <dgm:pt modelId="{5A9E2DA2-A3C5-400C-A6AD-E70F071E80F2}" type="pres">
      <dgm:prSet presAssocID="{1E5C3A77-C462-4CC3-8309-86789DB903C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9341EF-348D-42E6-9D6C-5646D7B513D5}" type="pres">
      <dgm:prSet presAssocID="{926F1484-E3AA-4679-8E62-3C58C7E5B73B}" presName="sibTrans" presStyleCnt="0"/>
      <dgm:spPr/>
    </dgm:pt>
    <dgm:pt modelId="{F7CE912E-FEBD-4028-A905-63B1126272BC}" type="pres">
      <dgm:prSet presAssocID="{4B78AE03-9DC6-48DF-80DC-80FA029F91A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EF8808-4594-4291-87D0-A7FFDF2A3211}" srcId="{929FC0EE-D1A4-494B-B329-430B9B3C9CDC}" destId="{4B78AE03-9DC6-48DF-80DC-80FA029F91A0}" srcOrd="3" destOrd="0" parTransId="{681D33E9-516D-47EE-A37E-69038EA3FB8E}" sibTransId="{048072A5-F3EB-4BCD-8174-0FD02744193B}"/>
    <dgm:cxn modelId="{B73738F4-7017-4A35-BB04-C44269FD95FC}" type="presOf" srcId="{929FC0EE-D1A4-494B-B329-430B9B3C9CDC}" destId="{E46993E2-D5E0-484B-AF64-8BED3F7E7940}" srcOrd="0" destOrd="0" presId="urn:microsoft.com/office/officeart/2005/8/layout/hProcess9"/>
    <dgm:cxn modelId="{59BBFA75-9E5A-4229-9EC3-B67E382355EA}" type="presOf" srcId="{650AC2F0-858A-4F3E-9DA1-9EBF12E98A5B}" destId="{7E42941E-0A84-4B62-B02A-234E0DA64C25}" srcOrd="0" destOrd="0" presId="urn:microsoft.com/office/officeart/2005/8/layout/hProcess9"/>
    <dgm:cxn modelId="{FA7F208C-7512-45DA-86CE-0F5AB408E618}" type="presOf" srcId="{483EC0E2-FDD4-44BE-946E-4A15F8EF618F}" destId="{7064E5E9-0464-42D5-AF16-E80354E8B7D0}" srcOrd="0" destOrd="0" presId="urn:microsoft.com/office/officeart/2005/8/layout/hProcess9"/>
    <dgm:cxn modelId="{731B38DC-0EFD-449B-94C5-AEEDD8DDF695}" srcId="{929FC0EE-D1A4-494B-B329-430B9B3C9CDC}" destId="{650AC2F0-858A-4F3E-9DA1-9EBF12E98A5B}" srcOrd="0" destOrd="0" parTransId="{1E264C9E-52FB-4806-B673-E2F3C3E5B032}" sibTransId="{8A38463B-6718-4C18-ADCA-8DBD7AB65BBF}"/>
    <dgm:cxn modelId="{322DDDDC-F7DC-42B9-80AB-EC8E1677A3F9}" type="presOf" srcId="{4B78AE03-9DC6-48DF-80DC-80FA029F91A0}" destId="{F7CE912E-FEBD-4028-A905-63B1126272BC}" srcOrd="0" destOrd="0" presId="urn:microsoft.com/office/officeart/2005/8/layout/hProcess9"/>
    <dgm:cxn modelId="{EA18C4E8-15B9-4235-B642-BFCE10E2AFE5}" srcId="{929FC0EE-D1A4-494B-B329-430B9B3C9CDC}" destId="{483EC0E2-FDD4-44BE-946E-4A15F8EF618F}" srcOrd="1" destOrd="0" parTransId="{E98424D8-1A5B-4CE8-B100-0A6B9FF7D4EE}" sibTransId="{62AF5804-6D3E-43B9-A4C6-8E4554AD9797}"/>
    <dgm:cxn modelId="{20726A9C-DA89-43E6-8629-73D6531D1180}" type="presOf" srcId="{1E5C3A77-C462-4CC3-8309-86789DB903C1}" destId="{5A9E2DA2-A3C5-400C-A6AD-E70F071E80F2}" srcOrd="0" destOrd="0" presId="urn:microsoft.com/office/officeart/2005/8/layout/hProcess9"/>
    <dgm:cxn modelId="{522D4C5D-F917-40E8-8E64-F26D8F333D38}" srcId="{929FC0EE-D1A4-494B-B329-430B9B3C9CDC}" destId="{1E5C3A77-C462-4CC3-8309-86789DB903C1}" srcOrd="2" destOrd="0" parTransId="{1875B0EB-6942-457C-9C85-85E16DAC31D4}" sibTransId="{926F1484-E3AA-4679-8E62-3C58C7E5B73B}"/>
    <dgm:cxn modelId="{D3F492FC-43B9-42F6-AC8E-FFF06E5A16B5}" type="presParOf" srcId="{E46993E2-D5E0-484B-AF64-8BED3F7E7940}" destId="{1DE5C931-ED62-45D9-9EAB-15BEBB3B3633}" srcOrd="0" destOrd="0" presId="urn:microsoft.com/office/officeart/2005/8/layout/hProcess9"/>
    <dgm:cxn modelId="{B7018FB5-1F88-4FD3-B93C-3454E754C626}" type="presParOf" srcId="{E46993E2-D5E0-484B-AF64-8BED3F7E7940}" destId="{55DEE323-4DF7-4758-88CA-DB0434F76E3B}" srcOrd="1" destOrd="0" presId="urn:microsoft.com/office/officeart/2005/8/layout/hProcess9"/>
    <dgm:cxn modelId="{62ACE339-148A-40F2-BEB0-51FC5AB2B0AC}" type="presParOf" srcId="{55DEE323-4DF7-4758-88CA-DB0434F76E3B}" destId="{7E42941E-0A84-4B62-B02A-234E0DA64C25}" srcOrd="0" destOrd="0" presId="urn:microsoft.com/office/officeart/2005/8/layout/hProcess9"/>
    <dgm:cxn modelId="{4B04594D-2DDC-48A8-865C-BCC900C8DD71}" type="presParOf" srcId="{55DEE323-4DF7-4758-88CA-DB0434F76E3B}" destId="{4F1DB2E7-9F2B-4B6B-A0DD-57CA6EFC9FF2}" srcOrd="1" destOrd="0" presId="urn:microsoft.com/office/officeart/2005/8/layout/hProcess9"/>
    <dgm:cxn modelId="{051C0283-F57F-4F12-B162-285F5ABA0195}" type="presParOf" srcId="{55DEE323-4DF7-4758-88CA-DB0434F76E3B}" destId="{7064E5E9-0464-42D5-AF16-E80354E8B7D0}" srcOrd="2" destOrd="0" presId="urn:microsoft.com/office/officeart/2005/8/layout/hProcess9"/>
    <dgm:cxn modelId="{13471121-1F61-4799-A494-5580E3411562}" type="presParOf" srcId="{55DEE323-4DF7-4758-88CA-DB0434F76E3B}" destId="{7AD13CC5-4810-42F6-BAAE-58076A580898}" srcOrd="3" destOrd="0" presId="urn:microsoft.com/office/officeart/2005/8/layout/hProcess9"/>
    <dgm:cxn modelId="{DE84DA05-0266-4821-824A-DA263584BC57}" type="presParOf" srcId="{55DEE323-4DF7-4758-88CA-DB0434F76E3B}" destId="{5A9E2DA2-A3C5-400C-A6AD-E70F071E80F2}" srcOrd="4" destOrd="0" presId="urn:microsoft.com/office/officeart/2005/8/layout/hProcess9"/>
    <dgm:cxn modelId="{627980B1-358B-4077-86D6-10BCAFBE1BD3}" type="presParOf" srcId="{55DEE323-4DF7-4758-88CA-DB0434F76E3B}" destId="{F39341EF-348D-42E6-9D6C-5646D7B513D5}" srcOrd="5" destOrd="0" presId="urn:microsoft.com/office/officeart/2005/8/layout/hProcess9"/>
    <dgm:cxn modelId="{4E86CDB9-D7ED-4B92-A6AF-D39E8EB7A5B2}" type="presParOf" srcId="{55DEE323-4DF7-4758-88CA-DB0434F76E3B}" destId="{F7CE912E-FEBD-4028-A905-63B1126272B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E5C931-ED62-45D9-9EAB-15BEBB3B3633}">
      <dsp:nvSpPr>
        <dsp:cNvPr id="0" name=""/>
        <dsp:cNvSpPr/>
      </dsp:nvSpPr>
      <dsp:spPr>
        <a:xfrm>
          <a:off x="617219" y="0"/>
          <a:ext cx="6995160" cy="3505199"/>
        </a:xfrm>
        <a:prstGeom prst="rightArrow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2941E-0A84-4B62-B02A-234E0DA64C25}">
      <dsp:nvSpPr>
        <dsp:cNvPr id="0" name=""/>
        <dsp:cNvSpPr/>
      </dsp:nvSpPr>
      <dsp:spPr>
        <a:xfrm>
          <a:off x="2812" y="1051559"/>
          <a:ext cx="1827549" cy="1402079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1. Quantify Changes in Wood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2812" y="1051559"/>
        <a:ext cx="1827549" cy="1402079"/>
      </dsp:txXfrm>
    </dsp:sp>
    <dsp:sp modelId="{7064E5E9-0464-42D5-AF16-E80354E8B7D0}">
      <dsp:nvSpPr>
        <dsp:cNvPr id="0" name=""/>
        <dsp:cNvSpPr/>
      </dsp:nvSpPr>
      <dsp:spPr>
        <a:xfrm>
          <a:off x="2134954" y="1051559"/>
          <a:ext cx="1827549" cy="1402079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2. Dispersion Modeling</a:t>
          </a:r>
        </a:p>
      </dsp:txBody>
      <dsp:txXfrm>
        <a:off x="2134954" y="1051559"/>
        <a:ext cx="1827549" cy="1402079"/>
      </dsp:txXfrm>
    </dsp:sp>
    <dsp:sp modelId="{5A9E2DA2-A3C5-400C-A6AD-E70F071E80F2}">
      <dsp:nvSpPr>
        <dsp:cNvPr id="0" name=""/>
        <dsp:cNvSpPr/>
      </dsp:nvSpPr>
      <dsp:spPr>
        <a:xfrm>
          <a:off x="4267095" y="1051559"/>
          <a:ext cx="1827549" cy="1402079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3. Estimate of Health Effects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4267095" y="1051559"/>
        <a:ext cx="1827549" cy="1402079"/>
      </dsp:txXfrm>
    </dsp:sp>
    <dsp:sp modelId="{F7CE912E-FEBD-4028-A905-63B1126272BC}">
      <dsp:nvSpPr>
        <dsp:cNvPr id="0" name=""/>
        <dsp:cNvSpPr/>
      </dsp:nvSpPr>
      <dsp:spPr>
        <a:xfrm>
          <a:off x="6399237" y="1051559"/>
          <a:ext cx="1827549" cy="1402079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4. Monetize Health Effects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6399237" y="1051559"/>
        <a:ext cx="1827549" cy="1402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808037" y="3932237"/>
            <a:ext cx="2133600" cy="365125"/>
          </a:xfrm>
        </p:spPr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Georgia" pitchFamily="18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Georgia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 of Wood Smoke Quantification and Attribution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RTF PAC</a:t>
            </a:r>
          </a:p>
          <a:p>
            <a:r>
              <a:rPr lang="en-US" dirty="0" smtClean="0"/>
              <a:t>October 17, 2014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Insights from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Numbers provided in the report may be misinterpreted and misused by outside parties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Additional assessment of the costs and resources required to conduct sufficient analysis are needed to inform policy decisions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How deep do we go?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What level of precision is required?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What other pollutants might require assessment and analysis?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What other quantifiable effects beyond health?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 for </a:t>
            </a:r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Understanding the RTF PAC questions and concerns in preparation for the December Council meeting</a:t>
            </a:r>
          </a:p>
          <a:p>
            <a:r>
              <a:rPr lang="en-US" sz="2400" dirty="0" smtClean="0"/>
              <a:t>Staff will be developing a decision memo for the Council that provides the facts and identifies alternatives</a:t>
            </a:r>
            <a:endParaRPr lang="en-US" sz="2400" dirty="0"/>
          </a:p>
          <a:p>
            <a:r>
              <a:rPr lang="en-US" sz="2400" dirty="0" smtClean="0"/>
              <a:t>The RTF PAC discussion will help to inform the issues and alternatives that will go into that memo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3"/>
                </a:solidFill>
              </a:rPr>
              <a:t>We are not expecting to answer these questions, but rather determine whether we are asking the right questions.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Determining Direct Attribution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484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en-US" sz="2400" dirty="0" smtClean="0"/>
              <a:t>What does directly attributable mean?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RTF has already made this connection to account for wood purchases (Step 1: preponderance of evidence)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What does it mean as we go through Steps 2 to 4?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/>
              <a:t>In quantifying changes, how precise do we get?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May require more granular inputs for dispersion modeling</a:t>
            </a:r>
          </a:p>
        </p:txBody>
      </p:sp>
      <p:pic>
        <p:nvPicPr>
          <p:cNvPr id="28676" name="Picture 4" descr="http://st.houzz.com/simgs/9b519981007d8ec9_4-5839/contemporary-fireplaces.jpg"/>
          <p:cNvPicPr>
            <a:picLocks noChangeAspect="1" noChangeArrowheads="1"/>
          </p:cNvPicPr>
          <p:nvPr/>
        </p:nvPicPr>
        <p:blipFill>
          <a:blip r:embed="rId2" cstate="print"/>
          <a:srcRect l="6250" t="36811" r="46250" b="23716"/>
          <a:stretch>
            <a:fillRect/>
          </a:stretch>
        </p:blipFill>
        <p:spPr bwMode="auto">
          <a:xfrm>
            <a:off x="6789965" y="3086100"/>
            <a:ext cx="1964871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2" descr="http://cdn3.volusion.com/nqdcu.gencr/v/vspfiles/photos/FRIGIDAIRE-FRS18PYS1-2.jpg?1377858061"/>
          <p:cNvPicPr>
            <a:picLocks noChangeAspect="1" noChangeArrowheads="1"/>
          </p:cNvPicPr>
          <p:nvPr/>
        </p:nvPicPr>
        <p:blipFill>
          <a:blip r:embed="rId3" cstate="print"/>
          <a:srcRect l="26667" t="4122" b="62243"/>
          <a:stretch>
            <a:fillRect/>
          </a:stretch>
        </p:blipFill>
        <p:spPr bwMode="auto">
          <a:xfrm>
            <a:off x="6781800" y="1371600"/>
            <a:ext cx="19812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9" name="Straight Arrow Connector 8"/>
          <p:cNvCxnSpPr>
            <a:stCxn id="28676" idx="2"/>
            <a:endCxn id="28678" idx="0"/>
          </p:cNvCxnSpPr>
          <p:nvPr/>
        </p:nvCxnSpPr>
        <p:spPr>
          <a:xfrm flipH="1">
            <a:off x="7772400" y="4229100"/>
            <a:ext cx="1" cy="571500"/>
          </a:xfrm>
          <a:prstGeom prst="straightConnector1">
            <a:avLst/>
          </a:prstGeom>
          <a:ln w="47625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8" name="Picture 6" descr="http://www.carenschmidt.com/wp-content/uploads/2014/08/healthy-life.jpg"/>
          <p:cNvPicPr>
            <a:picLocks noChangeAspect="1" noChangeArrowheads="1"/>
          </p:cNvPicPr>
          <p:nvPr/>
        </p:nvPicPr>
        <p:blipFill>
          <a:blip r:embed="rId4" cstate="print"/>
          <a:srcRect l="38334" t="32000" r="5931" b="18244"/>
          <a:stretch>
            <a:fillRect/>
          </a:stretch>
        </p:blipFill>
        <p:spPr bwMode="auto">
          <a:xfrm>
            <a:off x="6781800" y="4800600"/>
            <a:ext cx="19812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16" name="Straight Arrow Connector 15"/>
          <p:cNvCxnSpPr/>
          <p:nvPr/>
        </p:nvCxnSpPr>
        <p:spPr>
          <a:xfrm flipH="1">
            <a:off x="7772400" y="2514600"/>
            <a:ext cx="1" cy="571500"/>
          </a:xfrm>
          <a:prstGeom prst="straightConnector1">
            <a:avLst/>
          </a:prstGeom>
          <a:ln w="47625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72400" y="426720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?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If we start to quantify the residual effects of wood smoke, what else do we address for consistency?</a:t>
            </a:r>
          </a:p>
          <a:p>
            <a:pPr lvl="1"/>
            <a:r>
              <a:rPr lang="en-US" dirty="0" smtClean="0"/>
              <a:t>Environmental impacts of PM2.5 from wood smoke</a:t>
            </a:r>
          </a:p>
          <a:p>
            <a:pPr lvl="1"/>
            <a:r>
              <a:rPr lang="en-US" dirty="0" smtClean="0"/>
              <a:t>Health impacts from other pollutants</a:t>
            </a:r>
          </a:p>
          <a:p>
            <a:pPr lvl="1"/>
            <a:r>
              <a:rPr lang="en-US" dirty="0" smtClean="0"/>
              <a:t>Energy efficiency measures with heat load interactions (both positive and negative)</a:t>
            </a:r>
          </a:p>
          <a:p>
            <a:pPr lvl="1"/>
            <a:r>
              <a:rPr lang="en-US" dirty="0" smtClean="0"/>
              <a:t>Residual emissions from generation and net generation changes</a:t>
            </a:r>
          </a:p>
          <a:p>
            <a:pPr lvl="1"/>
            <a:endParaRPr lang="en-US" dirty="0"/>
          </a:p>
        </p:txBody>
      </p:sp>
      <p:pic>
        <p:nvPicPr>
          <p:cNvPr id="26628" name="Picture 4" descr="http://www.libdemvoice.org/wp-content/uploads/2013/02/Boundary-Some-rights-reserved-by-ank0ku.jpg"/>
          <p:cNvPicPr>
            <a:picLocks noChangeAspect="1" noChangeArrowheads="1"/>
          </p:cNvPicPr>
          <p:nvPr/>
        </p:nvPicPr>
        <p:blipFill>
          <a:blip r:embed="rId2" cstate="print"/>
          <a:srcRect l="21094" r="28516"/>
          <a:stretch>
            <a:fillRect/>
          </a:stretch>
        </p:blipFill>
        <p:spPr bwMode="auto">
          <a:xfrm>
            <a:off x="5791200" y="1600200"/>
            <a:ext cx="2969419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arm2.static.flickr.com/1425/1311527517_9a7fb91501.jpg"/>
          <p:cNvPicPr>
            <a:picLocks noChangeAspect="1" noChangeArrowheads="1"/>
          </p:cNvPicPr>
          <p:nvPr/>
        </p:nvPicPr>
        <p:blipFill>
          <a:blip r:embed="rId2" cstate="print"/>
          <a:srcRect l="3421" r="11519"/>
          <a:stretch>
            <a:fillRect/>
          </a:stretch>
        </p:blipFill>
        <p:spPr bwMode="auto">
          <a:xfrm>
            <a:off x="5105400" y="2514600"/>
            <a:ext cx="3733800" cy="334486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What are the practical implications of doing this for energy efficiency measures?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Rough estimate so far: more than $75,000 in RTF </a:t>
            </a:r>
            <a:br>
              <a:rPr lang="en-US" dirty="0" smtClean="0"/>
            </a:br>
            <a:r>
              <a:rPr lang="en-US" dirty="0" smtClean="0"/>
              <a:t>staff and analyst time and over 10 hours of RTF </a:t>
            </a:r>
            <a:br>
              <a:rPr lang="en-US" dirty="0" smtClean="0"/>
            </a:br>
            <a:r>
              <a:rPr lang="en-US" dirty="0" smtClean="0"/>
              <a:t>meeting time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More granularity may be needed for </a:t>
            </a:r>
            <a:br>
              <a:rPr lang="en-US" dirty="0" smtClean="0"/>
            </a:br>
            <a:r>
              <a:rPr lang="en-US" dirty="0" smtClean="0"/>
              <a:t>even DHP in Step 1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Measure-by-measure analysis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Wood use analysis will need </a:t>
            </a:r>
            <a:br>
              <a:rPr lang="en-US" dirty="0" smtClean="0"/>
            </a:br>
            <a:r>
              <a:rPr lang="en-US" dirty="0" smtClean="0"/>
              <a:t>to be updated regularly </a:t>
            </a:r>
            <a:br>
              <a:rPr lang="en-US" dirty="0" smtClean="0"/>
            </a:br>
            <a:r>
              <a:rPr lang="en-US" dirty="0" smtClean="0"/>
              <a:t>(what is the frequency?)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Practical Considerations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Health </a:t>
            </a:r>
            <a:r>
              <a:rPr lang="en-US" dirty="0" err="1" smtClean="0"/>
              <a:t>vs</a:t>
            </a:r>
            <a:r>
              <a:rPr lang="en-US" dirty="0" smtClean="0"/>
              <a:t> Utility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What does it mean when the benefits are not utility benefits?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If health benefits are large and </a:t>
            </a:r>
            <a:br>
              <a:rPr lang="en-US" dirty="0" smtClean="0"/>
            </a:br>
            <a:r>
              <a:rPr lang="en-US" dirty="0" smtClean="0"/>
              <a:t>positive, they can make measures </a:t>
            </a:r>
            <a:br>
              <a:rPr lang="en-US" dirty="0" smtClean="0"/>
            </a:br>
            <a:r>
              <a:rPr lang="en-US" dirty="0" smtClean="0"/>
              <a:t>cost-effective that would </a:t>
            </a:r>
            <a:br>
              <a:rPr lang="en-US" dirty="0" smtClean="0"/>
            </a:br>
            <a:r>
              <a:rPr lang="en-US" dirty="0" smtClean="0"/>
              <a:t>otherwise not be program </a:t>
            </a:r>
            <a:br>
              <a:rPr lang="en-US" dirty="0" smtClean="0"/>
            </a:br>
            <a:r>
              <a:rPr lang="en-US" dirty="0" smtClean="0"/>
              <a:t>targets (and vice versa)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Utilities typically pay based </a:t>
            </a:r>
            <a:br>
              <a:rPr lang="en-US" dirty="0" smtClean="0"/>
            </a:br>
            <a:r>
              <a:rPr lang="en-US" dirty="0" smtClean="0"/>
              <a:t>on energy value only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Due to dispersion, </a:t>
            </a:r>
            <a:br>
              <a:rPr lang="en-US" dirty="0" smtClean="0"/>
            </a:br>
            <a:r>
              <a:rPr lang="en-US" dirty="0" smtClean="0"/>
              <a:t>benefits may be outside </a:t>
            </a:r>
            <a:br>
              <a:rPr lang="en-US" dirty="0" smtClean="0"/>
            </a:br>
            <a:r>
              <a:rPr lang="en-US" dirty="0" smtClean="0"/>
              <a:t>a utility service territory</a:t>
            </a:r>
            <a:endParaRPr lang="en-US" dirty="0"/>
          </a:p>
        </p:txBody>
      </p:sp>
      <p:pic>
        <p:nvPicPr>
          <p:cNvPr id="29700" name="Picture 4" descr="http://www.clker.com/cliparts/y/x/Q/S/b/q/scales-of-justice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667000"/>
            <a:ext cx="3276600" cy="30690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5000" y="4419600"/>
            <a:ext cx="68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Costs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4419600"/>
            <a:ext cx="968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Benefits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our Job?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7244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The intent of the Power Act’s provision on including directly attributable and quantifiable environmental costs and benefits into its cost-effectiveness analysis was to “internalize” the environmental costs of power production.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accent1"/>
                </a:solidFill>
              </a:rPr>
              <a:t>Should the power system attempt to internalize these costs and benefits if some are already internalized by EPA regulations?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EPA acting through the states sets limits on PM 2.5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Limits represent EPA’s judgment on the balance between public health benefits and regulatory compliance costs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Regulations justified (in part) by </a:t>
            </a:r>
            <a:r>
              <a:rPr lang="en-US" i="1" dirty="0" smtClean="0"/>
              <a:t>same</a:t>
            </a:r>
            <a:r>
              <a:rPr lang="en-US" dirty="0" smtClean="0"/>
              <a:t> health benefits being attributed to the reduction in wood use from EE measures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Revising report and preparing a cover memo/letter for RTF consideration in November</a:t>
            </a:r>
          </a:p>
          <a:p>
            <a:r>
              <a:rPr lang="en-US" dirty="0" smtClean="0"/>
              <a:t>Preparing materials for Council consideration at their December meeting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</a:p>
          <a:p>
            <a:pPr lvl="1"/>
            <a:r>
              <a:rPr lang="en-US" dirty="0" smtClean="0"/>
              <a:t>Analysis overview </a:t>
            </a:r>
            <a:br>
              <a:rPr lang="en-US" dirty="0" smtClean="0"/>
            </a:br>
            <a:r>
              <a:rPr lang="en-US" i="1" dirty="0" smtClean="0"/>
              <a:t>(we are assuming you have read the report)</a:t>
            </a:r>
          </a:p>
          <a:p>
            <a:pPr lvl="1"/>
            <a:r>
              <a:rPr lang="en-US" dirty="0" smtClean="0"/>
              <a:t>RTF discussion and outcomes</a:t>
            </a:r>
          </a:p>
          <a:p>
            <a:r>
              <a:rPr lang="en-US" dirty="0" smtClean="0"/>
              <a:t>Preparing for the Council discussion</a:t>
            </a:r>
          </a:p>
          <a:p>
            <a:pPr lvl="1"/>
            <a:r>
              <a:rPr lang="en-US" dirty="0" smtClean="0"/>
              <a:t>RTF PAC direction on issues to bring to Council</a:t>
            </a:r>
          </a:p>
          <a:p>
            <a:pPr lvl="1"/>
            <a:r>
              <a:rPr lang="en-US" dirty="0" smtClean="0"/>
              <a:t>Next steps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Northwest Power Act Cost Effectiveness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Section 3 (4) requires the Council to estimate and compare the “incremental system cost” of different generating and conservation resources. “System cost” is defined as:</a:t>
            </a:r>
          </a:p>
          <a:p>
            <a:r>
              <a:rPr lang="en-US" sz="1800" dirty="0" smtClean="0"/>
              <a:t>“</a:t>
            </a:r>
            <a:r>
              <a:rPr lang="en-US" sz="1800" i="1" dirty="0" smtClean="0"/>
              <a:t>an estimate of all direct costs of a measure or resource over its effective life, including, if applicable, the cost of distribution and transmission to the consumer and, among other factors, waste disposal costs, end-of-cycle costs, and fuel costs (including projected increases), and such </a:t>
            </a:r>
            <a:r>
              <a:rPr lang="en-US" sz="1800" b="1" i="1" dirty="0" smtClean="0"/>
              <a:t>quantifiable environmental costs and benefits </a:t>
            </a:r>
            <a:r>
              <a:rPr lang="en-US" sz="1800" i="1" dirty="0" smtClean="0"/>
              <a:t>as the Administrator determines, on the basis of a methodology developed by the Council as part of the plan, or in the absence of the plan by the Administrator, are </a:t>
            </a:r>
            <a:r>
              <a:rPr lang="en-US" sz="1800" b="1" i="1" dirty="0" smtClean="0"/>
              <a:t>directly attributable to such measure </a:t>
            </a:r>
            <a:r>
              <a:rPr lang="en-US" sz="1800" i="1" dirty="0" smtClean="0"/>
              <a:t>or resource</a:t>
            </a:r>
            <a:r>
              <a:rPr lang="en-US" sz="1800" dirty="0" smtClean="0"/>
              <a:t>.”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105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0070C0"/>
              </a:buClr>
            </a:pPr>
            <a:r>
              <a:rPr lang="en-US" dirty="0" smtClean="0">
                <a:solidFill>
                  <a:schemeClr val="accent1"/>
                </a:solidFill>
                <a:latin typeface="Georgia" pitchFamily="18" charset="0"/>
              </a:rPr>
              <a:t>The Council will take up these definitions during their consideration of the environmental methodology for the Seventh Plan.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on RTF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Given: </a:t>
            </a:r>
            <a:r>
              <a:rPr lang="en-US" dirty="0" smtClean="0"/>
              <a:t>the Pacific Northwest burns a lot of wood for heating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Efficiency Program Impact: </a:t>
            </a:r>
            <a:r>
              <a:rPr lang="en-US" dirty="0" smtClean="0"/>
              <a:t>ductless heat pumps replacing zonal electric heating also displace some supplemental wood heat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RTF accounts for resulting reduction in wood purchases in cost effectiveness calculation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Wood Smoke Effects: </a:t>
            </a:r>
            <a:r>
              <a:rPr lang="en-US" dirty="0" smtClean="0"/>
              <a:t>EPA and other regulatory bodies have established that pollutants from wood smoke can impact human health and the changes in health impacts can be quantified and monetized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Primary pollutant of interest are particles that are smaller than 2.5 microns (PM2.5)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Screening study showed that large, uniform changes in wood smoke in PNW (and resulting PM2.5) could result in significant health benefits valued to be greater than the value of electricity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RTF Study: </a:t>
            </a:r>
            <a:br>
              <a:rPr lang="en-US" dirty="0" smtClean="0"/>
            </a:br>
            <a:r>
              <a:rPr lang="en-US" dirty="0" smtClean="0"/>
              <a:t>What it was and was not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The analysis explored: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 example program (DHP) to understand attribution and quantification potential</a:t>
            </a:r>
          </a:p>
          <a:p>
            <a:r>
              <a:rPr lang="en-US" dirty="0" smtClean="0"/>
              <a:t>Data requirements and uncertainty throughout the quantification process</a:t>
            </a:r>
          </a:p>
          <a:p>
            <a:r>
              <a:rPr lang="en-US" dirty="0" smtClean="0"/>
              <a:t>Methodology for monetizing health effects to understand how the RTF </a:t>
            </a:r>
            <a:r>
              <a:rPr lang="en-US" i="1" dirty="0" smtClean="0"/>
              <a:t>might</a:t>
            </a:r>
            <a:r>
              <a:rPr lang="en-US" dirty="0" smtClean="0"/>
              <a:t> apply it to its work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The analysis did not: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Establish a monetary value of the health effects from reduced wood smoke related to DHP programs </a:t>
            </a:r>
          </a:p>
          <a:p>
            <a:r>
              <a:rPr lang="en-US" dirty="0" smtClean="0"/>
              <a:t>Make judgments on the validity of work outside of the RTF area of expertise</a:t>
            </a:r>
          </a:p>
          <a:p>
            <a:r>
              <a:rPr lang="en-US" dirty="0" smtClean="0"/>
              <a:t>Recommend whether the RTF should include this analysis in its measure work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RTF 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3505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533400" y="4038600"/>
            <a:ext cx="8095229" cy="2017931"/>
            <a:chOff x="533400" y="4038600"/>
            <a:chExt cx="8095229" cy="2017931"/>
          </a:xfrm>
        </p:grpSpPr>
        <p:sp>
          <p:nvSpPr>
            <p:cNvPr id="9" name="TextBox 8"/>
            <p:cNvSpPr txBox="1"/>
            <p:nvPr/>
          </p:nvSpPr>
          <p:spPr>
            <a:xfrm>
              <a:off x="533400" y="5410200"/>
              <a:ext cx="8095229" cy="646331"/>
            </a:xfrm>
            <a:prstGeom prst="rect">
              <a:avLst/>
            </a:prstGeom>
            <a:noFill/>
            <a:ln w="57150"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Steps 2-4 require relying on others’ expertise (scientists and government bodies that</a:t>
              </a:r>
            </a:p>
            <a:p>
              <a:r>
                <a:rPr lang="en-US" dirty="0" smtClean="0"/>
                <a:t>regulate PM</a:t>
              </a:r>
              <a:r>
                <a:rPr lang="en-US" baseline="-25000" dirty="0" smtClean="0"/>
                <a:t>2.5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3505200" y="4038600"/>
              <a:ext cx="0" cy="1371600"/>
            </a:xfrm>
            <a:prstGeom prst="straightConnector1">
              <a:avLst/>
            </a:prstGeom>
            <a:ln w="57150">
              <a:solidFill>
                <a:schemeClr val="accent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5638800" y="4038600"/>
              <a:ext cx="0" cy="1371600"/>
            </a:xfrm>
            <a:prstGeom prst="straightConnector1">
              <a:avLst/>
            </a:prstGeom>
            <a:ln w="57150">
              <a:solidFill>
                <a:schemeClr val="accent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7772400" y="4038600"/>
              <a:ext cx="0" cy="1371600"/>
            </a:xfrm>
            <a:prstGeom prst="straightConnector1">
              <a:avLst/>
            </a:prstGeom>
            <a:ln w="57150">
              <a:solidFill>
                <a:schemeClr val="accent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33400" y="4038600"/>
            <a:ext cx="4883773" cy="1055132"/>
            <a:chOff x="533400" y="4038600"/>
            <a:chExt cx="4883773" cy="1055132"/>
          </a:xfrm>
        </p:grpSpPr>
        <p:sp>
          <p:nvSpPr>
            <p:cNvPr id="6" name="TextBox 5"/>
            <p:cNvSpPr txBox="1"/>
            <p:nvPr/>
          </p:nvSpPr>
          <p:spPr>
            <a:xfrm>
              <a:off x="533400" y="4724400"/>
              <a:ext cx="4883773" cy="36933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Step 1 is within the RTF comfort zone for analysis. 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1371600" y="4038600"/>
              <a:ext cx="0" cy="685800"/>
            </a:xfrm>
            <a:prstGeom prst="straightConnector1">
              <a:avLst/>
            </a:prstGeom>
            <a:ln w="5715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Ductless Heat Pump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2596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Used to understand how the RTF </a:t>
            </a:r>
            <a:r>
              <a:rPr lang="en-US" i="1" dirty="0" smtClean="0"/>
              <a:t>might</a:t>
            </a:r>
            <a:r>
              <a:rPr lang="en-US" dirty="0" smtClean="0"/>
              <a:t> apply the quantification process to its work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Picked as the best data set to assess the attribution question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Pre- and post- billing data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Large sample size for heating zone 1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RTF already accounts for reduction in wood purchases in the costs for this measure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Recognized that other measures require separate analysis and that a higher standard for demonstrating attribution may be required for Step 1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Control groups to account for other factors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County specific analysis (wood use is not uniform across heating zones)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Larger sample sizes</a:t>
            </a:r>
          </a:p>
        </p:txBody>
      </p:sp>
      <p:pic>
        <p:nvPicPr>
          <p:cNvPr id="7170" name="Picture 2" descr="http://cdn3.volusion.com/nqdcu.gencr/v/vspfiles/photos/FRIGIDAIRE-FRS18PYS1-2.jpg?13778580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86000"/>
            <a:ext cx="2302002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RTF Discussion of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 RTF discussed the report on October 14 with a proposed decision that the RTF adopt as an “RTF Product.”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Some of </a:t>
            </a:r>
            <a:r>
              <a:rPr lang="en-US" smtClean="0"/>
              <a:t>the </a:t>
            </a:r>
            <a:r>
              <a:rPr lang="en-US" smtClean="0"/>
              <a:t>RTF </a:t>
            </a:r>
            <a:r>
              <a:rPr lang="en-US" dirty="0" smtClean="0"/>
              <a:t>was not comfortable with labeling this as an RTF work product and suggested:</a:t>
            </a:r>
          </a:p>
          <a:p>
            <a:pPr lvl="1"/>
            <a:r>
              <a:rPr lang="en-US" dirty="0" smtClean="0"/>
              <a:t>Changing the voice of the report to one from staff</a:t>
            </a:r>
          </a:p>
          <a:p>
            <a:pPr lvl="1"/>
            <a:r>
              <a:rPr lang="en-US" dirty="0" smtClean="0"/>
              <a:t>Develop a cover memo to the report to reflect the RTF’s consensus findings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Direction from RTF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dirty="0" smtClean="0"/>
              <a:t>Step 1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Determine direct attribution based on preponderance of evidence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  <a:buNone/>
            </a:pPr>
            <a:r>
              <a:rPr lang="en-US" dirty="0" smtClean="0"/>
              <a:t>Steps 2-4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For Step 2, make a stronger recommendation around the use of a more sophisticated dispersion model and a more granular approach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Clarify that the RTF is relying on the expertise of outside bodies that are charged with regulation of air quality and public health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Clarify that the methodology (as applied) is consistent with EPA and other experts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uncil">
  <a:themeElements>
    <a:clrScheme name="CouncilColors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0070C0"/>
      </a:accent1>
      <a:accent2>
        <a:srgbClr val="92CDDC"/>
      </a:accent2>
      <a:accent3>
        <a:srgbClr val="C00000"/>
      </a:accent3>
      <a:accent4>
        <a:srgbClr val="FFC000"/>
      </a:accent4>
      <a:accent5>
        <a:srgbClr val="295014"/>
      </a:accent5>
      <a:accent6>
        <a:srgbClr val="92D050"/>
      </a:accent6>
      <a:hlink>
        <a:srgbClr val="A5A5A5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Council</Template>
  <TotalTime>666</TotalTime>
  <Words>1114</Words>
  <Application>Microsoft Office PowerPoint</Application>
  <PresentationFormat>On-screen Show (4:3)</PresentationFormat>
  <Paragraphs>111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Council</vt:lpstr>
      <vt:lpstr>Evaluation of Wood Smoke Quantification and Attribution</vt:lpstr>
      <vt:lpstr>Discussion Overview</vt:lpstr>
      <vt:lpstr>Northwest Power Act Cost Effectiveness Definition</vt:lpstr>
      <vt:lpstr>Background on RTF Analysis</vt:lpstr>
      <vt:lpstr>The RTF Study:  What it was and was not</vt:lpstr>
      <vt:lpstr>RTF Analysis</vt:lpstr>
      <vt:lpstr>Ductless Heat Pump Example</vt:lpstr>
      <vt:lpstr>RTF Discussion of Report</vt:lpstr>
      <vt:lpstr>Specific Direction from RTF</vt:lpstr>
      <vt:lpstr>Other Insights from Discussion</vt:lpstr>
      <vt:lpstr>Goal for Today</vt:lpstr>
      <vt:lpstr>Determining Direct Attribution</vt:lpstr>
      <vt:lpstr>Defining the Boundaries</vt:lpstr>
      <vt:lpstr>Practical Considerations</vt:lpstr>
      <vt:lpstr>Public Health vs Utility Benefits</vt:lpstr>
      <vt:lpstr>What is our Job?</vt:lpstr>
      <vt:lpstr>Next Steps</vt:lpstr>
    </vt:vector>
  </TitlesOfParts>
  <Company>Northwest Power and Conservation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Wood Smoke Quantification and Attribution</dc:title>
  <dc:creator>Jennifer Anziano</dc:creator>
  <cp:lastModifiedBy>Jennifer Anziano</cp:lastModifiedBy>
  <cp:revision>60</cp:revision>
  <dcterms:created xsi:type="dcterms:W3CDTF">2014-10-15T20:10:38Z</dcterms:created>
  <dcterms:modified xsi:type="dcterms:W3CDTF">2014-10-17T03:34:51Z</dcterms:modified>
</cp:coreProperties>
</file>