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sldIdLst>
    <p:sldId id="256" r:id="rId2"/>
    <p:sldId id="524" r:id="rId3"/>
    <p:sldId id="525" r:id="rId4"/>
    <p:sldId id="257" r:id="rId5"/>
    <p:sldId id="361" r:id="rId6"/>
    <p:sldId id="425" r:id="rId7"/>
    <p:sldId id="439" r:id="rId8"/>
    <p:sldId id="515" r:id="rId9"/>
    <p:sldId id="552" r:id="rId10"/>
    <p:sldId id="553" r:id="rId11"/>
    <p:sldId id="450" r:id="rId12"/>
    <p:sldId id="455" r:id="rId13"/>
    <p:sldId id="451" r:id="rId14"/>
    <p:sldId id="457" r:id="rId15"/>
    <p:sldId id="549" r:id="rId16"/>
    <p:sldId id="543" r:id="rId17"/>
    <p:sldId id="521" r:id="rId18"/>
    <p:sldId id="421" r:id="rId19"/>
    <p:sldId id="522" r:id="rId20"/>
    <p:sldId id="420" r:id="rId21"/>
    <p:sldId id="492" r:id="rId22"/>
    <p:sldId id="497" r:id="rId23"/>
    <p:sldId id="423" r:id="rId24"/>
    <p:sldId id="345" r:id="rId25"/>
    <p:sldId id="369" r:id="rId26"/>
    <p:sldId id="264" r:id="rId27"/>
    <p:sldId id="529" r:id="rId28"/>
    <p:sldId id="530" r:id="rId29"/>
    <p:sldId id="531" r:id="rId30"/>
    <p:sldId id="532" r:id="rId31"/>
    <p:sldId id="533" r:id="rId32"/>
    <p:sldId id="534" r:id="rId33"/>
    <p:sldId id="526" r:id="rId34"/>
    <p:sldId id="527" r:id="rId35"/>
    <p:sldId id="554" r:id="rId36"/>
    <p:sldId id="544" r:id="rId37"/>
    <p:sldId id="545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80" autoAdjust="0"/>
  </p:normalViewPr>
  <p:slideViewPr>
    <p:cSldViewPr>
      <p:cViewPr varScale="1">
        <p:scale>
          <a:sx n="65" d="100"/>
          <a:sy n="65" d="100"/>
        </p:scale>
        <p:origin x="-6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2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5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>
        <c:manualLayout>
          <c:layoutTarget val="inner"/>
          <c:xMode val="edge"/>
          <c:yMode val="edge"/>
          <c:x val="0.14334938601424829"/>
          <c:y val="4.4861384514435741E-2"/>
          <c:w val="0.83879347112860925"/>
          <c:h val="0.71153225165036149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cat>
            <c:strRef>
              <c:f>Sheet1!$A$3:$A$6</c:f>
              <c:strCache>
                <c:ptCount val="4"/>
                <c:pt idx="0">
                  <c:v>Scenario 1B - Current Policy, No Carbon Risk</c:v>
                </c:pt>
                <c:pt idx="1">
                  <c:v>Scenario 2B - Carbon Reduction - Social Cost of Carbon</c:v>
                </c:pt>
                <c:pt idx="2">
                  <c:v>Scenario 2C - Carbon Risk</c:v>
                </c:pt>
                <c:pt idx="3">
                  <c:v>Scenario 3A - Maximum Carbon Reduction, Existing Technology</c:v>
                </c:pt>
              </c:strCache>
            </c:strRef>
          </c:cat>
          <c:val>
            <c:numRef>
              <c:f>Sheet1!$B$3:$B$6</c:f>
              <c:numCache>
                <c:formatCode>_(* #,##0_);_(* \(#,##0\);_(* "-"??_);_(@_)</c:formatCode>
                <c:ptCount val="4"/>
                <c:pt idx="0">
                  <c:v>1307.3062500000001</c:v>
                </c:pt>
                <c:pt idx="1">
                  <c:v>1442.9262500000007</c:v>
                </c:pt>
                <c:pt idx="2">
                  <c:v>1425.3462500000001</c:v>
                </c:pt>
                <c:pt idx="3">
                  <c:v>1355.3975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2026</c:v>
                </c:pt>
              </c:strCache>
            </c:strRef>
          </c:tx>
          <c:cat>
            <c:strRef>
              <c:f>Sheet1!$A$3:$A$6</c:f>
              <c:strCache>
                <c:ptCount val="4"/>
                <c:pt idx="0">
                  <c:v>Scenario 1B - Current Policy, No Carbon Risk</c:v>
                </c:pt>
                <c:pt idx="1">
                  <c:v>Scenario 2B - Carbon Reduction - Social Cost of Carbon</c:v>
                </c:pt>
                <c:pt idx="2">
                  <c:v>Scenario 2C - Carbon Risk</c:v>
                </c:pt>
                <c:pt idx="3">
                  <c:v>Scenario 3A - Maximum Carbon Reduction, Existing Technology</c:v>
                </c:pt>
              </c:strCache>
            </c:strRef>
          </c:cat>
          <c:val>
            <c:numRef>
              <c:f>Sheet1!$C$3:$C$6</c:f>
              <c:numCache>
                <c:formatCode>_(* #,##0_);_(* \(#,##0\);_(* "-"??_);_(@_)</c:formatCode>
                <c:ptCount val="4"/>
                <c:pt idx="0">
                  <c:v>2923.6187500000001</c:v>
                </c:pt>
                <c:pt idx="1">
                  <c:v>3150.5637499999998</c:v>
                </c:pt>
                <c:pt idx="2">
                  <c:v>3114.1975000000002</c:v>
                </c:pt>
                <c:pt idx="3">
                  <c:v>3057.0212499999998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2035</c:v>
                </c:pt>
              </c:strCache>
            </c:strRef>
          </c:tx>
          <c:cat>
            <c:strRef>
              <c:f>Sheet1!$A$3:$A$6</c:f>
              <c:strCache>
                <c:ptCount val="4"/>
                <c:pt idx="0">
                  <c:v>Scenario 1B - Current Policy, No Carbon Risk</c:v>
                </c:pt>
                <c:pt idx="1">
                  <c:v>Scenario 2B - Carbon Reduction - Social Cost of Carbon</c:v>
                </c:pt>
                <c:pt idx="2">
                  <c:v>Scenario 2C - Carbon Risk</c:v>
                </c:pt>
                <c:pt idx="3">
                  <c:v>Scenario 3A - Maximum Carbon Reduction, Existing Technology</c:v>
                </c:pt>
              </c:strCache>
            </c:strRef>
          </c:cat>
          <c:val>
            <c:numRef>
              <c:f>Sheet1!$D$3:$D$6</c:f>
              <c:numCache>
                <c:formatCode>_(* #,##0_);_(* \(#,##0\);_(* "-"??_);_(@_)</c:formatCode>
                <c:ptCount val="4"/>
                <c:pt idx="0">
                  <c:v>4201.6862500000034</c:v>
                </c:pt>
                <c:pt idx="1">
                  <c:v>4524.33</c:v>
                </c:pt>
                <c:pt idx="2">
                  <c:v>4469.3125000000027</c:v>
                </c:pt>
                <c:pt idx="3">
                  <c:v>4479.5050000000001</c:v>
                </c:pt>
              </c:numCache>
            </c:numRef>
          </c:val>
        </c:ser>
        <c:axId val="124040320"/>
        <c:axId val="124041856"/>
      </c:barChart>
      <c:catAx>
        <c:axId val="124040320"/>
        <c:scaling>
          <c:orientation val="minMax"/>
        </c:scaling>
        <c:axPos val="b"/>
        <c:tickLblPos val="nextTo"/>
        <c:crossAx val="124041856"/>
        <c:crosses val="autoZero"/>
        <c:auto val="1"/>
        <c:lblAlgn val="ctr"/>
        <c:lblOffset val="100"/>
      </c:catAx>
      <c:valAx>
        <c:axId val="12404185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Average Resource Development (aMW)</a:t>
                </a:r>
              </a:p>
            </c:rich>
          </c:tx>
          <c:layout>
            <c:manualLayout>
              <c:xMode val="edge"/>
              <c:yMode val="edge"/>
              <c:x val="1.3091371391076127E-2"/>
              <c:y val="5.5568815616797884E-2"/>
            </c:manualLayout>
          </c:layout>
        </c:title>
        <c:numFmt formatCode="_(* #,##0_);_(* \(#,##0\);_(* &quot;-&quot;??_);_(@_)" sourceLinked="1"/>
        <c:tickLblPos val="nextTo"/>
        <c:crossAx val="124040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99685976752908"/>
          <c:y val="6.0680979330708699E-2"/>
          <c:w val="9.2674821897262949E-2"/>
          <c:h val="0.21683747539370091"/>
        </c:manualLayout>
      </c:layout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</c:legend>
    <c:plotVisOnly val="1"/>
  </c:chart>
  <c:txPr>
    <a:bodyPr/>
    <a:lstStyle/>
    <a:p>
      <a:pPr>
        <a:defRPr sz="16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Must Run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Sheet1!$B$2:$U$2</c:f>
              <c:numCache>
                <c:formatCode>_(* #,##0_);_(* \(#,##0\);_(* "-"??_);_(@_)</c:formatCode>
                <c:ptCount val="20"/>
                <c:pt idx="0">
                  <c:v>1588</c:v>
                </c:pt>
                <c:pt idx="1">
                  <c:v>1588</c:v>
                </c:pt>
                <c:pt idx="2">
                  <c:v>1588</c:v>
                </c:pt>
                <c:pt idx="3">
                  <c:v>1588</c:v>
                </c:pt>
                <c:pt idx="4">
                  <c:v>1588</c:v>
                </c:pt>
                <c:pt idx="5">
                  <c:v>1588</c:v>
                </c:pt>
                <c:pt idx="6">
                  <c:v>1588</c:v>
                </c:pt>
                <c:pt idx="7">
                  <c:v>1588</c:v>
                </c:pt>
                <c:pt idx="8">
                  <c:v>1588</c:v>
                </c:pt>
                <c:pt idx="9">
                  <c:v>1588</c:v>
                </c:pt>
                <c:pt idx="10">
                  <c:v>1588</c:v>
                </c:pt>
                <c:pt idx="11">
                  <c:v>1588</c:v>
                </c:pt>
                <c:pt idx="12">
                  <c:v>1588</c:v>
                </c:pt>
                <c:pt idx="13">
                  <c:v>1588</c:v>
                </c:pt>
                <c:pt idx="14">
                  <c:v>1588</c:v>
                </c:pt>
                <c:pt idx="15">
                  <c:v>1588</c:v>
                </c:pt>
                <c:pt idx="16">
                  <c:v>1588</c:v>
                </c:pt>
                <c:pt idx="17">
                  <c:v>1588</c:v>
                </c:pt>
                <c:pt idx="18">
                  <c:v>1588</c:v>
                </c:pt>
                <c:pt idx="19">
                  <c:v>1588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Wind</c:v>
                </c:pt>
              </c:strCache>
            </c:strRef>
          </c:tx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Sheet1!$B$3:$U$3</c:f>
              <c:numCache>
                <c:formatCode>_(* #,##0_);_(* \(#,##0\);_(* "-"??_);_(@_)</c:formatCode>
                <c:ptCount val="20"/>
                <c:pt idx="0">
                  <c:v>2482</c:v>
                </c:pt>
                <c:pt idx="1">
                  <c:v>2482</c:v>
                </c:pt>
                <c:pt idx="2">
                  <c:v>2482</c:v>
                </c:pt>
                <c:pt idx="3">
                  <c:v>2510</c:v>
                </c:pt>
                <c:pt idx="4">
                  <c:v>2521</c:v>
                </c:pt>
                <c:pt idx="5">
                  <c:v>2521</c:v>
                </c:pt>
                <c:pt idx="6">
                  <c:v>2521</c:v>
                </c:pt>
                <c:pt idx="7">
                  <c:v>2521</c:v>
                </c:pt>
                <c:pt idx="8">
                  <c:v>2521</c:v>
                </c:pt>
                <c:pt idx="9">
                  <c:v>2521.686249999997</c:v>
                </c:pt>
                <c:pt idx="10">
                  <c:v>2524.5250000000001</c:v>
                </c:pt>
                <c:pt idx="11">
                  <c:v>2528.0787500000001</c:v>
                </c:pt>
                <c:pt idx="12">
                  <c:v>2530.3037500000028</c:v>
                </c:pt>
                <c:pt idx="13">
                  <c:v>2530.8850000000002</c:v>
                </c:pt>
                <c:pt idx="14">
                  <c:v>2531.02</c:v>
                </c:pt>
                <c:pt idx="15">
                  <c:v>2531.1087499999967</c:v>
                </c:pt>
                <c:pt idx="16">
                  <c:v>2533.3737500000034</c:v>
                </c:pt>
                <c:pt idx="17">
                  <c:v>2544.4250000000002</c:v>
                </c:pt>
                <c:pt idx="18">
                  <c:v>2576.4612499999998</c:v>
                </c:pt>
                <c:pt idx="19">
                  <c:v>2630.0174999999999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Solar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Sheet1!$B$4:$U$4</c:f>
              <c:numCache>
                <c:formatCode>_(* #,##0_);_(* \(#,##0\);_(* "-"??_);_(@_)</c:formatCode>
                <c:ptCount val="20"/>
                <c:pt idx="0">
                  <c:v>126</c:v>
                </c:pt>
                <c:pt idx="1">
                  <c:v>126</c:v>
                </c:pt>
                <c:pt idx="2">
                  <c:v>126</c:v>
                </c:pt>
                <c:pt idx="3">
                  <c:v>126</c:v>
                </c:pt>
                <c:pt idx="4">
                  <c:v>126</c:v>
                </c:pt>
                <c:pt idx="5">
                  <c:v>126.25875000000001</c:v>
                </c:pt>
                <c:pt idx="6">
                  <c:v>126.63249999999998</c:v>
                </c:pt>
                <c:pt idx="7">
                  <c:v>126.93125000000015</c:v>
                </c:pt>
                <c:pt idx="8">
                  <c:v>127.17249999999991</c:v>
                </c:pt>
                <c:pt idx="9">
                  <c:v>130.49625</c:v>
                </c:pt>
                <c:pt idx="10">
                  <c:v>147.85000000000016</c:v>
                </c:pt>
                <c:pt idx="11">
                  <c:v>178.0575</c:v>
                </c:pt>
                <c:pt idx="12">
                  <c:v>206.94</c:v>
                </c:pt>
                <c:pt idx="13">
                  <c:v>225.34</c:v>
                </c:pt>
                <c:pt idx="14">
                  <c:v>236.92125000000004</c:v>
                </c:pt>
                <c:pt idx="15">
                  <c:v>245.91625000000002</c:v>
                </c:pt>
                <c:pt idx="16">
                  <c:v>252.8175</c:v>
                </c:pt>
                <c:pt idx="17">
                  <c:v>260.86</c:v>
                </c:pt>
                <c:pt idx="18">
                  <c:v>272.15375</c:v>
                </c:pt>
                <c:pt idx="19">
                  <c:v>288.30124999999964</c:v>
                </c:pt>
              </c:numCache>
            </c:numRef>
          </c:val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Natural Gas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Sheet1!$B$5:$U$5</c:f>
              <c:numCache>
                <c:formatCode>_(* #,##0_);_(* \(#,##0\);_(* "-"??_);_(@_)</c:formatCode>
                <c:ptCount val="20"/>
                <c:pt idx="0">
                  <c:v>1912.1012499999986</c:v>
                </c:pt>
                <c:pt idx="1">
                  <c:v>1956.71</c:v>
                </c:pt>
                <c:pt idx="2">
                  <c:v>1941.4224999999999</c:v>
                </c:pt>
                <c:pt idx="3">
                  <c:v>1868.6675</c:v>
                </c:pt>
                <c:pt idx="4">
                  <c:v>1829.5775000000001</c:v>
                </c:pt>
                <c:pt idx="5">
                  <c:v>1994.665</c:v>
                </c:pt>
                <c:pt idx="6">
                  <c:v>2026.615</c:v>
                </c:pt>
                <c:pt idx="7">
                  <c:v>2010.8587500000001</c:v>
                </c:pt>
                <c:pt idx="8">
                  <c:v>2011.7874999999999</c:v>
                </c:pt>
                <c:pt idx="9">
                  <c:v>1962.9825000000001</c:v>
                </c:pt>
                <c:pt idx="10">
                  <c:v>2364.9</c:v>
                </c:pt>
                <c:pt idx="11">
                  <c:v>2476.0949999999998</c:v>
                </c:pt>
                <c:pt idx="12">
                  <c:v>2372.4362500000002</c:v>
                </c:pt>
                <c:pt idx="13">
                  <c:v>2369.2399999999998</c:v>
                </c:pt>
                <c:pt idx="14">
                  <c:v>2407.5300000000002</c:v>
                </c:pt>
                <c:pt idx="15">
                  <c:v>2396.1812500000001</c:v>
                </c:pt>
                <c:pt idx="16">
                  <c:v>2460.6137500000027</c:v>
                </c:pt>
                <c:pt idx="17">
                  <c:v>2517.9650000000001</c:v>
                </c:pt>
                <c:pt idx="18">
                  <c:v>2540.2824999999966</c:v>
                </c:pt>
                <c:pt idx="19">
                  <c:v>2689.0925000000002</c:v>
                </c:pt>
              </c:numCache>
            </c:numRef>
          </c:val>
        </c:ser>
        <c:ser>
          <c:idx val="5"/>
          <c:order val="4"/>
          <c:tx>
            <c:strRef>
              <c:f>Sheet1!$A$6</c:f>
              <c:strCache>
                <c:ptCount val="1"/>
                <c:pt idx="0">
                  <c:v>Coal</c:v>
                </c:pt>
              </c:strCache>
            </c:strRef>
          </c:tx>
          <c:spPr>
            <a:gradFill rotWithShape="1">
              <a:gsLst>
                <a:gs pos="0">
                  <a:schemeClr val="dk1">
                    <a:shade val="51000"/>
                    <a:satMod val="130000"/>
                  </a:schemeClr>
                </a:gs>
                <a:gs pos="80000">
                  <a:schemeClr val="dk1">
                    <a:shade val="93000"/>
                    <a:satMod val="130000"/>
                  </a:schemeClr>
                </a:gs>
                <a:gs pos="100000">
                  <a:schemeClr val="dk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Sheet1!$B$6:$U$6</c:f>
              <c:numCache>
                <c:formatCode>_(* #,##0_);_(* \(#,##0\);_(* "-"??_);_(@_)</c:formatCode>
                <c:ptCount val="20"/>
                <c:pt idx="0">
                  <c:v>4545.4962500000001</c:v>
                </c:pt>
                <c:pt idx="1">
                  <c:v>4565.2187499999991</c:v>
                </c:pt>
                <c:pt idx="2">
                  <c:v>4507.3412500000004</c:v>
                </c:pt>
                <c:pt idx="3">
                  <c:v>4512.8950000000004</c:v>
                </c:pt>
                <c:pt idx="4">
                  <c:v>4531.9000000000005</c:v>
                </c:pt>
                <c:pt idx="5">
                  <c:v>3994.0149999999999</c:v>
                </c:pt>
                <c:pt idx="6">
                  <c:v>3792.5837499999998</c:v>
                </c:pt>
                <c:pt idx="7">
                  <c:v>3788.8762499999998</c:v>
                </c:pt>
                <c:pt idx="8">
                  <c:v>3835.1062499999966</c:v>
                </c:pt>
                <c:pt idx="9">
                  <c:v>3832.9087500000001</c:v>
                </c:pt>
                <c:pt idx="10">
                  <c:v>3345.2525000000001</c:v>
                </c:pt>
                <c:pt idx="11">
                  <c:v>3114.1725000000001</c:v>
                </c:pt>
                <c:pt idx="12">
                  <c:v>3083.6475</c:v>
                </c:pt>
                <c:pt idx="13">
                  <c:v>3093.8937500000029</c:v>
                </c:pt>
                <c:pt idx="14">
                  <c:v>3120.8887500000001</c:v>
                </c:pt>
                <c:pt idx="15">
                  <c:v>3120.1574999999998</c:v>
                </c:pt>
                <c:pt idx="16">
                  <c:v>3139.5012499999998</c:v>
                </c:pt>
                <c:pt idx="17">
                  <c:v>3177.3274999999999</c:v>
                </c:pt>
                <c:pt idx="18">
                  <c:v>3196.9349999999999</c:v>
                </c:pt>
                <c:pt idx="19">
                  <c:v>3239.6837500000001</c:v>
                </c:pt>
              </c:numCache>
            </c:numRef>
          </c:val>
        </c:ser>
        <c:axId val="126485248"/>
        <c:axId val="126486784"/>
      </c:areaChart>
      <c:catAx>
        <c:axId val="126485248"/>
        <c:scaling>
          <c:orientation val="minMax"/>
        </c:scaling>
        <c:axPos val="b"/>
        <c:numFmt formatCode="m/d/yyyy" sourceLinked="1"/>
        <c:tickLblPos val="nextTo"/>
        <c:crossAx val="126486784"/>
        <c:crosses val="autoZero"/>
        <c:auto val="1"/>
        <c:lblAlgn val="ctr"/>
        <c:lblOffset val="100"/>
        <c:tickLblSkip val="2"/>
      </c:catAx>
      <c:valAx>
        <c:axId val="12648678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Annual Dispatch (aMW)</a:t>
                </a:r>
              </a:p>
            </c:rich>
          </c:tx>
          <c:layout/>
        </c:title>
        <c:numFmt formatCode="#,##0" sourceLinked="0"/>
        <c:tickLblPos val="nextTo"/>
        <c:crossAx val="126485248"/>
        <c:crosses val="autoZero"/>
        <c:crossBetween val="midCat"/>
      </c:valAx>
    </c:plotArea>
    <c:legend>
      <c:legendPos val="r"/>
      <c:layout/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plotArea>
      <c:layout/>
      <c:areaChart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Must Run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Sheet1!$B$2:$U$2</c:f>
              <c:numCache>
                <c:formatCode>_(* #,##0_);_(* \(#,##0\);_(* "-"??_);_(@_)</c:formatCode>
                <c:ptCount val="20"/>
                <c:pt idx="0">
                  <c:v>1588</c:v>
                </c:pt>
                <c:pt idx="1">
                  <c:v>1588</c:v>
                </c:pt>
                <c:pt idx="2">
                  <c:v>1588</c:v>
                </c:pt>
                <c:pt idx="3">
                  <c:v>1588</c:v>
                </c:pt>
                <c:pt idx="4">
                  <c:v>1588</c:v>
                </c:pt>
                <c:pt idx="5">
                  <c:v>1588</c:v>
                </c:pt>
                <c:pt idx="6">
                  <c:v>1588</c:v>
                </c:pt>
                <c:pt idx="7">
                  <c:v>1588</c:v>
                </c:pt>
                <c:pt idx="8">
                  <c:v>1588</c:v>
                </c:pt>
                <c:pt idx="9">
                  <c:v>1588</c:v>
                </c:pt>
                <c:pt idx="10">
                  <c:v>1588</c:v>
                </c:pt>
                <c:pt idx="11">
                  <c:v>1588</c:v>
                </c:pt>
                <c:pt idx="12">
                  <c:v>1588</c:v>
                </c:pt>
                <c:pt idx="13">
                  <c:v>1588</c:v>
                </c:pt>
                <c:pt idx="14">
                  <c:v>1588</c:v>
                </c:pt>
                <c:pt idx="15">
                  <c:v>1588</c:v>
                </c:pt>
                <c:pt idx="16">
                  <c:v>1588</c:v>
                </c:pt>
                <c:pt idx="17">
                  <c:v>1588</c:v>
                </c:pt>
                <c:pt idx="18">
                  <c:v>1588</c:v>
                </c:pt>
                <c:pt idx="19">
                  <c:v>1588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Wind</c:v>
                </c:pt>
              </c:strCache>
            </c:strRef>
          </c:tx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Sheet1!$B$3:$U$3</c:f>
              <c:numCache>
                <c:formatCode>_(* #,##0_);_(* \(#,##0\);_(* "-"??_);_(@_)</c:formatCode>
                <c:ptCount val="20"/>
                <c:pt idx="0">
                  <c:v>2482</c:v>
                </c:pt>
                <c:pt idx="1">
                  <c:v>2482</c:v>
                </c:pt>
                <c:pt idx="2">
                  <c:v>2482</c:v>
                </c:pt>
                <c:pt idx="3">
                  <c:v>2510</c:v>
                </c:pt>
                <c:pt idx="4">
                  <c:v>2521</c:v>
                </c:pt>
                <c:pt idx="5">
                  <c:v>2521</c:v>
                </c:pt>
                <c:pt idx="6">
                  <c:v>2521</c:v>
                </c:pt>
                <c:pt idx="7">
                  <c:v>2521</c:v>
                </c:pt>
                <c:pt idx="8">
                  <c:v>2521</c:v>
                </c:pt>
                <c:pt idx="9">
                  <c:v>2521.3225000000002</c:v>
                </c:pt>
                <c:pt idx="10">
                  <c:v>2523.3912500000015</c:v>
                </c:pt>
                <c:pt idx="11">
                  <c:v>2525.8762499999998</c:v>
                </c:pt>
                <c:pt idx="12">
                  <c:v>2527.5962500000001</c:v>
                </c:pt>
                <c:pt idx="13">
                  <c:v>2528.1837500000001</c:v>
                </c:pt>
                <c:pt idx="14">
                  <c:v>2528.311250000002</c:v>
                </c:pt>
                <c:pt idx="15">
                  <c:v>2528.4137500000015</c:v>
                </c:pt>
                <c:pt idx="16">
                  <c:v>2529.4825000000001</c:v>
                </c:pt>
                <c:pt idx="17">
                  <c:v>2536.7525000000001</c:v>
                </c:pt>
                <c:pt idx="18">
                  <c:v>2558.3512500000015</c:v>
                </c:pt>
                <c:pt idx="19">
                  <c:v>2601.7962499999985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Solar</c:v>
                </c:pt>
              </c:strCache>
            </c:strRef>
          </c:tx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Sheet1!$B$4:$U$4</c:f>
              <c:numCache>
                <c:formatCode>_(* #,##0_);_(* \(#,##0\);_(* "-"??_);_(@_)</c:formatCode>
                <c:ptCount val="20"/>
                <c:pt idx="0">
                  <c:v>126</c:v>
                </c:pt>
                <c:pt idx="1">
                  <c:v>126</c:v>
                </c:pt>
                <c:pt idx="2">
                  <c:v>126</c:v>
                </c:pt>
                <c:pt idx="3">
                  <c:v>126</c:v>
                </c:pt>
                <c:pt idx="4">
                  <c:v>126</c:v>
                </c:pt>
                <c:pt idx="5">
                  <c:v>126.21750000000004</c:v>
                </c:pt>
                <c:pt idx="6">
                  <c:v>126.57374999999998</c:v>
                </c:pt>
                <c:pt idx="7">
                  <c:v>126.91625000000008</c:v>
                </c:pt>
                <c:pt idx="8">
                  <c:v>127.16</c:v>
                </c:pt>
                <c:pt idx="9">
                  <c:v>129.47</c:v>
                </c:pt>
                <c:pt idx="10">
                  <c:v>141.39875000000001</c:v>
                </c:pt>
                <c:pt idx="11">
                  <c:v>164.98500000000001</c:v>
                </c:pt>
                <c:pt idx="12">
                  <c:v>191.09374999999997</c:v>
                </c:pt>
                <c:pt idx="13">
                  <c:v>209.72875000000002</c:v>
                </c:pt>
                <c:pt idx="14">
                  <c:v>221.20499999999998</c:v>
                </c:pt>
                <c:pt idx="15">
                  <c:v>230.035</c:v>
                </c:pt>
                <c:pt idx="16">
                  <c:v>237.85000000000008</c:v>
                </c:pt>
                <c:pt idx="17">
                  <c:v>246.67125000000001</c:v>
                </c:pt>
                <c:pt idx="18">
                  <c:v>257.33</c:v>
                </c:pt>
                <c:pt idx="19">
                  <c:v>271.60874999999999</c:v>
                </c:pt>
              </c:numCache>
            </c:numRef>
          </c:val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Natural Gas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Sheet1!$B$5:$U$5</c:f>
              <c:numCache>
                <c:formatCode>_(* #,##0_);_(* \(#,##0\);_(* "-"??_);_(@_)</c:formatCode>
                <c:ptCount val="20"/>
                <c:pt idx="0">
                  <c:v>3228.0762500000001</c:v>
                </c:pt>
                <c:pt idx="1">
                  <c:v>3305.5549999999998</c:v>
                </c:pt>
                <c:pt idx="2">
                  <c:v>3262.0825</c:v>
                </c:pt>
                <c:pt idx="3">
                  <c:v>3243.3100000000013</c:v>
                </c:pt>
                <c:pt idx="4">
                  <c:v>3214.0787500000001</c:v>
                </c:pt>
                <c:pt idx="5">
                  <c:v>3192.5974999999999</c:v>
                </c:pt>
                <c:pt idx="6">
                  <c:v>3146.4412499999999</c:v>
                </c:pt>
                <c:pt idx="7">
                  <c:v>3137.8487500000001</c:v>
                </c:pt>
                <c:pt idx="8">
                  <c:v>3161.2175000000002</c:v>
                </c:pt>
                <c:pt idx="9">
                  <c:v>3110.0762500000001</c:v>
                </c:pt>
                <c:pt idx="10">
                  <c:v>3270.7312499999998</c:v>
                </c:pt>
                <c:pt idx="11">
                  <c:v>3279.1975000000002</c:v>
                </c:pt>
                <c:pt idx="12">
                  <c:v>3186.4050000000002</c:v>
                </c:pt>
                <c:pt idx="13">
                  <c:v>3151.5037499999999</c:v>
                </c:pt>
                <c:pt idx="14">
                  <c:v>3218.6012500000002</c:v>
                </c:pt>
                <c:pt idx="15">
                  <c:v>3231.42625</c:v>
                </c:pt>
                <c:pt idx="16">
                  <c:v>3271.3</c:v>
                </c:pt>
                <c:pt idx="17">
                  <c:v>3360.8762499999998</c:v>
                </c:pt>
                <c:pt idx="18">
                  <c:v>3466.1912499999999</c:v>
                </c:pt>
                <c:pt idx="19">
                  <c:v>3559.5012499999998</c:v>
                </c:pt>
              </c:numCache>
            </c:numRef>
          </c:val>
        </c:ser>
        <c:ser>
          <c:idx val="5"/>
          <c:order val="4"/>
          <c:tx>
            <c:strRef>
              <c:f>Sheet1!$A$6</c:f>
              <c:strCache>
                <c:ptCount val="1"/>
                <c:pt idx="0">
                  <c:v>Coal</c:v>
                </c:pt>
              </c:strCache>
            </c:strRef>
          </c:tx>
          <c:spPr>
            <a:gradFill rotWithShape="1">
              <a:gsLst>
                <a:gs pos="0">
                  <a:schemeClr val="dk1">
                    <a:shade val="51000"/>
                    <a:satMod val="130000"/>
                  </a:schemeClr>
                </a:gs>
                <a:gs pos="80000">
                  <a:schemeClr val="dk1">
                    <a:shade val="93000"/>
                    <a:satMod val="130000"/>
                  </a:schemeClr>
                </a:gs>
                <a:gs pos="100000">
                  <a:schemeClr val="dk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Sheet1!$B$6:$U$6</c:f>
              <c:numCache>
                <c:formatCode>_(* #,##0_);_(* \(#,##0\);_(* "-"??_);_(@_)</c:formatCode>
                <c:ptCount val="20"/>
                <c:pt idx="0">
                  <c:v>1263.9312500000001</c:v>
                </c:pt>
                <c:pt idx="1">
                  <c:v>1258.23</c:v>
                </c:pt>
                <c:pt idx="2">
                  <c:v>1255.5037500000001</c:v>
                </c:pt>
                <c:pt idx="3">
                  <c:v>1207.9849999999999</c:v>
                </c:pt>
                <c:pt idx="4">
                  <c:v>1248.9224999999999</c:v>
                </c:pt>
                <c:pt idx="5">
                  <c:v>1125.45</c:v>
                </c:pt>
                <c:pt idx="6">
                  <c:v>1037.1912499999994</c:v>
                </c:pt>
                <c:pt idx="7">
                  <c:v>1053.105</c:v>
                </c:pt>
                <c:pt idx="8">
                  <c:v>1086.9212500000001</c:v>
                </c:pt>
                <c:pt idx="9">
                  <c:v>1068.74</c:v>
                </c:pt>
                <c:pt idx="10">
                  <c:v>964.43249999999966</c:v>
                </c:pt>
                <c:pt idx="11">
                  <c:v>925.45749999999953</c:v>
                </c:pt>
                <c:pt idx="12">
                  <c:v>917.61</c:v>
                </c:pt>
                <c:pt idx="13">
                  <c:v>924.30249999999967</c:v>
                </c:pt>
                <c:pt idx="14">
                  <c:v>988.13249999999971</c:v>
                </c:pt>
                <c:pt idx="15">
                  <c:v>998.06875000000002</c:v>
                </c:pt>
                <c:pt idx="16">
                  <c:v>1029.95</c:v>
                </c:pt>
                <c:pt idx="17">
                  <c:v>1048.78</c:v>
                </c:pt>
                <c:pt idx="18">
                  <c:v>1038.2987499999999</c:v>
                </c:pt>
                <c:pt idx="19">
                  <c:v>1112.6125</c:v>
                </c:pt>
              </c:numCache>
            </c:numRef>
          </c:val>
        </c:ser>
        <c:axId val="126703104"/>
        <c:axId val="126704640"/>
      </c:areaChart>
      <c:catAx>
        <c:axId val="126703104"/>
        <c:scaling>
          <c:orientation val="minMax"/>
        </c:scaling>
        <c:axPos val="b"/>
        <c:numFmt formatCode="m/d/yyyy" sourceLinked="1"/>
        <c:tickLblPos val="nextTo"/>
        <c:crossAx val="126704640"/>
        <c:crosses val="autoZero"/>
        <c:auto val="1"/>
        <c:lblAlgn val="ctr"/>
        <c:lblOffset val="100"/>
        <c:tickLblSkip val="2"/>
      </c:catAx>
      <c:valAx>
        <c:axId val="126704640"/>
        <c:scaling>
          <c:orientation val="minMax"/>
          <c:max val="120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Annual Dispatch (aMW)</a:t>
                </a:r>
              </a:p>
            </c:rich>
          </c:tx>
          <c:layout/>
        </c:title>
        <c:numFmt formatCode="#,##0" sourceLinked="0"/>
        <c:tickLblPos val="nextTo"/>
        <c:crossAx val="126703104"/>
        <c:crosses val="autoZero"/>
        <c:crossBetween val="midCat"/>
      </c:valAx>
    </c:plotArea>
    <c:legend>
      <c:legendPos val="r"/>
      <c:layout/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Must Run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Sheet1!$B$2:$U$2</c:f>
              <c:numCache>
                <c:formatCode>_(* #,##0_);_(* \(#,##0\);_(* "-"??_);_(@_)</c:formatCode>
                <c:ptCount val="20"/>
                <c:pt idx="0">
                  <c:v>1588</c:v>
                </c:pt>
                <c:pt idx="1">
                  <c:v>1588</c:v>
                </c:pt>
                <c:pt idx="2">
                  <c:v>1588</c:v>
                </c:pt>
                <c:pt idx="3">
                  <c:v>1588</c:v>
                </c:pt>
                <c:pt idx="4">
                  <c:v>1588</c:v>
                </c:pt>
                <c:pt idx="5">
                  <c:v>1588</c:v>
                </c:pt>
                <c:pt idx="6">
                  <c:v>1588</c:v>
                </c:pt>
                <c:pt idx="7">
                  <c:v>1588</c:v>
                </c:pt>
                <c:pt idx="8">
                  <c:v>1588</c:v>
                </c:pt>
                <c:pt idx="9">
                  <c:v>1588</c:v>
                </c:pt>
                <c:pt idx="10">
                  <c:v>1588</c:v>
                </c:pt>
                <c:pt idx="11">
                  <c:v>1588</c:v>
                </c:pt>
                <c:pt idx="12">
                  <c:v>1588</c:v>
                </c:pt>
                <c:pt idx="13">
                  <c:v>1588</c:v>
                </c:pt>
                <c:pt idx="14">
                  <c:v>1588</c:v>
                </c:pt>
                <c:pt idx="15">
                  <c:v>1588</c:v>
                </c:pt>
                <c:pt idx="16">
                  <c:v>1588</c:v>
                </c:pt>
                <c:pt idx="17">
                  <c:v>1588</c:v>
                </c:pt>
                <c:pt idx="18">
                  <c:v>1588</c:v>
                </c:pt>
                <c:pt idx="19">
                  <c:v>1588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Wind</c:v>
                </c:pt>
              </c:strCache>
            </c:strRef>
          </c:tx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Sheet1!$B$3:$U$3</c:f>
              <c:numCache>
                <c:formatCode>_(* #,##0_);_(* \(#,##0\);_(* "-"??_);_(@_)</c:formatCode>
                <c:ptCount val="20"/>
                <c:pt idx="0">
                  <c:v>2482</c:v>
                </c:pt>
                <c:pt idx="1">
                  <c:v>2482</c:v>
                </c:pt>
                <c:pt idx="2">
                  <c:v>2482</c:v>
                </c:pt>
                <c:pt idx="3">
                  <c:v>2510</c:v>
                </c:pt>
                <c:pt idx="4">
                  <c:v>2521</c:v>
                </c:pt>
                <c:pt idx="5">
                  <c:v>2521</c:v>
                </c:pt>
                <c:pt idx="6">
                  <c:v>2521</c:v>
                </c:pt>
                <c:pt idx="7">
                  <c:v>2521</c:v>
                </c:pt>
                <c:pt idx="8">
                  <c:v>2521</c:v>
                </c:pt>
                <c:pt idx="9">
                  <c:v>2521.3425000000002</c:v>
                </c:pt>
                <c:pt idx="10">
                  <c:v>2523.8300000000022</c:v>
                </c:pt>
                <c:pt idx="11">
                  <c:v>2526.8462500000001</c:v>
                </c:pt>
                <c:pt idx="12">
                  <c:v>2528.8825000000002</c:v>
                </c:pt>
                <c:pt idx="13">
                  <c:v>2529.7375000000002</c:v>
                </c:pt>
                <c:pt idx="14">
                  <c:v>2529.9362500000002</c:v>
                </c:pt>
                <c:pt idx="15">
                  <c:v>2530.0837499999998</c:v>
                </c:pt>
                <c:pt idx="16">
                  <c:v>2531.17875</c:v>
                </c:pt>
                <c:pt idx="17">
                  <c:v>2539.8024999999998</c:v>
                </c:pt>
                <c:pt idx="18">
                  <c:v>2563.3937500000029</c:v>
                </c:pt>
                <c:pt idx="19">
                  <c:v>2607.4299999999998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Solar</c:v>
                </c:pt>
              </c:strCache>
            </c:strRef>
          </c:tx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Sheet1!$B$4:$U$4</c:f>
              <c:numCache>
                <c:formatCode>_(* #,##0_);_(* \(#,##0\);_(* "-"??_);_(@_)</c:formatCode>
                <c:ptCount val="20"/>
                <c:pt idx="0">
                  <c:v>126</c:v>
                </c:pt>
                <c:pt idx="1">
                  <c:v>126</c:v>
                </c:pt>
                <c:pt idx="2">
                  <c:v>126</c:v>
                </c:pt>
                <c:pt idx="3">
                  <c:v>126</c:v>
                </c:pt>
                <c:pt idx="4">
                  <c:v>126</c:v>
                </c:pt>
                <c:pt idx="5">
                  <c:v>126.19499999999999</c:v>
                </c:pt>
                <c:pt idx="6">
                  <c:v>126.51875</c:v>
                </c:pt>
                <c:pt idx="7">
                  <c:v>126.80500000000001</c:v>
                </c:pt>
                <c:pt idx="8">
                  <c:v>127.05500000000001</c:v>
                </c:pt>
                <c:pt idx="9">
                  <c:v>129.565</c:v>
                </c:pt>
                <c:pt idx="10">
                  <c:v>142.00750000000002</c:v>
                </c:pt>
                <c:pt idx="11">
                  <c:v>166.01875000000001</c:v>
                </c:pt>
                <c:pt idx="12">
                  <c:v>192.21374999999995</c:v>
                </c:pt>
                <c:pt idx="13">
                  <c:v>210.505</c:v>
                </c:pt>
                <c:pt idx="14">
                  <c:v>222.02250000000001</c:v>
                </c:pt>
                <c:pt idx="15">
                  <c:v>231.05250000000001</c:v>
                </c:pt>
                <c:pt idx="16">
                  <c:v>238.74499999999998</c:v>
                </c:pt>
                <c:pt idx="17">
                  <c:v>247.30125000000001</c:v>
                </c:pt>
                <c:pt idx="18">
                  <c:v>257.78749999999968</c:v>
                </c:pt>
                <c:pt idx="19">
                  <c:v>273.375</c:v>
                </c:pt>
              </c:numCache>
            </c:numRef>
          </c:val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Natural Gas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Sheet1!$B$5:$U$5</c:f>
              <c:numCache>
                <c:formatCode>_(* #,##0_);_(* \(#,##0\);_(* "-"??_);_(@_)</c:formatCode>
                <c:ptCount val="20"/>
                <c:pt idx="0">
                  <c:v>1919.0387499999999</c:v>
                </c:pt>
                <c:pt idx="1">
                  <c:v>2060.4875000000002</c:v>
                </c:pt>
                <c:pt idx="2">
                  <c:v>2223.4625000000001</c:v>
                </c:pt>
                <c:pt idx="3">
                  <c:v>2355.7599999999998</c:v>
                </c:pt>
                <c:pt idx="4">
                  <c:v>2483.5475000000001</c:v>
                </c:pt>
                <c:pt idx="5">
                  <c:v>2652.4150000000022</c:v>
                </c:pt>
                <c:pt idx="6">
                  <c:v>2697.1412500000001</c:v>
                </c:pt>
                <c:pt idx="7">
                  <c:v>2731.5537500000028</c:v>
                </c:pt>
                <c:pt idx="8">
                  <c:v>2793.6712499999999</c:v>
                </c:pt>
                <c:pt idx="9">
                  <c:v>2803.5725000000002</c:v>
                </c:pt>
                <c:pt idx="10">
                  <c:v>3099.0925000000002</c:v>
                </c:pt>
                <c:pt idx="11">
                  <c:v>3128.0162500000001</c:v>
                </c:pt>
                <c:pt idx="12">
                  <c:v>3040.9387499999998</c:v>
                </c:pt>
                <c:pt idx="13">
                  <c:v>3024.1750000000002</c:v>
                </c:pt>
                <c:pt idx="14">
                  <c:v>3075.6275000000001</c:v>
                </c:pt>
                <c:pt idx="15">
                  <c:v>3077.9749999999999</c:v>
                </c:pt>
                <c:pt idx="16">
                  <c:v>3133.0487499999972</c:v>
                </c:pt>
                <c:pt idx="17">
                  <c:v>3213.2674999999972</c:v>
                </c:pt>
                <c:pt idx="18">
                  <c:v>3301.26125</c:v>
                </c:pt>
                <c:pt idx="19">
                  <c:v>3409.3700000000022</c:v>
                </c:pt>
              </c:numCache>
            </c:numRef>
          </c:val>
        </c:ser>
        <c:ser>
          <c:idx val="5"/>
          <c:order val="4"/>
          <c:tx>
            <c:strRef>
              <c:f>Sheet1!$A$6</c:f>
              <c:strCache>
                <c:ptCount val="1"/>
                <c:pt idx="0">
                  <c:v>Coal</c:v>
                </c:pt>
              </c:strCache>
            </c:strRef>
          </c:tx>
          <c:spPr>
            <a:gradFill rotWithShape="1">
              <a:gsLst>
                <a:gs pos="0">
                  <a:schemeClr val="dk1">
                    <a:shade val="51000"/>
                    <a:satMod val="130000"/>
                  </a:schemeClr>
                </a:gs>
                <a:gs pos="80000">
                  <a:schemeClr val="dk1">
                    <a:shade val="93000"/>
                    <a:satMod val="130000"/>
                  </a:schemeClr>
                </a:gs>
                <a:gs pos="100000">
                  <a:schemeClr val="dk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Sheet1!$B$6:$U$6</c:f>
              <c:numCache>
                <c:formatCode>_(* #,##0_);_(* \(#,##0\);_(* "-"??_);_(@_)</c:formatCode>
                <c:ptCount val="20"/>
                <c:pt idx="0">
                  <c:v>4521.4399999999996</c:v>
                </c:pt>
                <c:pt idx="1">
                  <c:v>4259.2</c:v>
                </c:pt>
                <c:pt idx="2">
                  <c:v>3757.57</c:v>
                </c:pt>
                <c:pt idx="3">
                  <c:v>3280.5662499999967</c:v>
                </c:pt>
                <c:pt idx="4">
                  <c:v>2926.55</c:v>
                </c:pt>
                <c:pt idx="5">
                  <c:v>2382.6212500000001</c:v>
                </c:pt>
                <c:pt idx="6">
                  <c:v>2079.8937500000029</c:v>
                </c:pt>
                <c:pt idx="7">
                  <c:v>1996.4012499999999</c:v>
                </c:pt>
                <c:pt idx="8">
                  <c:v>1945.19875</c:v>
                </c:pt>
                <c:pt idx="9">
                  <c:v>1867.0350000000001</c:v>
                </c:pt>
                <c:pt idx="10">
                  <c:v>1621.9712500000001</c:v>
                </c:pt>
                <c:pt idx="11">
                  <c:v>1511.7487500000011</c:v>
                </c:pt>
                <c:pt idx="12">
                  <c:v>1502.0025000000001</c:v>
                </c:pt>
                <c:pt idx="13">
                  <c:v>1510.7325000000001</c:v>
                </c:pt>
                <c:pt idx="14">
                  <c:v>1566.60625</c:v>
                </c:pt>
                <c:pt idx="15">
                  <c:v>1569.34375</c:v>
                </c:pt>
                <c:pt idx="16">
                  <c:v>1592.1025</c:v>
                </c:pt>
                <c:pt idx="17">
                  <c:v>1624.7650000000001</c:v>
                </c:pt>
                <c:pt idx="18">
                  <c:v>1657.31375</c:v>
                </c:pt>
                <c:pt idx="19">
                  <c:v>1716.5287499999999</c:v>
                </c:pt>
              </c:numCache>
            </c:numRef>
          </c:val>
        </c:ser>
        <c:axId val="133069056"/>
        <c:axId val="133079040"/>
      </c:areaChart>
      <c:catAx>
        <c:axId val="133069056"/>
        <c:scaling>
          <c:orientation val="minMax"/>
        </c:scaling>
        <c:axPos val="b"/>
        <c:numFmt formatCode="m/d/yyyy" sourceLinked="1"/>
        <c:tickLblPos val="nextTo"/>
        <c:crossAx val="133079040"/>
        <c:crosses val="autoZero"/>
        <c:auto val="1"/>
        <c:lblAlgn val="ctr"/>
        <c:lblOffset val="100"/>
        <c:tickLblSkip val="2"/>
      </c:catAx>
      <c:valAx>
        <c:axId val="13307904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Annual Dispatch (aMW)</a:t>
                </a:r>
              </a:p>
            </c:rich>
          </c:tx>
          <c:layout/>
        </c:title>
        <c:numFmt formatCode="#,##0" sourceLinked="0"/>
        <c:tickLblPos val="nextTo"/>
        <c:crossAx val="133069056"/>
        <c:crosses val="autoZero"/>
        <c:crossBetween val="midCat"/>
      </c:valAx>
    </c:plotArea>
    <c:legend>
      <c:legendPos val="r"/>
      <c:layout/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Must Run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Sheet1!$B$2:$U$2</c:f>
              <c:numCache>
                <c:formatCode>_(* #,##0_);_(* \(#,##0\);_(* "-"??_);_(@_)</c:formatCode>
                <c:ptCount val="20"/>
                <c:pt idx="0">
                  <c:v>1588</c:v>
                </c:pt>
                <c:pt idx="1">
                  <c:v>1588</c:v>
                </c:pt>
                <c:pt idx="2">
                  <c:v>1588</c:v>
                </c:pt>
                <c:pt idx="3">
                  <c:v>1588</c:v>
                </c:pt>
                <c:pt idx="4">
                  <c:v>1588</c:v>
                </c:pt>
                <c:pt idx="5">
                  <c:v>1588</c:v>
                </c:pt>
                <c:pt idx="6">
                  <c:v>1588</c:v>
                </c:pt>
                <c:pt idx="7">
                  <c:v>1588</c:v>
                </c:pt>
                <c:pt idx="8">
                  <c:v>1588</c:v>
                </c:pt>
                <c:pt idx="9">
                  <c:v>1588</c:v>
                </c:pt>
                <c:pt idx="10">
                  <c:v>1588</c:v>
                </c:pt>
                <c:pt idx="11">
                  <c:v>1588</c:v>
                </c:pt>
                <c:pt idx="12">
                  <c:v>1588</c:v>
                </c:pt>
                <c:pt idx="13">
                  <c:v>1588</c:v>
                </c:pt>
                <c:pt idx="14">
                  <c:v>1588</c:v>
                </c:pt>
                <c:pt idx="15">
                  <c:v>1588</c:v>
                </c:pt>
                <c:pt idx="16">
                  <c:v>1588</c:v>
                </c:pt>
                <c:pt idx="17">
                  <c:v>1588</c:v>
                </c:pt>
                <c:pt idx="18">
                  <c:v>1588</c:v>
                </c:pt>
                <c:pt idx="19">
                  <c:v>1588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Wind</c:v>
                </c:pt>
              </c:strCache>
            </c:strRef>
          </c:tx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Sheet1!$B$3:$U$3</c:f>
              <c:numCache>
                <c:formatCode>_(* #,##0_);_(* \(#,##0\);_(* "-"??_);_(@_)</c:formatCode>
                <c:ptCount val="20"/>
                <c:pt idx="0">
                  <c:v>2482</c:v>
                </c:pt>
                <c:pt idx="1">
                  <c:v>2482</c:v>
                </c:pt>
                <c:pt idx="2">
                  <c:v>2482</c:v>
                </c:pt>
                <c:pt idx="3">
                  <c:v>2510</c:v>
                </c:pt>
                <c:pt idx="4">
                  <c:v>2521</c:v>
                </c:pt>
                <c:pt idx="5">
                  <c:v>2521</c:v>
                </c:pt>
                <c:pt idx="6">
                  <c:v>2521</c:v>
                </c:pt>
                <c:pt idx="7">
                  <c:v>2521</c:v>
                </c:pt>
                <c:pt idx="8">
                  <c:v>2521</c:v>
                </c:pt>
                <c:pt idx="9">
                  <c:v>2521.4662499999972</c:v>
                </c:pt>
                <c:pt idx="10">
                  <c:v>2524.166249999997</c:v>
                </c:pt>
                <c:pt idx="11">
                  <c:v>2527.0700000000002</c:v>
                </c:pt>
                <c:pt idx="12">
                  <c:v>2528.8924999999999</c:v>
                </c:pt>
                <c:pt idx="13">
                  <c:v>2529.4124999999999</c:v>
                </c:pt>
                <c:pt idx="14">
                  <c:v>2529.5075000000002</c:v>
                </c:pt>
                <c:pt idx="15">
                  <c:v>2529.58</c:v>
                </c:pt>
                <c:pt idx="16">
                  <c:v>2530.786249999996</c:v>
                </c:pt>
                <c:pt idx="17">
                  <c:v>2540.0949999999998</c:v>
                </c:pt>
                <c:pt idx="18">
                  <c:v>2564.4912500000028</c:v>
                </c:pt>
                <c:pt idx="19">
                  <c:v>2609.4837499999999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Solar</c:v>
                </c:pt>
              </c:strCache>
            </c:strRef>
          </c:tx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Sheet1!$B$4:$U$4</c:f>
              <c:numCache>
                <c:formatCode>_(* #,##0_);_(* \(#,##0\);_(* "-"??_);_(@_)</c:formatCode>
                <c:ptCount val="20"/>
                <c:pt idx="0">
                  <c:v>126</c:v>
                </c:pt>
                <c:pt idx="1">
                  <c:v>126</c:v>
                </c:pt>
                <c:pt idx="2">
                  <c:v>126</c:v>
                </c:pt>
                <c:pt idx="3">
                  <c:v>126</c:v>
                </c:pt>
                <c:pt idx="4">
                  <c:v>126</c:v>
                </c:pt>
                <c:pt idx="5">
                  <c:v>126.2325</c:v>
                </c:pt>
                <c:pt idx="6">
                  <c:v>126.51875</c:v>
                </c:pt>
                <c:pt idx="7">
                  <c:v>126.8575</c:v>
                </c:pt>
                <c:pt idx="8">
                  <c:v>127.14125000000008</c:v>
                </c:pt>
                <c:pt idx="9">
                  <c:v>129.97625000000002</c:v>
                </c:pt>
                <c:pt idx="10">
                  <c:v>144.71374999999995</c:v>
                </c:pt>
                <c:pt idx="11">
                  <c:v>171.405</c:v>
                </c:pt>
                <c:pt idx="12">
                  <c:v>198.65374999999997</c:v>
                </c:pt>
                <c:pt idx="13">
                  <c:v>216.33375000000001</c:v>
                </c:pt>
                <c:pt idx="14">
                  <c:v>228.10125000000002</c:v>
                </c:pt>
                <c:pt idx="15">
                  <c:v>236.11499999999998</c:v>
                </c:pt>
                <c:pt idx="16">
                  <c:v>242.63499999999999</c:v>
                </c:pt>
                <c:pt idx="17">
                  <c:v>250.32500000000007</c:v>
                </c:pt>
                <c:pt idx="18">
                  <c:v>259.96249999999969</c:v>
                </c:pt>
                <c:pt idx="19">
                  <c:v>274.76499999999999</c:v>
                </c:pt>
              </c:numCache>
            </c:numRef>
          </c:val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Natural Gas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Sheet1!$B$5:$U$5</c:f>
              <c:numCache>
                <c:formatCode>_(* #,##0_);_(* \(#,##0\);_(* "-"??_);_(@_)</c:formatCode>
                <c:ptCount val="20"/>
                <c:pt idx="0">
                  <c:v>1919.8487500000001</c:v>
                </c:pt>
                <c:pt idx="1">
                  <c:v>2063.9349999999999</c:v>
                </c:pt>
                <c:pt idx="2">
                  <c:v>2229.2224999999967</c:v>
                </c:pt>
                <c:pt idx="3">
                  <c:v>2364.4749999999999</c:v>
                </c:pt>
                <c:pt idx="4">
                  <c:v>2494.4112500000028</c:v>
                </c:pt>
                <c:pt idx="5">
                  <c:v>2720.0012499999998</c:v>
                </c:pt>
                <c:pt idx="6">
                  <c:v>2870.3325000000027</c:v>
                </c:pt>
                <c:pt idx="7">
                  <c:v>3077.4700000000012</c:v>
                </c:pt>
                <c:pt idx="8">
                  <c:v>3494.2437500000001</c:v>
                </c:pt>
                <c:pt idx="9">
                  <c:v>3746.3812499999999</c:v>
                </c:pt>
                <c:pt idx="10">
                  <c:v>4929.6500000000024</c:v>
                </c:pt>
                <c:pt idx="11">
                  <c:v>5223.5200000000004</c:v>
                </c:pt>
                <c:pt idx="12">
                  <c:v>5056.1912500000044</c:v>
                </c:pt>
                <c:pt idx="13">
                  <c:v>5054.8437499999991</c:v>
                </c:pt>
                <c:pt idx="14">
                  <c:v>5065.8025000000034</c:v>
                </c:pt>
                <c:pt idx="15">
                  <c:v>4987.0075000000006</c:v>
                </c:pt>
                <c:pt idx="16">
                  <c:v>5029.3774999999996</c:v>
                </c:pt>
                <c:pt idx="17">
                  <c:v>5107.6587500000005</c:v>
                </c:pt>
                <c:pt idx="18">
                  <c:v>5092.9975000000004</c:v>
                </c:pt>
                <c:pt idx="19">
                  <c:v>5291.3687500000005</c:v>
                </c:pt>
              </c:numCache>
            </c:numRef>
          </c:val>
        </c:ser>
        <c:ser>
          <c:idx val="5"/>
          <c:order val="4"/>
          <c:tx>
            <c:strRef>
              <c:f>Sheet1!$A$6</c:f>
              <c:strCache>
                <c:ptCount val="1"/>
                <c:pt idx="0">
                  <c:v>Coal</c:v>
                </c:pt>
              </c:strCache>
            </c:strRef>
          </c:tx>
          <c:spPr>
            <a:gradFill rotWithShape="1">
              <a:gsLst>
                <a:gs pos="0">
                  <a:schemeClr val="dk1">
                    <a:shade val="51000"/>
                    <a:satMod val="130000"/>
                  </a:schemeClr>
                </a:gs>
                <a:gs pos="80000">
                  <a:schemeClr val="dk1">
                    <a:shade val="93000"/>
                    <a:satMod val="130000"/>
                  </a:schemeClr>
                </a:gs>
                <a:gs pos="100000">
                  <a:schemeClr val="dk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Sheet1!$B$6:$U$6</c:f>
              <c:numCache>
                <c:formatCode>_(* #,##0_);_(* \(#,##0\);_(* "-"??_);_(@_)</c:formatCode>
                <c:ptCount val="20"/>
                <c:pt idx="0">
                  <c:v>4522.0925000000034</c:v>
                </c:pt>
                <c:pt idx="1">
                  <c:v>4262.2750000000005</c:v>
                </c:pt>
                <c:pt idx="2">
                  <c:v>3761.8012500000027</c:v>
                </c:pt>
                <c:pt idx="3">
                  <c:v>3287.105</c:v>
                </c:pt>
                <c:pt idx="4">
                  <c:v>2933.4037499999999</c:v>
                </c:pt>
                <c:pt idx="5">
                  <c:v>2386.5650000000001</c:v>
                </c:pt>
                <c:pt idx="6">
                  <c:v>2075.0437499999998</c:v>
                </c:pt>
                <c:pt idx="7">
                  <c:v>1981.6587500000001</c:v>
                </c:pt>
                <c:pt idx="8">
                  <c:v>1874.04</c:v>
                </c:pt>
                <c:pt idx="9">
                  <c:v>1754.8287499999999</c:v>
                </c:pt>
                <c:pt idx="10">
                  <c:v>485.54124999999999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</c:ser>
        <c:axId val="133577728"/>
        <c:axId val="133640960"/>
      </c:areaChart>
      <c:catAx>
        <c:axId val="133577728"/>
        <c:scaling>
          <c:orientation val="minMax"/>
        </c:scaling>
        <c:axPos val="b"/>
        <c:numFmt formatCode="m/d/yyyy" sourceLinked="1"/>
        <c:tickLblPos val="nextTo"/>
        <c:crossAx val="133640960"/>
        <c:crosses val="autoZero"/>
        <c:auto val="1"/>
        <c:lblAlgn val="ctr"/>
        <c:lblOffset val="100"/>
        <c:tickLblSkip val="2"/>
      </c:catAx>
      <c:valAx>
        <c:axId val="13364096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Annual Dispatch (aMW)</a:t>
                </a:r>
              </a:p>
            </c:rich>
          </c:tx>
          <c:layout/>
        </c:title>
        <c:numFmt formatCode="#,##0" sourceLinked="0"/>
        <c:tickLblPos val="nextTo"/>
        <c:crossAx val="133577728"/>
        <c:crosses val="autoZero"/>
        <c:crossBetween val="midCat"/>
      </c:valAx>
    </c:plotArea>
    <c:legend>
      <c:legendPos val="r"/>
      <c:layout/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1"/>
  <c:chart>
    <c:plotArea>
      <c:layout>
        <c:manualLayout>
          <c:layoutTarget val="inner"/>
          <c:xMode val="edge"/>
          <c:yMode val="edge"/>
          <c:x val="0.14686084378341596"/>
          <c:y val="3.6443293946503821E-2"/>
          <c:w val="0.8318824730242057"/>
          <c:h val="0.84317326500459877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Scenario 2C - Carbon Risk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Sheet1!$B$2:$U$2</c:f>
              <c:numCache>
                <c:formatCode>_(* #,##0_);_(* \(#,##0\);_(* "-"??_);_(@_)</c:formatCode>
                <c:ptCount val="20"/>
                <c:pt idx="0">
                  <c:v>4521.4399999999996</c:v>
                </c:pt>
                <c:pt idx="1">
                  <c:v>4259.2</c:v>
                </c:pt>
                <c:pt idx="2">
                  <c:v>3757.57</c:v>
                </c:pt>
                <c:pt idx="3">
                  <c:v>3280.5662499999967</c:v>
                </c:pt>
                <c:pt idx="4">
                  <c:v>2926.55</c:v>
                </c:pt>
                <c:pt idx="5">
                  <c:v>2382.6212500000001</c:v>
                </c:pt>
                <c:pt idx="6">
                  <c:v>2079.8937500000029</c:v>
                </c:pt>
                <c:pt idx="7">
                  <c:v>1996.4012499999999</c:v>
                </c:pt>
                <c:pt idx="8">
                  <c:v>1945.19875</c:v>
                </c:pt>
                <c:pt idx="9">
                  <c:v>1867.0350000000001</c:v>
                </c:pt>
                <c:pt idx="10">
                  <c:v>1621.9712500000001</c:v>
                </c:pt>
                <c:pt idx="11">
                  <c:v>1511.7487500000011</c:v>
                </c:pt>
                <c:pt idx="12">
                  <c:v>1502.0025000000001</c:v>
                </c:pt>
                <c:pt idx="13">
                  <c:v>1510.7325000000001</c:v>
                </c:pt>
                <c:pt idx="14">
                  <c:v>1566.60625</c:v>
                </c:pt>
                <c:pt idx="15">
                  <c:v>1569.34375</c:v>
                </c:pt>
                <c:pt idx="16">
                  <c:v>1592.1025</c:v>
                </c:pt>
                <c:pt idx="17">
                  <c:v>1624.7650000000001</c:v>
                </c:pt>
                <c:pt idx="18">
                  <c:v>1657.31375</c:v>
                </c:pt>
                <c:pt idx="19">
                  <c:v>1716.5287499999999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Scenario 1B - Existing Policy, No Carbon Risk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Sheet1!$B$3:$U$3</c:f>
              <c:numCache>
                <c:formatCode>_(* #,##0_);_(* \(#,##0\);_(* "-"??_);_(@_)</c:formatCode>
                <c:ptCount val="20"/>
                <c:pt idx="0">
                  <c:v>4545.4962500000001</c:v>
                </c:pt>
                <c:pt idx="1">
                  <c:v>4565.2187499999991</c:v>
                </c:pt>
                <c:pt idx="2">
                  <c:v>4507.3412500000004</c:v>
                </c:pt>
                <c:pt idx="3">
                  <c:v>4512.8950000000004</c:v>
                </c:pt>
                <c:pt idx="4">
                  <c:v>4531.9000000000005</c:v>
                </c:pt>
                <c:pt idx="5">
                  <c:v>3994.0149999999999</c:v>
                </c:pt>
                <c:pt idx="6">
                  <c:v>3792.5837499999998</c:v>
                </c:pt>
                <c:pt idx="7">
                  <c:v>3788.8762499999998</c:v>
                </c:pt>
                <c:pt idx="8">
                  <c:v>3835.1062499999966</c:v>
                </c:pt>
                <c:pt idx="9">
                  <c:v>3832.9087500000001</c:v>
                </c:pt>
                <c:pt idx="10">
                  <c:v>3345.2525000000001</c:v>
                </c:pt>
                <c:pt idx="11">
                  <c:v>3114.1725000000001</c:v>
                </c:pt>
                <c:pt idx="12">
                  <c:v>3083.6475</c:v>
                </c:pt>
                <c:pt idx="13">
                  <c:v>3093.8937500000029</c:v>
                </c:pt>
                <c:pt idx="14">
                  <c:v>3120.8887500000001</c:v>
                </c:pt>
                <c:pt idx="15">
                  <c:v>3120.1574999999998</c:v>
                </c:pt>
                <c:pt idx="16">
                  <c:v>3139.5012499999998</c:v>
                </c:pt>
                <c:pt idx="17">
                  <c:v>3177.3274999999999</c:v>
                </c:pt>
                <c:pt idx="18">
                  <c:v>3196.9349999999999</c:v>
                </c:pt>
                <c:pt idx="19">
                  <c:v>3239.6837500000001</c:v>
                </c:pt>
              </c:numCache>
            </c:numRef>
          </c:val>
        </c:ser>
        <c:ser>
          <c:idx val="0"/>
          <c:order val="2"/>
          <c:tx>
            <c:strRef>
              <c:f>Sheet1!$A$4</c:f>
              <c:strCache>
                <c:ptCount val="1"/>
                <c:pt idx="0">
                  <c:v>Scenario 3A - Maximum Carbon Reduction, Existing Technology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Sheet1!$B$4:$U$4</c:f>
              <c:numCache>
                <c:formatCode>_(* #,##0_);_(* \(#,##0\);_(* "-"??_);_(@_)</c:formatCode>
                <c:ptCount val="20"/>
                <c:pt idx="0">
                  <c:v>4522</c:v>
                </c:pt>
                <c:pt idx="1">
                  <c:v>4262</c:v>
                </c:pt>
                <c:pt idx="2">
                  <c:v>3762</c:v>
                </c:pt>
                <c:pt idx="3">
                  <c:v>3287</c:v>
                </c:pt>
                <c:pt idx="4">
                  <c:v>2933</c:v>
                </c:pt>
                <c:pt idx="5">
                  <c:v>2387</c:v>
                </c:pt>
                <c:pt idx="6">
                  <c:v>2075</c:v>
                </c:pt>
                <c:pt idx="7">
                  <c:v>1982</c:v>
                </c:pt>
                <c:pt idx="8">
                  <c:v>1874</c:v>
                </c:pt>
                <c:pt idx="9">
                  <c:v>1755</c:v>
                </c:pt>
                <c:pt idx="10">
                  <c:v>486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</c:ser>
        <c:marker val="1"/>
        <c:axId val="133696128"/>
        <c:axId val="105185664"/>
      </c:lineChart>
      <c:catAx>
        <c:axId val="133696128"/>
        <c:scaling>
          <c:orientation val="minMax"/>
        </c:scaling>
        <c:axPos val="b"/>
        <c:numFmt formatCode="m/d/yyyy" sourceLinked="1"/>
        <c:tickLblPos val="nextTo"/>
        <c:crossAx val="105185664"/>
        <c:crosses val="autoZero"/>
        <c:auto val="1"/>
        <c:lblAlgn val="ctr"/>
        <c:lblOffset val="100"/>
        <c:tickLblSkip val="2"/>
      </c:catAx>
      <c:valAx>
        <c:axId val="10518566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Annual Dispatch (aMW)</a:t>
                </a:r>
              </a:p>
            </c:rich>
          </c:tx>
          <c:layout/>
        </c:title>
        <c:numFmt formatCode="#,##0" sourceLinked="0"/>
        <c:tickLblPos val="nextTo"/>
        <c:crossAx val="1336961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5807487605715953"/>
          <c:y val="0.62415225223891668"/>
          <c:w val="0.35192135705259081"/>
          <c:h val="0.26102069327566402"/>
        </c:manualLayout>
      </c:layout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  <c:txPr>
        <a:bodyPr/>
        <a:lstStyle/>
        <a:p>
          <a:pPr>
            <a:defRPr sz="12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7"/>
  <c:chart>
    <c:plotArea>
      <c:layout>
        <c:manualLayout>
          <c:layoutTarget val="inner"/>
          <c:xMode val="edge"/>
          <c:yMode val="edge"/>
          <c:x val="0.14686084378341596"/>
          <c:y val="4.486139192918747E-2"/>
          <c:w val="0.8318824730242057"/>
          <c:h val="0.59572393614732588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Scenario 2C - Carbon Risk</c:v>
                </c:pt>
              </c:strCache>
            </c:strRef>
          </c:tx>
          <c:spPr>
            <a:ln>
              <a:solidFill>
                <a:srgbClr val="FF0000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Sheet1!$B$2:$U$2</c:f>
              <c:numCache>
                <c:formatCode>_(* #,##0_);_(* \(#,##0\);_(* "-"??_);_(@_)</c:formatCode>
                <c:ptCount val="20"/>
                <c:pt idx="0">
                  <c:v>1919.0387499999999</c:v>
                </c:pt>
                <c:pt idx="1">
                  <c:v>2060.4875000000002</c:v>
                </c:pt>
                <c:pt idx="2">
                  <c:v>2223.4625000000001</c:v>
                </c:pt>
                <c:pt idx="3">
                  <c:v>2355.7599999999998</c:v>
                </c:pt>
                <c:pt idx="4">
                  <c:v>2483.5475000000001</c:v>
                </c:pt>
                <c:pt idx="5">
                  <c:v>2652.4150000000022</c:v>
                </c:pt>
                <c:pt idx="6">
                  <c:v>2697.1412500000001</c:v>
                </c:pt>
                <c:pt idx="7">
                  <c:v>2731.5537500000028</c:v>
                </c:pt>
                <c:pt idx="8">
                  <c:v>2793.6712499999999</c:v>
                </c:pt>
                <c:pt idx="9">
                  <c:v>2803.5725000000002</c:v>
                </c:pt>
                <c:pt idx="10">
                  <c:v>3099.0925000000002</c:v>
                </c:pt>
                <c:pt idx="11">
                  <c:v>3128.0162500000001</c:v>
                </c:pt>
                <c:pt idx="12">
                  <c:v>3040.9387499999998</c:v>
                </c:pt>
                <c:pt idx="13">
                  <c:v>3024.1750000000002</c:v>
                </c:pt>
                <c:pt idx="14">
                  <c:v>3075.6275000000001</c:v>
                </c:pt>
                <c:pt idx="15">
                  <c:v>3077.9749999999999</c:v>
                </c:pt>
                <c:pt idx="16">
                  <c:v>3133.0487499999972</c:v>
                </c:pt>
                <c:pt idx="17">
                  <c:v>3213.2674999999972</c:v>
                </c:pt>
                <c:pt idx="18">
                  <c:v>3301.26125</c:v>
                </c:pt>
                <c:pt idx="19">
                  <c:v>3409.3700000000022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Scenario 1B - Existing Policy, No Carbon Risk</c:v>
                </c:pt>
              </c:strCache>
            </c:strRef>
          </c:tx>
          <c:spPr>
            <a:ln>
              <a:solidFill>
                <a:srgbClr val="00B0F0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Sheet1!$B$3:$U$3</c:f>
              <c:numCache>
                <c:formatCode>_(* #,##0_);_(* \(#,##0\);_(* "-"??_);_(@_)</c:formatCode>
                <c:ptCount val="20"/>
                <c:pt idx="0">
                  <c:v>1912.1012499999986</c:v>
                </c:pt>
                <c:pt idx="1">
                  <c:v>1956.71</c:v>
                </c:pt>
                <c:pt idx="2">
                  <c:v>1941.4224999999999</c:v>
                </c:pt>
                <c:pt idx="3">
                  <c:v>1868.6675</c:v>
                </c:pt>
                <c:pt idx="4">
                  <c:v>1829.5775000000001</c:v>
                </c:pt>
                <c:pt idx="5">
                  <c:v>1994.665</c:v>
                </c:pt>
                <c:pt idx="6">
                  <c:v>2026.615</c:v>
                </c:pt>
                <c:pt idx="7">
                  <c:v>2010.8587500000001</c:v>
                </c:pt>
                <c:pt idx="8">
                  <c:v>2011.7874999999999</c:v>
                </c:pt>
                <c:pt idx="9">
                  <c:v>1962.9825000000001</c:v>
                </c:pt>
                <c:pt idx="10">
                  <c:v>2364.9</c:v>
                </c:pt>
                <c:pt idx="11">
                  <c:v>2476.0949999999998</c:v>
                </c:pt>
                <c:pt idx="12">
                  <c:v>2372.4362500000002</c:v>
                </c:pt>
                <c:pt idx="13">
                  <c:v>2369.2399999999998</c:v>
                </c:pt>
                <c:pt idx="14">
                  <c:v>2407.5300000000002</c:v>
                </c:pt>
                <c:pt idx="15">
                  <c:v>2396.1812500000001</c:v>
                </c:pt>
                <c:pt idx="16">
                  <c:v>2460.6137500000027</c:v>
                </c:pt>
                <c:pt idx="17">
                  <c:v>2517.9650000000001</c:v>
                </c:pt>
                <c:pt idx="18">
                  <c:v>2540.2824999999966</c:v>
                </c:pt>
                <c:pt idx="19">
                  <c:v>2689.0925000000002</c:v>
                </c:pt>
              </c:numCache>
            </c:numRef>
          </c:val>
        </c:ser>
        <c:ser>
          <c:idx val="0"/>
          <c:order val="2"/>
          <c:tx>
            <c:strRef>
              <c:f>Sheet1!$A$4</c:f>
              <c:strCache>
                <c:ptCount val="1"/>
                <c:pt idx="0">
                  <c:v>Scenario 3A - Maximum Carbon Reduction, Existing Technology</c:v>
                </c:pt>
              </c:strCache>
            </c:strRef>
          </c:tx>
          <c:spPr>
            <a:ln w="76200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Sheet1!$B$4:$U$4</c:f>
              <c:numCache>
                <c:formatCode>_(* #,##0_);_(* \(#,##0\);_(* "-"??_);_(@_)</c:formatCode>
                <c:ptCount val="20"/>
                <c:pt idx="0">
                  <c:v>1919.8487500000001</c:v>
                </c:pt>
                <c:pt idx="1">
                  <c:v>2063.9349999999999</c:v>
                </c:pt>
                <c:pt idx="2">
                  <c:v>2229.2224999999967</c:v>
                </c:pt>
                <c:pt idx="3">
                  <c:v>2364.4749999999999</c:v>
                </c:pt>
                <c:pt idx="4">
                  <c:v>2494.4112500000028</c:v>
                </c:pt>
                <c:pt idx="5">
                  <c:v>2720.0012499999998</c:v>
                </c:pt>
                <c:pt idx="6">
                  <c:v>2870.3325000000027</c:v>
                </c:pt>
                <c:pt idx="7">
                  <c:v>3077.4700000000012</c:v>
                </c:pt>
                <c:pt idx="8">
                  <c:v>3494.2437500000001</c:v>
                </c:pt>
                <c:pt idx="9">
                  <c:v>3746.3812499999999</c:v>
                </c:pt>
                <c:pt idx="10">
                  <c:v>4929.6500000000024</c:v>
                </c:pt>
                <c:pt idx="11">
                  <c:v>5223.5200000000004</c:v>
                </c:pt>
                <c:pt idx="12">
                  <c:v>5056.1912500000044</c:v>
                </c:pt>
                <c:pt idx="13">
                  <c:v>5054.8437499999991</c:v>
                </c:pt>
                <c:pt idx="14">
                  <c:v>5065.8025000000034</c:v>
                </c:pt>
                <c:pt idx="15">
                  <c:v>4987.0075000000006</c:v>
                </c:pt>
                <c:pt idx="16">
                  <c:v>5029.3774999999996</c:v>
                </c:pt>
                <c:pt idx="17">
                  <c:v>5107.6587500000005</c:v>
                </c:pt>
                <c:pt idx="18">
                  <c:v>5092.9975000000004</c:v>
                </c:pt>
                <c:pt idx="19">
                  <c:v>5291.3687500000005</c:v>
                </c:pt>
              </c:numCache>
            </c:numRef>
          </c:val>
        </c:ser>
        <c:marker val="1"/>
        <c:axId val="105252736"/>
        <c:axId val="105254272"/>
      </c:lineChart>
      <c:catAx>
        <c:axId val="105252736"/>
        <c:scaling>
          <c:orientation val="minMax"/>
        </c:scaling>
        <c:axPos val="b"/>
        <c:numFmt formatCode="m/d/yyyy" sourceLinked="1"/>
        <c:tickLblPos val="nextTo"/>
        <c:crossAx val="105254272"/>
        <c:crosses val="autoZero"/>
        <c:auto val="1"/>
        <c:lblAlgn val="ctr"/>
        <c:lblOffset val="100"/>
        <c:tickLblSkip val="2"/>
      </c:catAx>
      <c:valAx>
        <c:axId val="10525427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Annual Dispatch (aMW)</a:t>
                </a:r>
              </a:p>
            </c:rich>
          </c:tx>
          <c:layout/>
        </c:title>
        <c:numFmt formatCode="#,##0" sourceLinked="0"/>
        <c:tickLblPos val="nextTo"/>
        <c:crossAx val="105252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579092543987556"/>
          <c:y val="0.78572156963986062"/>
          <c:w val="0.79682876445999862"/>
          <c:h val="0.21427843036013969"/>
        </c:manualLayout>
      </c:layout>
      <c:spPr>
        <a:solidFill>
          <a:schemeClr val="lt1"/>
        </a:solidFill>
        <a:ln>
          <a:solidFill>
            <a:srgbClr val="7030A0"/>
          </a:solidFill>
        </a:ln>
      </c:spPr>
      <c:txPr>
        <a:bodyPr/>
        <a:lstStyle/>
        <a:p>
          <a:pPr>
            <a:defRPr sz="18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>
        <c:manualLayout>
          <c:layoutTarget val="inner"/>
          <c:xMode val="edge"/>
          <c:yMode val="edge"/>
          <c:x val="6.2617105294270642E-2"/>
          <c:y val="1.0017497812773416E-3"/>
          <c:w val="0.89299851032134492"/>
          <c:h val="0.86556645904336549"/>
        </c:manualLayout>
      </c:layout>
      <c:scatterChart>
        <c:scatterStyle val="smoothMarker"/>
        <c:ser>
          <c:idx val="1"/>
          <c:order val="0"/>
          <c:tx>
            <c:strRef>
              <c:f>Sheet1!$B$1</c:f>
              <c:strCache>
                <c:ptCount val="1"/>
                <c:pt idx="0">
                  <c:v>Scenario 1B - Existing Policy, No Carbon Risk</c:v>
                </c:pt>
              </c:strCache>
            </c:strRef>
          </c:tx>
          <c:marker>
            <c:symbol val="none"/>
          </c:marker>
          <c:xVal>
            <c:numRef>
              <c:f>Sheet1!$A$2:$A$18</c:f>
              <c:numCache>
                <c:formatCode>General</c:formatCode>
                <c:ptCount val="17"/>
                <c:pt idx="0">
                  <c:v>1175</c:v>
                </c:pt>
                <c:pt idx="1">
                  <c:v>1200</c:v>
                </c:pt>
                <c:pt idx="2">
                  <c:v>1225</c:v>
                </c:pt>
                <c:pt idx="3">
                  <c:v>1250</c:v>
                </c:pt>
                <c:pt idx="4">
                  <c:v>1275</c:v>
                </c:pt>
                <c:pt idx="5">
                  <c:v>1300</c:v>
                </c:pt>
                <c:pt idx="6">
                  <c:v>1325</c:v>
                </c:pt>
                <c:pt idx="7">
                  <c:v>1350</c:v>
                </c:pt>
                <c:pt idx="8">
                  <c:v>1375</c:v>
                </c:pt>
                <c:pt idx="9">
                  <c:v>1400</c:v>
                </c:pt>
                <c:pt idx="10">
                  <c:v>1425</c:v>
                </c:pt>
                <c:pt idx="11">
                  <c:v>1450</c:v>
                </c:pt>
                <c:pt idx="12">
                  <c:v>1475</c:v>
                </c:pt>
                <c:pt idx="13">
                  <c:v>1500</c:v>
                </c:pt>
                <c:pt idx="14">
                  <c:v>1525</c:v>
                </c:pt>
                <c:pt idx="15">
                  <c:v>1550</c:v>
                </c:pt>
                <c:pt idx="16">
                  <c:v>1575</c:v>
                </c:pt>
              </c:numCache>
            </c:numRef>
          </c:xVal>
          <c:yVal>
            <c:numRef>
              <c:f>Sheet1!$B$2:$B$18</c:f>
              <c:numCache>
                <c:formatCode>0%</c:formatCode>
                <c:ptCount val="17"/>
                <c:pt idx="0">
                  <c:v>5.0000000000000044E-3</c:v>
                </c:pt>
                <c:pt idx="1">
                  <c:v>6.2500000000000047E-3</c:v>
                </c:pt>
                <c:pt idx="2">
                  <c:v>1.6250000000000001E-2</c:v>
                </c:pt>
                <c:pt idx="3">
                  <c:v>2.6250000000000002E-2</c:v>
                </c:pt>
                <c:pt idx="4">
                  <c:v>6.0000000000000032E-2</c:v>
                </c:pt>
                <c:pt idx="5">
                  <c:v>0.25750000000000001</c:v>
                </c:pt>
                <c:pt idx="6">
                  <c:v>0.40625</c:v>
                </c:pt>
                <c:pt idx="7">
                  <c:v>0.15250000000000014</c:v>
                </c:pt>
                <c:pt idx="8">
                  <c:v>3.7500000000000006E-2</c:v>
                </c:pt>
                <c:pt idx="9">
                  <c:v>1.7500000000000005E-2</c:v>
                </c:pt>
                <c:pt idx="10">
                  <c:v>7.5000000000000075E-3</c:v>
                </c:pt>
                <c:pt idx="11">
                  <c:v>5.0000000000000044E-3</c:v>
                </c:pt>
                <c:pt idx="12">
                  <c:v>2.5000000000000022E-3</c:v>
                </c:pt>
                <c:pt idx="13">
                  <c:v>2.5000000000000022E-3</c:v>
                </c:pt>
                <c:pt idx="14">
                  <c:v>2.5000000000000022E-3</c:v>
                </c:pt>
                <c:pt idx="15">
                  <c:v>2.5000000000000022E-3</c:v>
                </c:pt>
                <c:pt idx="16">
                  <c:v>2.5000000000000022E-3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Scenario 2B - Carbon Reduction - Social Cost of Carbon</c:v>
                </c:pt>
              </c:strCache>
            </c:strRef>
          </c:tx>
          <c:marker>
            <c:symbol val="none"/>
          </c:marker>
          <c:xVal>
            <c:numRef>
              <c:f>Sheet1!$A$2:$A$18</c:f>
              <c:numCache>
                <c:formatCode>General</c:formatCode>
                <c:ptCount val="17"/>
                <c:pt idx="0">
                  <c:v>1175</c:v>
                </c:pt>
                <c:pt idx="1">
                  <c:v>1200</c:v>
                </c:pt>
                <c:pt idx="2">
                  <c:v>1225</c:v>
                </c:pt>
                <c:pt idx="3">
                  <c:v>1250</c:v>
                </c:pt>
                <c:pt idx="4">
                  <c:v>1275</c:v>
                </c:pt>
                <c:pt idx="5">
                  <c:v>1300</c:v>
                </c:pt>
                <c:pt idx="6">
                  <c:v>1325</c:v>
                </c:pt>
                <c:pt idx="7">
                  <c:v>1350</c:v>
                </c:pt>
                <c:pt idx="8">
                  <c:v>1375</c:v>
                </c:pt>
                <c:pt idx="9">
                  <c:v>1400</c:v>
                </c:pt>
                <c:pt idx="10">
                  <c:v>1425</c:v>
                </c:pt>
                <c:pt idx="11">
                  <c:v>1450</c:v>
                </c:pt>
                <c:pt idx="12">
                  <c:v>1475</c:v>
                </c:pt>
                <c:pt idx="13">
                  <c:v>1500</c:v>
                </c:pt>
                <c:pt idx="14">
                  <c:v>1525</c:v>
                </c:pt>
                <c:pt idx="15">
                  <c:v>1550</c:v>
                </c:pt>
                <c:pt idx="16">
                  <c:v>1575</c:v>
                </c:pt>
              </c:numCache>
            </c:numRef>
          </c:xVal>
          <c:yVal>
            <c:numRef>
              <c:f>Sheet1!$C$2:$C$18</c:f>
              <c:numCache>
                <c:formatCode>0%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1.2500000000000011E-3</c:v>
                </c:pt>
                <c:pt idx="9">
                  <c:v>6.2500000000000047E-3</c:v>
                </c:pt>
                <c:pt idx="10">
                  <c:v>0.18125000000000013</c:v>
                </c:pt>
                <c:pt idx="11">
                  <c:v>0.48750000000000032</c:v>
                </c:pt>
                <c:pt idx="12">
                  <c:v>0.26875000000000004</c:v>
                </c:pt>
                <c:pt idx="13">
                  <c:v>0.05</c:v>
                </c:pt>
                <c:pt idx="14">
                  <c:v>5.0000000000000044E-3</c:v>
                </c:pt>
                <c:pt idx="15">
                  <c:v>0</c:v>
                </c:pt>
                <c:pt idx="16">
                  <c:v>0</c:v>
                </c:pt>
              </c:numCache>
            </c:numRef>
          </c:yVal>
          <c:smooth val="1"/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Scenario 2C - Carbon Risk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Sheet1!$A$2:$A$18</c:f>
              <c:numCache>
                <c:formatCode>General</c:formatCode>
                <c:ptCount val="17"/>
                <c:pt idx="0">
                  <c:v>1175</c:v>
                </c:pt>
                <c:pt idx="1">
                  <c:v>1200</c:v>
                </c:pt>
                <c:pt idx="2">
                  <c:v>1225</c:v>
                </c:pt>
                <c:pt idx="3">
                  <c:v>1250</c:v>
                </c:pt>
                <c:pt idx="4">
                  <c:v>1275</c:v>
                </c:pt>
                <c:pt idx="5">
                  <c:v>1300</c:v>
                </c:pt>
                <c:pt idx="6">
                  <c:v>1325</c:v>
                </c:pt>
                <c:pt idx="7">
                  <c:v>1350</c:v>
                </c:pt>
                <c:pt idx="8">
                  <c:v>1375</c:v>
                </c:pt>
                <c:pt idx="9">
                  <c:v>1400</c:v>
                </c:pt>
                <c:pt idx="10">
                  <c:v>1425</c:v>
                </c:pt>
                <c:pt idx="11">
                  <c:v>1450</c:v>
                </c:pt>
                <c:pt idx="12">
                  <c:v>1475</c:v>
                </c:pt>
                <c:pt idx="13">
                  <c:v>1500</c:v>
                </c:pt>
                <c:pt idx="14">
                  <c:v>1525</c:v>
                </c:pt>
                <c:pt idx="15">
                  <c:v>1550</c:v>
                </c:pt>
                <c:pt idx="16">
                  <c:v>1575</c:v>
                </c:pt>
              </c:numCache>
            </c:numRef>
          </c:xVal>
          <c:yVal>
            <c:numRef>
              <c:f>Sheet1!$D$2:$D$18</c:f>
              <c:numCache>
                <c:formatCode>0%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1.2500000000000011E-3</c:v>
                </c:pt>
                <c:pt idx="8">
                  <c:v>4.7500000000000014E-2</c:v>
                </c:pt>
                <c:pt idx="9">
                  <c:v>0.15250000000000014</c:v>
                </c:pt>
                <c:pt idx="10">
                  <c:v>0.25750000000000001</c:v>
                </c:pt>
                <c:pt idx="11">
                  <c:v>0.37000000000000027</c:v>
                </c:pt>
                <c:pt idx="12">
                  <c:v>0.15250000000000014</c:v>
                </c:pt>
                <c:pt idx="13">
                  <c:v>1.8749999999999999E-2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Scenario 3A - Maximum Carbon Reduction, Existing Technology</c:v>
                </c:pt>
              </c:strCache>
            </c:strRef>
          </c:tx>
          <c:marker>
            <c:symbol val="none"/>
          </c:marker>
          <c:xVal>
            <c:numRef>
              <c:f>Sheet1!$A$2:$A$18</c:f>
              <c:numCache>
                <c:formatCode>General</c:formatCode>
                <c:ptCount val="17"/>
                <c:pt idx="0">
                  <c:v>1175</c:v>
                </c:pt>
                <c:pt idx="1">
                  <c:v>1200</c:v>
                </c:pt>
                <c:pt idx="2">
                  <c:v>1225</c:v>
                </c:pt>
                <c:pt idx="3">
                  <c:v>1250</c:v>
                </c:pt>
                <c:pt idx="4">
                  <c:v>1275</c:v>
                </c:pt>
                <c:pt idx="5">
                  <c:v>1300</c:v>
                </c:pt>
                <c:pt idx="6">
                  <c:v>1325</c:v>
                </c:pt>
                <c:pt idx="7">
                  <c:v>1350</c:v>
                </c:pt>
                <c:pt idx="8">
                  <c:v>1375</c:v>
                </c:pt>
                <c:pt idx="9">
                  <c:v>1400</c:v>
                </c:pt>
                <c:pt idx="10">
                  <c:v>1425</c:v>
                </c:pt>
                <c:pt idx="11">
                  <c:v>1450</c:v>
                </c:pt>
                <c:pt idx="12">
                  <c:v>1475</c:v>
                </c:pt>
                <c:pt idx="13">
                  <c:v>1500</c:v>
                </c:pt>
                <c:pt idx="14">
                  <c:v>1525</c:v>
                </c:pt>
                <c:pt idx="15">
                  <c:v>1550</c:v>
                </c:pt>
                <c:pt idx="16">
                  <c:v>1575</c:v>
                </c:pt>
              </c:numCache>
            </c:numRef>
          </c:xVal>
          <c:yVal>
            <c:numRef>
              <c:f>Sheet1!$E$2:$E$18</c:f>
              <c:numCache>
                <c:formatCode>0%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5.0000000000000044E-3</c:v>
                </c:pt>
                <c:pt idx="5">
                  <c:v>8.6250000000000007E-2</c:v>
                </c:pt>
                <c:pt idx="6">
                  <c:v>0.23500000000000001</c:v>
                </c:pt>
                <c:pt idx="7">
                  <c:v>0.1925</c:v>
                </c:pt>
                <c:pt idx="8">
                  <c:v>0.16125</c:v>
                </c:pt>
                <c:pt idx="9">
                  <c:v>0.11625000000000002</c:v>
                </c:pt>
                <c:pt idx="10">
                  <c:v>0.12250000000000007</c:v>
                </c:pt>
                <c:pt idx="11">
                  <c:v>6.3750000000000001E-2</c:v>
                </c:pt>
                <c:pt idx="12">
                  <c:v>1.4999999999999998E-2</c:v>
                </c:pt>
                <c:pt idx="13">
                  <c:v>2.5000000000000022E-3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yVal>
          <c:smooth val="1"/>
        </c:ser>
        <c:axId val="105750528"/>
        <c:axId val="105752448"/>
      </c:scatterChart>
      <c:valAx>
        <c:axId val="105750528"/>
        <c:scaling>
          <c:orientation val="minMax"/>
          <c:min val="110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Cumulative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Resource Development (aMW)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105752448"/>
        <c:crosses val="autoZero"/>
        <c:crossBetween val="midCat"/>
      </c:valAx>
      <c:valAx>
        <c:axId val="105752448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Probability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2076564753730109E-2"/>
              <c:y val="0.33562357124714787"/>
            </c:manualLayout>
          </c:layout>
        </c:title>
        <c:numFmt formatCode="0%" sourceLinked="1"/>
        <c:tickLblPos val="none"/>
        <c:crossAx val="105750528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6.2541202619942782E-2"/>
          <c:y val="1.6159360676930315E-2"/>
          <c:w val="0.35101357262774613"/>
          <c:h val="0.41667646021859239"/>
        </c:manualLayout>
      </c:layout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  <c:txPr>
        <a:bodyPr/>
        <a:lstStyle/>
        <a:p>
          <a:pPr>
            <a:defRPr sz="16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>
        <c:manualLayout>
          <c:layoutTarget val="inner"/>
          <c:xMode val="edge"/>
          <c:yMode val="edge"/>
          <c:x val="6.2617105294270642E-2"/>
          <c:y val="1.0017497812773416E-3"/>
          <c:w val="0.86494301388002226"/>
          <c:h val="0.85229986876640462"/>
        </c:manualLayout>
      </c:layout>
      <c:scatterChart>
        <c:scatterStyle val="smoothMarker"/>
        <c:ser>
          <c:idx val="1"/>
          <c:order val="0"/>
          <c:tx>
            <c:strRef>
              <c:f>Sheet1!$B$1</c:f>
              <c:strCache>
                <c:ptCount val="1"/>
                <c:pt idx="0">
                  <c:v>Scenario 1B - Existing Policy, No Carbon Risk</c:v>
                </c:pt>
              </c:strCache>
            </c:strRef>
          </c:tx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2500</c:v>
                </c:pt>
                <c:pt idx="1">
                  <c:v>2600</c:v>
                </c:pt>
                <c:pt idx="2">
                  <c:v>2700</c:v>
                </c:pt>
                <c:pt idx="3">
                  <c:v>2800</c:v>
                </c:pt>
                <c:pt idx="4">
                  <c:v>2900</c:v>
                </c:pt>
                <c:pt idx="5">
                  <c:v>3000</c:v>
                </c:pt>
                <c:pt idx="6">
                  <c:v>3100</c:v>
                </c:pt>
                <c:pt idx="7">
                  <c:v>3200</c:v>
                </c:pt>
                <c:pt idx="8">
                  <c:v>3300</c:v>
                </c:pt>
                <c:pt idx="9">
                  <c:v>3400</c:v>
                </c:pt>
                <c:pt idx="10">
                  <c:v>3500</c:v>
                </c:pt>
              </c:numCache>
            </c:numRef>
          </c:xVal>
          <c:yVal>
            <c:numRef>
              <c:f>Sheet1!$B$2:$B$12</c:f>
              <c:numCache>
                <c:formatCode>0%</c:formatCode>
                <c:ptCount val="11"/>
                <c:pt idx="0">
                  <c:v>0</c:v>
                </c:pt>
                <c:pt idx="1">
                  <c:v>3.7500000000000038E-3</c:v>
                </c:pt>
                <c:pt idx="2">
                  <c:v>1.4999999999999998E-2</c:v>
                </c:pt>
                <c:pt idx="3">
                  <c:v>5.7500000000000023E-2</c:v>
                </c:pt>
                <c:pt idx="4">
                  <c:v>0.28375</c:v>
                </c:pt>
                <c:pt idx="5">
                  <c:v>0.49125000000000002</c:v>
                </c:pt>
                <c:pt idx="6">
                  <c:v>0.1275</c:v>
                </c:pt>
                <c:pt idx="7">
                  <c:v>1.8749999999999999E-2</c:v>
                </c:pt>
                <c:pt idx="8">
                  <c:v>2.5000000000000022E-3</c:v>
                </c:pt>
                <c:pt idx="9">
                  <c:v>0</c:v>
                </c:pt>
                <c:pt idx="10">
                  <c:v>0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Scenario 2B - Carbon Reduction - Social Cost of Carbon</c:v>
                </c:pt>
              </c:strCache>
            </c:strRef>
          </c:tx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2500</c:v>
                </c:pt>
                <c:pt idx="1">
                  <c:v>2600</c:v>
                </c:pt>
                <c:pt idx="2">
                  <c:v>2700</c:v>
                </c:pt>
                <c:pt idx="3">
                  <c:v>2800</c:v>
                </c:pt>
                <c:pt idx="4">
                  <c:v>2900</c:v>
                </c:pt>
                <c:pt idx="5">
                  <c:v>3000</c:v>
                </c:pt>
                <c:pt idx="6">
                  <c:v>3100</c:v>
                </c:pt>
                <c:pt idx="7">
                  <c:v>3200</c:v>
                </c:pt>
                <c:pt idx="8">
                  <c:v>3300</c:v>
                </c:pt>
                <c:pt idx="9">
                  <c:v>3400</c:v>
                </c:pt>
                <c:pt idx="10">
                  <c:v>3500</c:v>
                </c:pt>
              </c:numCache>
            </c:numRef>
          </c:xVal>
          <c:yVal>
            <c:numRef>
              <c:f>Sheet1!$C$2:$C$12</c:f>
              <c:numCache>
                <c:formatCode>0%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5.0000000000000044E-3</c:v>
                </c:pt>
                <c:pt idx="6">
                  <c:v>0.19375000000000001</c:v>
                </c:pt>
                <c:pt idx="7">
                  <c:v>0.60124999999999995</c:v>
                </c:pt>
                <c:pt idx="8">
                  <c:v>0.18875000000000014</c:v>
                </c:pt>
                <c:pt idx="9">
                  <c:v>1.1250000000000001E-2</c:v>
                </c:pt>
                <c:pt idx="10">
                  <c:v>0</c:v>
                </c:pt>
              </c:numCache>
            </c:numRef>
          </c:yVal>
          <c:smooth val="1"/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Scenario 2C - Carbon Risk</c:v>
                </c:pt>
              </c:strCache>
            </c:strRef>
          </c:tx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2500</c:v>
                </c:pt>
                <c:pt idx="1">
                  <c:v>2600</c:v>
                </c:pt>
                <c:pt idx="2">
                  <c:v>2700</c:v>
                </c:pt>
                <c:pt idx="3">
                  <c:v>2800</c:v>
                </c:pt>
                <c:pt idx="4">
                  <c:v>2900</c:v>
                </c:pt>
                <c:pt idx="5">
                  <c:v>3000</c:v>
                </c:pt>
                <c:pt idx="6">
                  <c:v>3100</c:v>
                </c:pt>
                <c:pt idx="7">
                  <c:v>3200</c:v>
                </c:pt>
                <c:pt idx="8">
                  <c:v>3300</c:v>
                </c:pt>
                <c:pt idx="9">
                  <c:v>3400</c:v>
                </c:pt>
                <c:pt idx="10">
                  <c:v>3500</c:v>
                </c:pt>
              </c:numCache>
            </c:numRef>
          </c:xVal>
          <c:yVal>
            <c:numRef>
              <c:f>Sheet1!$D$2:$D$12</c:f>
              <c:numCache>
                <c:formatCode>0%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6.5000000000000002E-2</c:v>
                </c:pt>
                <c:pt idx="6">
                  <c:v>0.34875</c:v>
                </c:pt>
                <c:pt idx="7">
                  <c:v>0.46750000000000008</c:v>
                </c:pt>
                <c:pt idx="8">
                  <c:v>0.11375</c:v>
                </c:pt>
                <c:pt idx="9">
                  <c:v>5.0000000000000044E-3</c:v>
                </c:pt>
                <c:pt idx="10">
                  <c:v>0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Scenario 3A - Maximum Carbon Reduction, Existing Technology</c:v>
                </c:pt>
              </c:strCache>
            </c:strRef>
          </c:tx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2500</c:v>
                </c:pt>
                <c:pt idx="1">
                  <c:v>2600</c:v>
                </c:pt>
                <c:pt idx="2">
                  <c:v>2700</c:v>
                </c:pt>
                <c:pt idx="3">
                  <c:v>2800</c:v>
                </c:pt>
                <c:pt idx="4">
                  <c:v>2900</c:v>
                </c:pt>
                <c:pt idx="5">
                  <c:v>3000</c:v>
                </c:pt>
                <c:pt idx="6">
                  <c:v>3100</c:v>
                </c:pt>
                <c:pt idx="7">
                  <c:v>3200</c:v>
                </c:pt>
                <c:pt idx="8">
                  <c:v>3300</c:v>
                </c:pt>
                <c:pt idx="9">
                  <c:v>3400</c:v>
                </c:pt>
                <c:pt idx="10">
                  <c:v>3500</c:v>
                </c:pt>
              </c:numCache>
            </c:numRef>
          </c:xVal>
          <c:yVal>
            <c:numRef>
              <c:f>Sheet1!$E$2:$E$12</c:f>
              <c:numCache>
                <c:formatCode>0%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3.7500000000000038E-3</c:v>
                </c:pt>
                <c:pt idx="4">
                  <c:v>3.3750000000000002E-2</c:v>
                </c:pt>
                <c:pt idx="5">
                  <c:v>0.23375000000000001</c:v>
                </c:pt>
                <c:pt idx="6">
                  <c:v>0.41000000000000025</c:v>
                </c:pt>
                <c:pt idx="7">
                  <c:v>0.26</c:v>
                </c:pt>
                <c:pt idx="8">
                  <c:v>5.7500000000000023E-2</c:v>
                </c:pt>
                <c:pt idx="9">
                  <c:v>1.2500000000000011E-3</c:v>
                </c:pt>
                <c:pt idx="10">
                  <c:v>0</c:v>
                </c:pt>
              </c:numCache>
            </c:numRef>
          </c:yVal>
          <c:smooth val="1"/>
        </c:ser>
        <c:axId val="105787776"/>
        <c:axId val="105789696"/>
      </c:scatterChart>
      <c:valAx>
        <c:axId val="105787776"/>
        <c:scaling>
          <c:orientation val="minMax"/>
          <c:min val="250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Cumulative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Resource Development (aMW)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105789696"/>
        <c:crosses val="autoZero"/>
        <c:crossBetween val="midCat"/>
      </c:valAx>
      <c:valAx>
        <c:axId val="105789696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Probability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2076564753730109E-2"/>
              <c:y val="0.33562357124714842"/>
            </c:manualLayout>
          </c:layout>
        </c:title>
        <c:numFmt formatCode="0%" sourceLinked="1"/>
        <c:tickLblPos val="none"/>
        <c:crossAx val="105787776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.62860726868600936"/>
          <c:y val="1.4287092789871854E-3"/>
          <c:w val="0.36883639545056901"/>
          <c:h val="0.38092423189748409"/>
        </c:manualLayout>
      </c:layout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  <c:txPr>
        <a:bodyPr/>
        <a:lstStyle/>
        <a:p>
          <a:pPr>
            <a:defRPr sz="16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plotArea>
      <c:layout>
        <c:manualLayout>
          <c:layoutTarget val="inner"/>
          <c:xMode val="edge"/>
          <c:yMode val="edge"/>
          <c:x val="6.2617105294270642E-2"/>
          <c:y val="1.0017497812773416E-3"/>
          <c:w val="0.90097904991605759"/>
          <c:h val="0.82484896624764015"/>
        </c:manualLayout>
      </c:layout>
      <c:scatterChart>
        <c:scatterStyle val="smoothMarker"/>
        <c:ser>
          <c:idx val="1"/>
          <c:order val="0"/>
          <c:tx>
            <c:strRef>
              <c:f>Sheet1!$B$1</c:f>
              <c:strCache>
                <c:ptCount val="1"/>
                <c:pt idx="0">
                  <c:v>Scenario 1B - Existing Policy, No Carbon Risk</c:v>
                </c:pt>
              </c:strCache>
            </c:strRef>
          </c:tx>
          <c:marker>
            <c:symbol val="none"/>
          </c:marker>
          <c:xVal>
            <c:numRef>
              <c:f>Sheet1!$A$2:$A$18</c:f>
              <c:numCache>
                <c:formatCode>General</c:formatCode>
                <c:ptCount val="17"/>
                <c:pt idx="0">
                  <c:v>3600</c:v>
                </c:pt>
                <c:pt idx="1">
                  <c:v>3700</c:v>
                </c:pt>
                <c:pt idx="2">
                  <c:v>3800</c:v>
                </c:pt>
                <c:pt idx="3">
                  <c:v>3900</c:v>
                </c:pt>
                <c:pt idx="4">
                  <c:v>4000</c:v>
                </c:pt>
                <c:pt idx="5">
                  <c:v>4100</c:v>
                </c:pt>
                <c:pt idx="6">
                  <c:v>4200</c:v>
                </c:pt>
                <c:pt idx="7">
                  <c:v>4300</c:v>
                </c:pt>
                <c:pt idx="8">
                  <c:v>4400</c:v>
                </c:pt>
                <c:pt idx="9">
                  <c:v>4500</c:v>
                </c:pt>
                <c:pt idx="10">
                  <c:v>4600</c:v>
                </c:pt>
                <c:pt idx="11">
                  <c:v>4700</c:v>
                </c:pt>
                <c:pt idx="12">
                  <c:v>4800</c:v>
                </c:pt>
                <c:pt idx="13">
                  <c:v>4900</c:v>
                </c:pt>
                <c:pt idx="14">
                  <c:v>5000</c:v>
                </c:pt>
                <c:pt idx="15">
                  <c:v>5100</c:v>
                </c:pt>
                <c:pt idx="16">
                  <c:v>5200</c:v>
                </c:pt>
              </c:numCache>
            </c:numRef>
          </c:xVal>
          <c:yVal>
            <c:numRef>
              <c:f>Sheet1!$B$2:$B$18</c:f>
              <c:numCache>
                <c:formatCode>0%</c:formatCode>
                <c:ptCount val="17"/>
                <c:pt idx="0">
                  <c:v>3.7500000000000038E-3</c:v>
                </c:pt>
                <c:pt idx="1">
                  <c:v>1.0000000000000005E-2</c:v>
                </c:pt>
                <c:pt idx="2">
                  <c:v>2.0000000000000011E-2</c:v>
                </c:pt>
                <c:pt idx="3">
                  <c:v>2.0000000000000011E-2</c:v>
                </c:pt>
                <c:pt idx="4">
                  <c:v>6.0000000000000032E-2</c:v>
                </c:pt>
                <c:pt idx="5">
                  <c:v>0.1275</c:v>
                </c:pt>
                <c:pt idx="6">
                  <c:v>0.24375000000000013</c:v>
                </c:pt>
                <c:pt idx="7">
                  <c:v>0.255</c:v>
                </c:pt>
                <c:pt idx="8">
                  <c:v>0.15125000000000013</c:v>
                </c:pt>
                <c:pt idx="9">
                  <c:v>5.8749999999999997E-2</c:v>
                </c:pt>
                <c:pt idx="10">
                  <c:v>2.8749999999999998E-2</c:v>
                </c:pt>
                <c:pt idx="11">
                  <c:v>2.0000000000000011E-2</c:v>
                </c:pt>
                <c:pt idx="12">
                  <c:v>0</c:v>
                </c:pt>
                <c:pt idx="13">
                  <c:v>1.2500000000000011E-3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Scenario 2B - Carbon Reduction - Social Cost of Carbon</c:v>
                </c:pt>
              </c:strCache>
            </c:strRef>
          </c:tx>
          <c:marker>
            <c:symbol val="none"/>
          </c:marker>
          <c:xVal>
            <c:numRef>
              <c:f>Sheet1!$A$2:$A$18</c:f>
              <c:numCache>
                <c:formatCode>General</c:formatCode>
                <c:ptCount val="17"/>
                <c:pt idx="0">
                  <c:v>3600</c:v>
                </c:pt>
                <c:pt idx="1">
                  <c:v>3700</c:v>
                </c:pt>
                <c:pt idx="2">
                  <c:v>3800</c:v>
                </c:pt>
                <c:pt idx="3">
                  <c:v>3900</c:v>
                </c:pt>
                <c:pt idx="4">
                  <c:v>4000</c:v>
                </c:pt>
                <c:pt idx="5">
                  <c:v>4100</c:v>
                </c:pt>
                <c:pt idx="6">
                  <c:v>4200</c:v>
                </c:pt>
                <c:pt idx="7">
                  <c:v>4300</c:v>
                </c:pt>
                <c:pt idx="8">
                  <c:v>4400</c:v>
                </c:pt>
                <c:pt idx="9">
                  <c:v>4500</c:v>
                </c:pt>
                <c:pt idx="10">
                  <c:v>4600</c:v>
                </c:pt>
                <c:pt idx="11">
                  <c:v>4700</c:v>
                </c:pt>
                <c:pt idx="12">
                  <c:v>4800</c:v>
                </c:pt>
                <c:pt idx="13">
                  <c:v>4900</c:v>
                </c:pt>
                <c:pt idx="14">
                  <c:v>5000</c:v>
                </c:pt>
                <c:pt idx="15">
                  <c:v>5100</c:v>
                </c:pt>
                <c:pt idx="16">
                  <c:v>5200</c:v>
                </c:pt>
              </c:numCache>
            </c:numRef>
          </c:xVal>
          <c:yVal>
            <c:numRef>
              <c:f>Sheet1!$C$2:$C$18</c:f>
              <c:numCache>
                <c:formatCode>0%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7.5000000000000075E-3</c:v>
                </c:pt>
                <c:pt idx="7">
                  <c:v>4.0000000000000022E-2</c:v>
                </c:pt>
                <c:pt idx="8">
                  <c:v>0.12875</c:v>
                </c:pt>
                <c:pt idx="9">
                  <c:v>0.27500000000000002</c:v>
                </c:pt>
                <c:pt idx="10">
                  <c:v>0.27125000000000005</c:v>
                </c:pt>
                <c:pt idx="11">
                  <c:v>0.16875000000000001</c:v>
                </c:pt>
                <c:pt idx="12">
                  <c:v>7.8750000000000014E-2</c:v>
                </c:pt>
                <c:pt idx="13">
                  <c:v>2.3749999999999997E-2</c:v>
                </c:pt>
                <c:pt idx="14">
                  <c:v>5.0000000000000044E-3</c:v>
                </c:pt>
                <c:pt idx="15">
                  <c:v>1.2500000000000011E-3</c:v>
                </c:pt>
                <c:pt idx="16">
                  <c:v>0</c:v>
                </c:pt>
              </c:numCache>
            </c:numRef>
          </c:yVal>
          <c:smooth val="1"/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Scenario 2C - Carbon Risk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Sheet1!$A$2:$A$18</c:f>
              <c:numCache>
                <c:formatCode>General</c:formatCode>
                <c:ptCount val="17"/>
                <c:pt idx="0">
                  <c:v>3600</c:v>
                </c:pt>
                <c:pt idx="1">
                  <c:v>3700</c:v>
                </c:pt>
                <c:pt idx="2">
                  <c:v>3800</c:v>
                </c:pt>
                <c:pt idx="3">
                  <c:v>3900</c:v>
                </c:pt>
                <c:pt idx="4">
                  <c:v>4000</c:v>
                </c:pt>
                <c:pt idx="5">
                  <c:v>4100</c:v>
                </c:pt>
                <c:pt idx="6">
                  <c:v>4200</c:v>
                </c:pt>
                <c:pt idx="7">
                  <c:v>4300</c:v>
                </c:pt>
                <c:pt idx="8">
                  <c:v>4400</c:v>
                </c:pt>
                <c:pt idx="9">
                  <c:v>4500</c:v>
                </c:pt>
                <c:pt idx="10">
                  <c:v>4600</c:v>
                </c:pt>
                <c:pt idx="11">
                  <c:v>4700</c:v>
                </c:pt>
                <c:pt idx="12">
                  <c:v>4800</c:v>
                </c:pt>
                <c:pt idx="13">
                  <c:v>4900</c:v>
                </c:pt>
                <c:pt idx="14">
                  <c:v>5000</c:v>
                </c:pt>
                <c:pt idx="15">
                  <c:v>5100</c:v>
                </c:pt>
                <c:pt idx="16">
                  <c:v>5200</c:v>
                </c:pt>
              </c:numCache>
            </c:numRef>
          </c:xVal>
          <c:yVal>
            <c:numRef>
              <c:f>Sheet1!$D$2:$D$18</c:f>
              <c:numCache>
                <c:formatCode>0%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7.5000000000000075E-3</c:v>
                </c:pt>
                <c:pt idx="5">
                  <c:v>1.0000000000000005E-2</c:v>
                </c:pt>
                <c:pt idx="6">
                  <c:v>3.875E-2</c:v>
                </c:pt>
                <c:pt idx="7">
                  <c:v>6.7500000000000004E-2</c:v>
                </c:pt>
                <c:pt idx="8">
                  <c:v>0.20250000000000001</c:v>
                </c:pt>
                <c:pt idx="9">
                  <c:v>0.25874999999999998</c:v>
                </c:pt>
                <c:pt idx="10">
                  <c:v>0.20500000000000004</c:v>
                </c:pt>
                <c:pt idx="11">
                  <c:v>0.13625000000000001</c:v>
                </c:pt>
                <c:pt idx="12">
                  <c:v>5.5000000000000014E-2</c:v>
                </c:pt>
                <c:pt idx="13">
                  <c:v>1.6250000000000001E-2</c:v>
                </c:pt>
                <c:pt idx="14">
                  <c:v>2.5000000000000022E-3</c:v>
                </c:pt>
                <c:pt idx="15">
                  <c:v>0</c:v>
                </c:pt>
                <c:pt idx="16">
                  <c:v>0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Scenario 3A - Maximum Carbon Reduction, Existing Technology</c:v>
                </c:pt>
              </c:strCache>
            </c:strRef>
          </c:tx>
          <c:marker>
            <c:symbol val="none"/>
          </c:marker>
          <c:xVal>
            <c:numRef>
              <c:f>Sheet1!$A$2:$A$18</c:f>
              <c:numCache>
                <c:formatCode>General</c:formatCode>
                <c:ptCount val="17"/>
                <c:pt idx="0">
                  <c:v>3600</c:v>
                </c:pt>
                <c:pt idx="1">
                  <c:v>3700</c:v>
                </c:pt>
                <c:pt idx="2">
                  <c:v>3800</c:v>
                </c:pt>
                <c:pt idx="3">
                  <c:v>3900</c:v>
                </c:pt>
                <c:pt idx="4">
                  <c:v>4000</c:v>
                </c:pt>
                <c:pt idx="5">
                  <c:v>4100</c:v>
                </c:pt>
                <c:pt idx="6">
                  <c:v>4200</c:v>
                </c:pt>
                <c:pt idx="7">
                  <c:v>4300</c:v>
                </c:pt>
                <c:pt idx="8">
                  <c:v>4400</c:v>
                </c:pt>
                <c:pt idx="9">
                  <c:v>4500</c:v>
                </c:pt>
                <c:pt idx="10">
                  <c:v>4600</c:v>
                </c:pt>
                <c:pt idx="11">
                  <c:v>4700</c:v>
                </c:pt>
                <c:pt idx="12">
                  <c:v>4800</c:v>
                </c:pt>
                <c:pt idx="13">
                  <c:v>4900</c:v>
                </c:pt>
                <c:pt idx="14">
                  <c:v>5000</c:v>
                </c:pt>
                <c:pt idx="15">
                  <c:v>5100</c:v>
                </c:pt>
                <c:pt idx="16">
                  <c:v>5200</c:v>
                </c:pt>
              </c:numCache>
            </c:numRef>
          </c:xVal>
          <c:yVal>
            <c:numRef>
              <c:f>Sheet1!$E$2:$E$18</c:f>
              <c:numCache>
                <c:formatCode>0%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1.2500000000000011E-3</c:v>
                </c:pt>
                <c:pt idx="4">
                  <c:v>1.2500000000000011E-3</c:v>
                </c:pt>
                <c:pt idx="5">
                  <c:v>1.4999999999999998E-2</c:v>
                </c:pt>
                <c:pt idx="6">
                  <c:v>2.5000000000000001E-2</c:v>
                </c:pt>
                <c:pt idx="7">
                  <c:v>0.10249999999999998</c:v>
                </c:pt>
                <c:pt idx="8">
                  <c:v>0.15875000000000014</c:v>
                </c:pt>
                <c:pt idx="9">
                  <c:v>0.25124999999999997</c:v>
                </c:pt>
                <c:pt idx="10">
                  <c:v>0.21875000000000014</c:v>
                </c:pt>
                <c:pt idx="11">
                  <c:v>0.13500000000000001</c:v>
                </c:pt>
                <c:pt idx="12">
                  <c:v>6.3750000000000001E-2</c:v>
                </c:pt>
                <c:pt idx="13">
                  <c:v>2.3749999999999997E-2</c:v>
                </c:pt>
                <c:pt idx="14">
                  <c:v>2.5000000000000022E-3</c:v>
                </c:pt>
                <c:pt idx="15">
                  <c:v>1.2500000000000011E-3</c:v>
                </c:pt>
                <c:pt idx="16">
                  <c:v>0</c:v>
                </c:pt>
              </c:numCache>
            </c:numRef>
          </c:yVal>
          <c:smooth val="1"/>
        </c:ser>
        <c:axId val="105878272"/>
        <c:axId val="105880192"/>
      </c:scatterChart>
      <c:valAx>
        <c:axId val="105878272"/>
        <c:scaling>
          <c:orientation val="minMax"/>
          <c:min val="350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Cumulative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Resource Development (aMW)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105880192"/>
        <c:crosses val="autoZero"/>
        <c:crossBetween val="midCat"/>
      </c:valAx>
      <c:valAx>
        <c:axId val="105880192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Probability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2076564753730109E-2"/>
              <c:y val="0.3356235712471487"/>
            </c:manualLayout>
          </c:layout>
        </c:title>
        <c:numFmt formatCode="0%" sourceLinked="1"/>
        <c:tickLblPos val="none"/>
        <c:crossAx val="10587827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3910713863469826"/>
          <c:y val="1.554481241315424E-2"/>
          <c:w val="0.35442942942942973"/>
          <c:h val="0.52945036282229363"/>
        </c:manualLayout>
      </c:layout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  <c:txPr>
        <a:bodyPr/>
        <a:lstStyle/>
        <a:p>
          <a:pPr>
            <a:defRPr sz="16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>
        <c:manualLayout>
          <c:layoutTarget val="inner"/>
          <c:xMode val="edge"/>
          <c:yMode val="edge"/>
          <c:x val="6.2617105294270642E-2"/>
          <c:y val="1.0017497812773398E-3"/>
          <c:w val="0.72980787874488751"/>
          <c:h val="0.8889936023622047"/>
        </c:manualLayout>
      </c:layout>
      <c:scatterChart>
        <c:scatterStyle val="smoothMarker"/>
        <c:ser>
          <c:idx val="1"/>
          <c:order val="0"/>
          <c:tx>
            <c:strRef>
              <c:f>Sheet1!$B$1</c:f>
              <c:strCache>
                <c:ptCount val="1"/>
                <c:pt idx="0">
                  <c:v>Scenario 1B - Existing Policy, No Carbon Risk</c:v>
                </c:pt>
              </c:strCache>
            </c:strRef>
          </c:tx>
          <c:marker>
            <c:symbol val="none"/>
          </c:marker>
          <c:xVal>
            <c:numRef>
              <c:f>Sheet1!$A$2:$A$23</c:f>
              <c:numCache>
                <c:formatCode>General</c:formatCode>
                <c:ptCount val="22"/>
                <c:pt idx="0">
                  <c:v>1675</c:v>
                </c:pt>
                <c:pt idx="1">
                  <c:v>1700</c:v>
                </c:pt>
                <c:pt idx="2">
                  <c:v>1725</c:v>
                </c:pt>
                <c:pt idx="3">
                  <c:v>1750</c:v>
                </c:pt>
                <c:pt idx="4">
                  <c:v>1775</c:v>
                </c:pt>
                <c:pt idx="5">
                  <c:v>1800</c:v>
                </c:pt>
                <c:pt idx="6">
                  <c:v>1825</c:v>
                </c:pt>
                <c:pt idx="7">
                  <c:v>1850</c:v>
                </c:pt>
                <c:pt idx="8">
                  <c:v>1875</c:v>
                </c:pt>
                <c:pt idx="9">
                  <c:v>1900</c:v>
                </c:pt>
                <c:pt idx="10">
                  <c:v>1925</c:v>
                </c:pt>
                <c:pt idx="11">
                  <c:v>1950</c:v>
                </c:pt>
                <c:pt idx="12">
                  <c:v>1975</c:v>
                </c:pt>
                <c:pt idx="13">
                  <c:v>2000</c:v>
                </c:pt>
                <c:pt idx="14">
                  <c:v>2025</c:v>
                </c:pt>
                <c:pt idx="15">
                  <c:v>2050</c:v>
                </c:pt>
                <c:pt idx="16">
                  <c:v>2075</c:v>
                </c:pt>
                <c:pt idx="17">
                  <c:v>2100</c:v>
                </c:pt>
                <c:pt idx="18">
                  <c:v>2125</c:v>
                </c:pt>
                <c:pt idx="19">
                  <c:v>2150</c:v>
                </c:pt>
                <c:pt idx="20">
                  <c:v>2175</c:v>
                </c:pt>
                <c:pt idx="21">
                  <c:v>2200</c:v>
                </c:pt>
              </c:numCache>
            </c:numRef>
          </c:xVal>
          <c:yVal>
            <c:numRef>
              <c:f>Sheet1!$B$2:$B$23</c:f>
              <c:numCache>
                <c:formatCode>0%</c:formatCode>
                <c:ptCount val="22"/>
                <c:pt idx="0">
                  <c:v>1.2500000000000011E-3</c:v>
                </c:pt>
                <c:pt idx="1">
                  <c:v>3.7500000000000038E-3</c:v>
                </c:pt>
                <c:pt idx="2">
                  <c:v>6.2500000000000047E-3</c:v>
                </c:pt>
                <c:pt idx="3">
                  <c:v>7.5000000000000075E-3</c:v>
                </c:pt>
                <c:pt idx="4">
                  <c:v>1.7500000000000005E-2</c:v>
                </c:pt>
                <c:pt idx="5">
                  <c:v>1.6250000000000001E-2</c:v>
                </c:pt>
                <c:pt idx="6">
                  <c:v>3.875E-2</c:v>
                </c:pt>
                <c:pt idx="7">
                  <c:v>6.124999999999995E-2</c:v>
                </c:pt>
                <c:pt idx="8">
                  <c:v>0.20125000000000001</c:v>
                </c:pt>
                <c:pt idx="9">
                  <c:v>0.29750000000000032</c:v>
                </c:pt>
                <c:pt idx="10">
                  <c:v>0.2</c:v>
                </c:pt>
                <c:pt idx="11">
                  <c:v>7.2500000000000023E-2</c:v>
                </c:pt>
                <c:pt idx="12">
                  <c:v>3.3750000000000002E-2</c:v>
                </c:pt>
                <c:pt idx="13">
                  <c:v>1.2500000000000001E-2</c:v>
                </c:pt>
                <c:pt idx="14">
                  <c:v>1.4999999999999998E-2</c:v>
                </c:pt>
                <c:pt idx="15">
                  <c:v>2.5000000000000022E-3</c:v>
                </c:pt>
                <c:pt idx="16">
                  <c:v>7.5000000000000075E-3</c:v>
                </c:pt>
                <c:pt idx="17">
                  <c:v>1.2500000000000011E-3</c:v>
                </c:pt>
                <c:pt idx="18">
                  <c:v>2.5000000000000022E-3</c:v>
                </c:pt>
                <c:pt idx="19">
                  <c:v>1.2500000000000011E-3</c:v>
                </c:pt>
                <c:pt idx="20">
                  <c:v>1.2500000000000011E-3</c:v>
                </c:pt>
                <c:pt idx="21">
                  <c:v>1.2500000000000011E-3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Scenario 2B - Carbon Reduction - Social Cost of Carbon</c:v>
                </c:pt>
              </c:strCache>
            </c:strRef>
          </c:tx>
          <c:marker>
            <c:symbol val="none"/>
          </c:marker>
          <c:xVal>
            <c:numRef>
              <c:f>Sheet1!$A$2:$A$23</c:f>
              <c:numCache>
                <c:formatCode>General</c:formatCode>
                <c:ptCount val="22"/>
                <c:pt idx="0">
                  <c:v>1675</c:v>
                </c:pt>
                <c:pt idx="1">
                  <c:v>1700</c:v>
                </c:pt>
                <c:pt idx="2">
                  <c:v>1725</c:v>
                </c:pt>
                <c:pt idx="3">
                  <c:v>1750</c:v>
                </c:pt>
                <c:pt idx="4">
                  <c:v>1775</c:v>
                </c:pt>
                <c:pt idx="5">
                  <c:v>1800</c:v>
                </c:pt>
                <c:pt idx="6">
                  <c:v>1825</c:v>
                </c:pt>
                <c:pt idx="7">
                  <c:v>1850</c:v>
                </c:pt>
                <c:pt idx="8">
                  <c:v>1875</c:v>
                </c:pt>
                <c:pt idx="9">
                  <c:v>1900</c:v>
                </c:pt>
                <c:pt idx="10">
                  <c:v>1925</c:v>
                </c:pt>
                <c:pt idx="11">
                  <c:v>1950</c:v>
                </c:pt>
                <c:pt idx="12">
                  <c:v>1975</c:v>
                </c:pt>
                <c:pt idx="13">
                  <c:v>2000</c:v>
                </c:pt>
                <c:pt idx="14">
                  <c:v>2025</c:v>
                </c:pt>
                <c:pt idx="15">
                  <c:v>2050</c:v>
                </c:pt>
                <c:pt idx="16">
                  <c:v>2075</c:v>
                </c:pt>
                <c:pt idx="17">
                  <c:v>2100</c:v>
                </c:pt>
                <c:pt idx="18">
                  <c:v>2125</c:v>
                </c:pt>
                <c:pt idx="19">
                  <c:v>2150</c:v>
                </c:pt>
                <c:pt idx="20">
                  <c:v>2175</c:v>
                </c:pt>
                <c:pt idx="21">
                  <c:v>2200</c:v>
                </c:pt>
              </c:numCache>
            </c:numRef>
          </c:xVal>
          <c:yVal>
            <c:numRef>
              <c:f>Sheet1!$C$2:$C$23</c:f>
              <c:numCache>
                <c:formatCode>0%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2.5000000000000022E-3</c:v>
                </c:pt>
                <c:pt idx="14">
                  <c:v>3.7500000000000038E-3</c:v>
                </c:pt>
                <c:pt idx="15">
                  <c:v>3.2500000000000001E-2</c:v>
                </c:pt>
                <c:pt idx="16">
                  <c:v>0.20375000000000001</c:v>
                </c:pt>
                <c:pt idx="17">
                  <c:v>0.35750000000000026</c:v>
                </c:pt>
                <c:pt idx="18">
                  <c:v>0.25750000000000001</c:v>
                </c:pt>
                <c:pt idx="19">
                  <c:v>0.10750000000000007</c:v>
                </c:pt>
                <c:pt idx="20">
                  <c:v>2.7500000000000011E-2</c:v>
                </c:pt>
                <c:pt idx="21">
                  <c:v>6.2500000000000047E-3</c:v>
                </c:pt>
              </c:numCache>
            </c:numRef>
          </c:yVal>
          <c:smooth val="1"/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Scenario 2C - Carbon Risk</c:v>
                </c:pt>
              </c:strCache>
            </c:strRef>
          </c:tx>
          <c:marker>
            <c:symbol val="none"/>
          </c:marker>
          <c:xVal>
            <c:numRef>
              <c:f>Sheet1!$A$2:$A$23</c:f>
              <c:numCache>
                <c:formatCode>General</c:formatCode>
                <c:ptCount val="22"/>
                <c:pt idx="0">
                  <c:v>1675</c:v>
                </c:pt>
                <c:pt idx="1">
                  <c:v>1700</c:v>
                </c:pt>
                <c:pt idx="2">
                  <c:v>1725</c:v>
                </c:pt>
                <c:pt idx="3">
                  <c:v>1750</c:v>
                </c:pt>
                <c:pt idx="4">
                  <c:v>1775</c:v>
                </c:pt>
                <c:pt idx="5">
                  <c:v>1800</c:v>
                </c:pt>
                <c:pt idx="6">
                  <c:v>1825</c:v>
                </c:pt>
                <c:pt idx="7">
                  <c:v>1850</c:v>
                </c:pt>
                <c:pt idx="8">
                  <c:v>1875</c:v>
                </c:pt>
                <c:pt idx="9">
                  <c:v>1900</c:v>
                </c:pt>
                <c:pt idx="10">
                  <c:v>1925</c:v>
                </c:pt>
                <c:pt idx="11">
                  <c:v>1950</c:v>
                </c:pt>
                <c:pt idx="12">
                  <c:v>1975</c:v>
                </c:pt>
                <c:pt idx="13">
                  <c:v>2000</c:v>
                </c:pt>
                <c:pt idx="14">
                  <c:v>2025</c:v>
                </c:pt>
                <c:pt idx="15">
                  <c:v>2050</c:v>
                </c:pt>
                <c:pt idx="16">
                  <c:v>2075</c:v>
                </c:pt>
                <c:pt idx="17">
                  <c:v>2100</c:v>
                </c:pt>
                <c:pt idx="18">
                  <c:v>2125</c:v>
                </c:pt>
                <c:pt idx="19">
                  <c:v>2150</c:v>
                </c:pt>
                <c:pt idx="20">
                  <c:v>2175</c:v>
                </c:pt>
                <c:pt idx="21">
                  <c:v>2200</c:v>
                </c:pt>
              </c:numCache>
            </c:numRef>
          </c:xVal>
          <c:yVal>
            <c:numRef>
              <c:f>Sheet1!$D$2:$D$23</c:f>
              <c:numCache>
                <c:formatCode>0%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2.0000000000000011E-2</c:v>
                </c:pt>
                <c:pt idx="13">
                  <c:v>7.1249999999999966E-2</c:v>
                </c:pt>
                <c:pt idx="14">
                  <c:v>0.115</c:v>
                </c:pt>
                <c:pt idx="15">
                  <c:v>9.3750000000000111E-2</c:v>
                </c:pt>
                <c:pt idx="16">
                  <c:v>0.2225</c:v>
                </c:pt>
                <c:pt idx="17">
                  <c:v>0.26875000000000004</c:v>
                </c:pt>
                <c:pt idx="18">
                  <c:v>0.15875000000000014</c:v>
                </c:pt>
                <c:pt idx="19">
                  <c:v>3.7500000000000006E-2</c:v>
                </c:pt>
                <c:pt idx="20">
                  <c:v>1.1250000000000001E-2</c:v>
                </c:pt>
                <c:pt idx="21">
                  <c:v>1.2500000000000011E-3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Scenario 3A - Maximum Carbon Reduction, Existing Technology</c:v>
                </c:pt>
              </c:strCache>
            </c:strRef>
          </c:tx>
          <c:marker>
            <c:symbol val="none"/>
          </c:marker>
          <c:xVal>
            <c:numRef>
              <c:f>Sheet1!$A$2:$A$23</c:f>
              <c:numCache>
                <c:formatCode>General</c:formatCode>
                <c:ptCount val="22"/>
                <c:pt idx="0">
                  <c:v>1675</c:v>
                </c:pt>
                <c:pt idx="1">
                  <c:v>1700</c:v>
                </c:pt>
                <c:pt idx="2">
                  <c:v>1725</c:v>
                </c:pt>
                <c:pt idx="3">
                  <c:v>1750</c:v>
                </c:pt>
                <c:pt idx="4">
                  <c:v>1775</c:v>
                </c:pt>
                <c:pt idx="5">
                  <c:v>1800</c:v>
                </c:pt>
                <c:pt idx="6">
                  <c:v>1825</c:v>
                </c:pt>
                <c:pt idx="7">
                  <c:v>1850</c:v>
                </c:pt>
                <c:pt idx="8">
                  <c:v>1875</c:v>
                </c:pt>
                <c:pt idx="9">
                  <c:v>1900</c:v>
                </c:pt>
                <c:pt idx="10">
                  <c:v>1925</c:v>
                </c:pt>
                <c:pt idx="11">
                  <c:v>1950</c:v>
                </c:pt>
                <c:pt idx="12">
                  <c:v>1975</c:v>
                </c:pt>
                <c:pt idx="13">
                  <c:v>2000</c:v>
                </c:pt>
                <c:pt idx="14">
                  <c:v>2025</c:v>
                </c:pt>
                <c:pt idx="15">
                  <c:v>2050</c:v>
                </c:pt>
                <c:pt idx="16">
                  <c:v>2075</c:v>
                </c:pt>
                <c:pt idx="17">
                  <c:v>2100</c:v>
                </c:pt>
                <c:pt idx="18">
                  <c:v>2125</c:v>
                </c:pt>
                <c:pt idx="19">
                  <c:v>2150</c:v>
                </c:pt>
                <c:pt idx="20">
                  <c:v>2175</c:v>
                </c:pt>
                <c:pt idx="21">
                  <c:v>2200</c:v>
                </c:pt>
              </c:numCache>
            </c:numRef>
          </c:xVal>
          <c:yVal>
            <c:numRef>
              <c:f>Sheet1!$E$2:$E$23</c:f>
              <c:numCache>
                <c:formatCode>0%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2.5000000000000022E-3</c:v>
                </c:pt>
                <c:pt idx="7">
                  <c:v>8.7500000000000008E-3</c:v>
                </c:pt>
                <c:pt idx="8">
                  <c:v>8.1250000000000003E-2</c:v>
                </c:pt>
                <c:pt idx="9">
                  <c:v>0.16250000000000001</c:v>
                </c:pt>
                <c:pt idx="10">
                  <c:v>0.16625000000000001</c:v>
                </c:pt>
                <c:pt idx="11">
                  <c:v>0.12000000000000002</c:v>
                </c:pt>
                <c:pt idx="12">
                  <c:v>0.10875000000000007</c:v>
                </c:pt>
                <c:pt idx="13">
                  <c:v>6.6250000000000003E-2</c:v>
                </c:pt>
                <c:pt idx="14">
                  <c:v>6.8750000000000019E-2</c:v>
                </c:pt>
                <c:pt idx="15">
                  <c:v>8.375000000000013E-2</c:v>
                </c:pt>
                <c:pt idx="16">
                  <c:v>7.3749999999999996E-2</c:v>
                </c:pt>
                <c:pt idx="17">
                  <c:v>3.7500000000000006E-2</c:v>
                </c:pt>
                <c:pt idx="18">
                  <c:v>1.2500000000000001E-2</c:v>
                </c:pt>
                <c:pt idx="19">
                  <c:v>6.2500000000000047E-3</c:v>
                </c:pt>
                <c:pt idx="20">
                  <c:v>1.2500000000000011E-3</c:v>
                </c:pt>
                <c:pt idx="21">
                  <c:v>0</c:v>
                </c:pt>
              </c:numCache>
            </c:numRef>
          </c:yVal>
          <c:smooth val="1"/>
        </c:ser>
        <c:axId val="105959808"/>
        <c:axId val="105961728"/>
      </c:scatterChart>
      <c:valAx>
        <c:axId val="105959808"/>
        <c:scaling>
          <c:orientation val="minMax"/>
          <c:min val="180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Cumulative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Resource Development (MW)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105961728"/>
        <c:crosses val="autoZero"/>
        <c:crossBetween val="midCat"/>
      </c:valAx>
      <c:valAx>
        <c:axId val="105961728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Probability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2076564753730109E-2"/>
              <c:y val="0.33562357124714842"/>
            </c:manualLayout>
          </c:layout>
        </c:title>
        <c:numFmt formatCode="0%" sourceLinked="1"/>
        <c:tickLblPos val="none"/>
        <c:crossAx val="105959808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.64009753848336604"/>
          <c:y val="1.7212516404199477E-2"/>
          <c:w val="0.35990246151663507"/>
          <c:h val="0.57770464238845243"/>
        </c:manualLayout>
      </c:layout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  <c:txPr>
        <a:bodyPr/>
        <a:lstStyle/>
        <a:p>
          <a:pPr>
            <a:defRPr sz="16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>
        <c:manualLayout>
          <c:layoutTarget val="inner"/>
          <c:xMode val="edge"/>
          <c:yMode val="edge"/>
          <c:x val="0.13939936327403521"/>
          <c:y val="3.4143881618700821E-2"/>
          <c:w val="0.48292615450095788"/>
          <c:h val="0.8741002197789459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Scenario 1B - Existing Policy, No Carbon Risk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2026</c:v>
                </c:pt>
                <c:pt idx="2">
                  <c:v>2035</c:v>
                </c:pt>
              </c:numCache>
            </c:numRef>
          </c:cat>
          <c:val>
            <c:numRef>
              <c:f>Sheet1!$B$2:$B$4</c:f>
              <c:numCache>
                <c:formatCode>_(* #,##0_);_(* \(#,##0\);_(* "-"??_);_(@_)</c:formatCode>
                <c:ptCount val="3"/>
                <c:pt idx="0">
                  <c:v>1887.0687499999999</c:v>
                </c:pt>
                <c:pt idx="1">
                  <c:v>4607.9374999999973</c:v>
                </c:pt>
                <c:pt idx="2">
                  <c:v>7090.3887499999992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Scenario 2B - Carbon Reduction - Social Cost of Carbon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2026</c:v>
                </c:pt>
                <c:pt idx="2">
                  <c:v>2035</c:v>
                </c:pt>
              </c:numCache>
            </c:numRef>
          </c:cat>
          <c:val>
            <c:numRef>
              <c:f>Sheet1!$C$2:$C$4</c:f>
              <c:numCache>
                <c:formatCode>_(* #,##0_);_(* \(#,##0\);_(* "-"??_);_(@_)</c:formatCode>
                <c:ptCount val="3"/>
                <c:pt idx="0">
                  <c:v>2066.2487499999988</c:v>
                </c:pt>
                <c:pt idx="1">
                  <c:v>4915.7625000000035</c:v>
                </c:pt>
                <c:pt idx="2">
                  <c:v>7543.4049999999997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Scenario 2C - Carbon Risk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2026</c:v>
                </c:pt>
                <c:pt idx="2">
                  <c:v>2035</c:v>
                </c:pt>
              </c:numCache>
            </c:numRef>
          </c:cat>
          <c:val>
            <c:numRef>
              <c:f>Sheet1!$D$2:$D$4</c:f>
              <c:numCache>
                <c:formatCode>_(* #,##0_);_(* \(#,##0\);_(* "-"??_);_(@_)</c:formatCode>
                <c:ptCount val="3"/>
                <c:pt idx="0">
                  <c:v>2066.2487499999988</c:v>
                </c:pt>
                <c:pt idx="1">
                  <c:v>4915.7625000000035</c:v>
                </c:pt>
                <c:pt idx="2">
                  <c:v>7543.4049999999997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Scenario 3A - Maximum Carbon Reduction, Existing Technology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2026</c:v>
                </c:pt>
                <c:pt idx="2">
                  <c:v>2035</c:v>
                </c:pt>
              </c:numCache>
            </c:numRef>
          </c:cat>
          <c:val>
            <c:numRef>
              <c:f>Sheet1!$E$2:$E$4</c:f>
              <c:numCache>
                <c:formatCode>_(* #,##0_);_(* \(#,##0\);_(* "-"??_);_(@_)</c:formatCode>
                <c:ptCount val="3"/>
                <c:pt idx="0">
                  <c:v>1956.78</c:v>
                </c:pt>
                <c:pt idx="1">
                  <c:v>4821.22</c:v>
                </c:pt>
                <c:pt idx="2">
                  <c:v>7577.9637499999999</c:v>
                </c:pt>
              </c:numCache>
            </c:numRef>
          </c:val>
        </c:ser>
        <c:axId val="125064320"/>
        <c:axId val="125065856"/>
      </c:barChart>
      <c:catAx>
        <c:axId val="125064320"/>
        <c:scaling>
          <c:orientation val="minMax"/>
        </c:scaling>
        <c:axPos val="b"/>
        <c:numFmt formatCode="General" sourceLinked="1"/>
        <c:tickLblPos val="nextTo"/>
        <c:crossAx val="125065856"/>
        <c:crosses val="autoZero"/>
        <c:auto val="1"/>
        <c:lblAlgn val="ctr"/>
        <c:lblOffset val="100"/>
      </c:catAx>
      <c:valAx>
        <c:axId val="12506585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Winter Peak Capacity (MW)</a:t>
                </a:r>
              </a:p>
            </c:rich>
          </c:tx>
          <c:layout/>
        </c:title>
        <c:numFmt formatCode="_(* #,##0_);_(* \(#,##0\);_(* &quot;-&quot;??_);_(@_)" sourceLinked="1"/>
        <c:tickLblPos val="nextTo"/>
        <c:crossAx val="125064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815764583481149"/>
          <c:y val="3.3330506763577621E-2"/>
          <c:w val="0.36184235416518878"/>
          <c:h val="0.87451887744801182"/>
        </c:manualLayout>
      </c:layout>
      <c:spPr>
        <a:solidFill>
          <a:schemeClr val="bg1"/>
        </a:solidFill>
        <a:ln>
          <a:solidFill>
            <a:schemeClr val="tx1"/>
          </a:solidFill>
        </a:ln>
      </c:sp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>
        <c:manualLayout>
          <c:layoutTarget val="inner"/>
          <c:xMode val="edge"/>
          <c:yMode val="edge"/>
          <c:x val="6.2617105294270642E-2"/>
          <c:y val="1.0017497812773416E-3"/>
          <c:w val="0.55863670757371564"/>
          <c:h val="0.83001958409045029"/>
        </c:manualLayout>
      </c:layout>
      <c:scatterChart>
        <c:scatterStyle val="smoothMarker"/>
        <c:ser>
          <c:idx val="1"/>
          <c:order val="0"/>
          <c:tx>
            <c:strRef>
              <c:f>Sheet1!$B$1</c:f>
              <c:strCache>
                <c:ptCount val="1"/>
                <c:pt idx="0">
                  <c:v>Scenario 1B - Existing Policy, No Carbon Risk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Sheet1!$A$2:$A$13</c:f>
              <c:numCache>
                <c:formatCode>General</c:formatCode>
                <c:ptCount val="12"/>
                <c:pt idx="0">
                  <c:v>4200</c:v>
                </c:pt>
                <c:pt idx="1">
                  <c:v>4300</c:v>
                </c:pt>
                <c:pt idx="2">
                  <c:v>4400</c:v>
                </c:pt>
                <c:pt idx="3">
                  <c:v>4500</c:v>
                </c:pt>
                <c:pt idx="4">
                  <c:v>4600</c:v>
                </c:pt>
                <c:pt idx="5">
                  <c:v>4700</c:v>
                </c:pt>
                <c:pt idx="6">
                  <c:v>4800</c:v>
                </c:pt>
                <c:pt idx="7">
                  <c:v>4900</c:v>
                </c:pt>
                <c:pt idx="8">
                  <c:v>5000</c:v>
                </c:pt>
                <c:pt idx="9">
                  <c:v>5100</c:v>
                </c:pt>
                <c:pt idx="10">
                  <c:v>5200</c:v>
                </c:pt>
                <c:pt idx="11">
                  <c:v>5300</c:v>
                </c:pt>
              </c:numCache>
            </c:numRef>
          </c:xVal>
          <c:yVal>
            <c:numRef>
              <c:f>Sheet1!$B$2:$B$13</c:f>
              <c:numCache>
                <c:formatCode>0%</c:formatCode>
                <c:ptCount val="12"/>
                <c:pt idx="0">
                  <c:v>1.2500000000000001E-2</c:v>
                </c:pt>
                <c:pt idx="1">
                  <c:v>1.8749999999999999E-2</c:v>
                </c:pt>
                <c:pt idx="2">
                  <c:v>4.2500000000000003E-2</c:v>
                </c:pt>
                <c:pt idx="3">
                  <c:v>8.2500000000000004E-2</c:v>
                </c:pt>
                <c:pt idx="4">
                  <c:v>0.28875000000000001</c:v>
                </c:pt>
                <c:pt idx="5">
                  <c:v>0.33625000000000033</c:v>
                </c:pt>
                <c:pt idx="6">
                  <c:v>0.15875000000000014</c:v>
                </c:pt>
                <c:pt idx="7">
                  <c:v>4.0000000000000022E-2</c:v>
                </c:pt>
                <c:pt idx="8">
                  <c:v>1.1250000000000001E-2</c:v>
                </c:pt>
                <c:pt idx="9">
                  <c:v>7.5000000000000075E-3</c:v>
                </c:pt>
                <c:pt idx="10">
                  <c:v>1.2500000000000011E-3</c:v>
                </c:pt>
                <c:pt idx="11">
                  <c:v>1.2500000000000011E-3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Scenario 2B - Carbon Reduction - Social Cost of Carbon</c:v>
                </c:pt>
              </c:strCache>
            </c:strRef>
          </c:tx>
          <c:marker>
            <c:symbol val="none"/>
          </c:marker>
          <c:xVal>
            <c:numRef>
              <c:f>Sheet1!$A$2:$A$13</c:f>
              <c:numCache>
                <c:formatCode>General</c:formatCode>
                <c:ptCount val="12"/>
                <c:pt idx="0">
                  <c:v>4200</c:v>
                </c:pt>
                <c:pt idx="1">
                  <c:v>4300</c:v>
                </c:pt>
                <c:pt idx="2">
                  <c:v>4400</c:v>
                </c:pt>
                <c:pt idx="3">
                  <c:v>4500</c:v>
                </c:pt>
                <c:pt idx="4">
                  <c:v>4600</c:v>
                </c:pt>
                <c:pt idx="5">
                  <c:v>4700</c:v>
                </c:pt>
                <c:pt idx="6">
                  <c:v>4800</c:v>
                </c:pt>
                <c:pt idx="7">
                  <c:v>4900</c:v>
                </c:pt>
                <c:pt idx="8">
                  <c:v>5000</c:v>
                </c:pt>
                <c:pt idx="9">
                  <c:v>5100</c:v>
                </c:pt>
                <c:pt idx="10">
                  <c:v>5200</c:v>
                </c:pt>
                <c:pt idx="11">
                  <c:v>5300</c:v>
                </c:pt>
              </c:numCache>
            </c:numRef>
          </c:xVal>
          <c:yVal>
            <c:numRef>
              <c:f>Sheet1!$C$2:$C$13</c:f>
              <c:numCache>
                <c:formatCode>0%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3.7500000000000038E-3</c:v>
                </c:pt>
                <c:pt idx="6">
                  <c:v>1.4999999999999998E-2</c:v>
                </c:pt>
                <c:pt idx="7">
                  <c:v>0.18000000000000013</c:v>
                </c:pt>
                <c:pt idx="8">
                  <c:v>0.41750000000000026</c:v>
                </c:pt>
                <c:pt idx="9">
                  <c:v>0.27250000000000002</c:v>
                </c:pt>
                <c:pt idx="10">
                  <c:v>9.0000000000000024E-2</c:v>
                </c:pt>
                <c:pt idx="11">
                  <c:v>2.0000000000000011E-2</c:v>
                </c:pt>
              </c:numCache>
            </c:numRef>
          </c:yVal>
          <c:smooth val="1"/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Scenario 2C - Carbon Risk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Sheet1!$A$2:$A$13</c:f>
              <c:numCache>
                <c:formatCode>General</c:formatCode>
                <c:ptCount val="12"/>
                <c:pt idx="0">
                  <c:v>4200</c:v>
                </c:pt>
                <c:pt idx="1">
                  <c:v>4300</c:v>
                </c:pt>
                <c:pt idx="2">
                  <c:v>4400</c:v>
                </c:pt>
                <c:pt idx="3">
                  <c:v>4500</c:v>
                </c:pt>
                <c:pt idx="4">
                  <c:v>4600</c:v>
                </c:pt>
                <c:pt idx="5">
                  <c:v>4700</c:v>
                </c:pt>
                <c:pt idx="6">
                  <c:v>4800</c:v>
                </c:pt>
                <c:pt idx="7">
                  <c:v>4900</c:v>
                </c:pt>
                <c:pt idx="8">
                  <c:v>5000</c:v>
                </c:pt>
                <c:pt idx="9">
                  <c:v>5100</c:v>
                </c:pt>
                <c:pt idx="10">
                  <c:v>5200</c:v>
                </c:pt>
                <c:pt idx="11">
                  <c:v>5300</c:v>
                </c:pt>
              </c:numCache>
            </c:numRef>
          </c:xVal>
          <c:yVal>
            <c:numRef>
              <c:f>Sheet1!$D$2:$D$13</c:f>
              <c:numCache>
                <c:formatCode>0%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5.0000000000000044E-3</c:v>
                </c:pt>
                <c:pt idx="5">
                  <c:v>4.7500000000000014E-2</c:v>
                </c:pt>
                <c:pt idx="6">
                  <c:v>0.10875000000000007</c:v>
                </c:pt>
                <c:pt idx="7">
                  <c:v>0.26625000000000004</c:v>
                </c:pt>
                <c:pt idx="8">
                  <c:v>0.32625000000000026</c:v>
                </c:pt>
                <c:pt idx="9">
                  <c:v>0.19750000000000001</c:v>
                </c:pt>
                <c:pt idx="10">
                  <c:v>4.2500000000000003E-2</c:v>
                </c:pt>
                <c:pt idx="11">
                  <c:v>6.2500000000000047E-3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Scenario 3A - Maximum Carbon Reduction, Existing Technology</c:v>
                </c:pt>
              </c:strCache>
            </c:strRef>
          </c:tx>
          <c:marker>
            <c:symbol val="none"/>
          </c:marker>
          <c:xVal>
            <c:numRef>
              <c:f>Sheet1!$A$2:$A$13</c:f>
              <c:numCache>
                <c:formatCode>General</c:formatCode>
                <c:ptCount val="12"/>
                <c:pt idx="0">
                  <c:v>4200</c:v>
                </c:pt>
                <c:pt idx="1">
                  <c:v>4300</c:v>
                </c:pt>
                <c:pt idx="2">
                  <c:v>4400</c:v>
                </c:pt>
                <c:pt idx="3">
                  <c:v>4500</c:v>
                </c:pt>
                <c:pt idx="4">
                  <c:v>4600</c:v>
                </c:pt>
                <c:pt idx="5">
                  <c:v>4700</c:v>
                </c:pt>
                <c:pt idx="6">
                  <c:v>4800</c:v>
                </c:pt>
                <c:pt idx="7">
                  <c:v>4900</c:v>
                </c:pt>
                <c:pt idx="8">
                  <c:v>5000</c:v>
                </c:pt>
                <c:pt idx="9">
                  <c:v>5100</c:v>
                </c:pt>
                <c:pt idx="10">
                  <c:v>5200</c:v>
                </c:pt>
                <c:pt idx="11">
                  <c:v>5300</c:v>
                </c:pt>
              </c:numCache>
            </c:numRef>
          </c:xVal>
          <c:yVal>
            <c:numRef>
              <c:f>Sheet1!$E$2:$E$13</c:f>
              <c:numCache>
                <c:formatCode>0%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2.5000000000000022E-3</c:v>
                </c:pt>
                <c:pt idx="3">
                  <c:v>6.2500000000000047E-3</c:v>
                </c:pt>
                <c:pt idx="4">
                  <c:v>6.25E-2</c:v>
                </c:pt>
                <c:pt idx="5">
                  <c:v>0.14625000000000013</c:v>
                </c:pt>
                <c:pt idx="6">
                  <c:v>0.20125000000000001</c:v>
                </c:pt>
                <c:pt idx="7">
                  <c:v>0.28250000000000008</c:v>
                </c:pt>
                <c:pt idx="8">
                  <c:v>0.19500000000000001</c:v>
                </c:pt>
                <c:pt idx="9">
                  <c:v>8.2500000000000004E-2</c:v>
                </c:pt>
                <c:pt idx="10">
                  <c:v>1.7500000000000005E-2</c:v>
                </c:pt>
                <c:pt idx="11">
                  <c:v>3.7500000000000038E-3</c:v>
                </c:pt>
              </c:numCache>
            </c:numRef>
          </c:yVal>
          <c:smooth val="1"/>
        </c:ser>
        <c:axId val="125384192"/>
        <c:axId val="125386112"/>
      </c:scatterChart>
      <c:valAx>
        <c:axId val="125384192"/>
        <c:scaling>
          <c:orientation val="minMax"/>
          <c:min val="420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Cumulative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Resource Development (MW)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125386112"/>
        <c:crosses val="autoZero"/>
        <c:crossBetween val="midCat"/>
      </c:valAx>
      <c:valAx>
        <c:axId val="125386112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Probability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2076564753730109E-2"/>
              <c:y val="0.3356235712471487"/>
            </c:manualLayout>
          </c:layout>
        </c:title>
        <c:numFmt formatCode="0%" sourceLinked="1"/>
        <c:tickLblPos val="none"/>
        <c:crossAx val="125384192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.53949693788276398"/>
          <c:y val="3.1506157884110653E-2"/>
          <c:w val="0.46050306211723535"/>
          <c:h val="0.79958610942862829"/>
        </c:manualLayout>
      </c:layout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  <c:txPr>
        <a:bodyPr/>
        <a:lstStyle/>
        <a:p>
          <a:pPr>
            <a:defRPr sz="16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>
        <c:manualLayout>
          <c:layoutTarget val="inner"/>
          <c:xMode val="edge"/>
          <c:yMode val="edge"/>
          <c:x val="6.2617105294270642E-2"/>
          <c:y val="1.0017497812773416E-3"/>
          <c:w val="0.90097904991605759"/>
          <c:h val="0.82484896624764015"/>
        </c:manualLayout>
      </c:layout>
      <c:scatterChart>
        <c:scatterStyle val="smoothMarker"/>
        <c:ser>
          <c:idx val="1"/>
          <c:order val="0"/>
          <c:tx>
            <c:strRef>
              <c:f>Sheet1!$B$1</c:f>
              <c:strCache>
                <c:ptCount val="1"/>
                <c:pt idx="0">
                  <c:v>Scenario 1B - Existing Policy, No Carbon Risk</c:v>
                </c:pt>
              </c:strCache>
            </c:strRef>
          </c:tx>
          <c:marker>
            <c:symbol val="none"/>
          </c:marker>
          <c:xVal>
            <c:numRef>
              <c:f>Sheet1!$A$2:$A$24</c:f>
              <c:numCache>
                <c:formatCode>General</c:formatCode>
                <c:ptCount val="23"/>
                <c:pt idx="0">
                  <c:v>6500</c:v>
                </c:pt>
                <c:pt idx="1">
                  <c:v>6600</c:v>
                </c:pt>
                <c:pt idx="2">
                  <c:v>6700</c:v>
                </c:pt>
                <c:pt idx="3">
                  <c:v>6800</c:v>
                </c:pt>
                <c:pt idx="4">
                  <c:v>6900</c:v>
                </c:pt>
                <c:pt idx="5">
                  <c:v>7000</c:v>
                </c:pt>
                <c:pt idx="6">
                  <c:v>7100</c:v>
                </c:pt>
                <c:pt idx="7">
                  <c:v>7200</c:v>
                </c:pt>
                <c:pt idx="8">
                  <c:v>7300</c:v>
                </c:pt>
                <c:pt idx="9">
                  <c:v>7400</c:v>
                </c:pt>
                <c:pt idx="10">
                  <c:v>7500</c:v>
                </c:pt>
                <c:pt idx="11">
                  <c:v>7600</c:v>
                </c:pt>
                <c:pt idx="12">
                  <c:v>7700</c:v>
                </c:pt>
                <c:pt idx="13">
                  <c:v>7800</c:v>
                </c:pt>
                <c:pt idx="14">
                  <c:v>7900</c:v>
                </c:pt>
                <c:pt idx="15">
                  <c:v>8000</c:v>
                </c:pt>
                <c:pt idx="16">
                  <c:v>8100</c:v>
                </c:pt>
                <c:pt idx="17">
                  <c:v>8200</c:v>
                </c:pt>
                <c:pt idx="18">
                  <c:v>8300</c:v>
                </c:pt>
                <c:pt idx="19">
                  <c:v>8400</c:v>
                </c:pt>
                <c:pt idx="20">
                  <c:v>8500</c:v>
                </c:pt>
                <c:pt idx="21">
                  <c:v>8600</c:v>
                </c:pt>
                <c:pt idx="22">
                  <c:v>8700</c:v>
                </c:pt>
              </c:numCache>
            </c:numRef>
          </c:xVal>
          <c:yVal>
            <c:numRef>
              <c:f>Sheet1!$B$2:$B$24</c:f>
              <c:numCache>
                <c:formatCode>0%</c:formatCode>
                <c:ptCount val="23"/>
                <c:pt idx="0">
                  <c:v>0</c:v>
                </c:pt>
                <c:pt idx="1">
                  <c:v>1.2500000000000011E-3</c:v>
                </c:pt>
                <c:pt idx="2">
                  <c:v>1.2500000000000011E-3</c:v>
                </c:pt>
                <c:pt idx="3">
                  <c:v>3.7500000000000038E-3</c:v>
                </c:pt>
                <c:pt idx="4">
                  <c:v>8.7500000000000008E-3</c:v>
                </c:pt>
                <c:pt idx="5">
                  <c:v>6.2500000000000047E-3</c:v>
                </c:pt>
                <c:pt idx="6">
                  <c:v>2.7500000000000011E-2</c:v>
                </c:pt>
                <c:pt idx="7">
                  <c:v>5.1249999999999955E-2</c:v>
                </c:pt>
                <c:pt idx="8">
                  <c:v>7.8750000000000014E-2</c:v>
                </c:pt>
                <c:pt idx="9">
                  <c:v>9.0000000000000024E-2</c:v>
                </c:pt>
                <c:pt idx="10">
                  <c:v>0.125</c:v>
                </c:pt>
                <c:pt idx="11">
                  <c:v>0.14125000000000001</c:v>
                </c:pt>
                <c:pt idx="12">
                  <c:v>0.12250000000000007</c:v>
                </c:pt>
                <c:pt idx="13">
                  <c:v>0.12625</c:v>
                </c:pt>
                <c:pt idx="14">
                  <c:v>7.6249999999999971E-2</c:v>
                </c:pt>
                <c:pt idx="15">
                  <c:v>6.3750000000000001E-2</c:v>
                </c:pt>
                <c:pt idx="16">
                  <c:v>4.0000000000000022E-2</c:v>
                </c:pt>
                <c:pt idx="17">
                  <c:v>2.1250000000000002E-2</c:v>
                </c:pt>
                <c:pt idx="18">
                  <c:v>8.7500000000000008E-3</c:v>
                </c:pt>
                <c:pt idx="19">
                  <c:v>3.7500000000000038E-3</c:v>
                </c:pt>
                <c:pt idx="20">
                  <c:v>1.2500000000000011E-3</c:v>
                </c:pt>
                <c:pt idx="21">
                  <c:v>1.2500000000000011E-3</c:v>
                </c:pt>
                <c:pt idx="22">
                  <c:v>0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Scenario 2B - Carbon Reduction - Social Cost of Carbon</c:v>
                </c:pt>
              </c:strCache>
            </c:strRef>
          </c:tx>
          <c:marker>
            <c:symbol val="none"/>
          </c:marker>
          <c:xVal>
            <c:numRef>
              <c:f>Sheet1!$A$2:$A$24</c:f>
              <c:numCache>
                <c:formatCode>General</c:formatCode>
                <c:ptCount val="23"/>
                <c:pt idx="0">
                  <c:v>6500</c:v>
                </c:pt>
                <c:pt idx="1">
                  <c:v>6600</c:v>
                </c:pt>
                <c:pt idx="2">
                  <c:v>6700</c:v>
                </c:pt>
                <c:pt idx="3">
                  <c:v>6800</c:v>
                </c:pt>
                <c:pt idx="4">
                  <c:v>6900</c:v>
                </c:pt>
                <c:pt idx="5">
                  <c:v>7000</c:v>
                </c:pt>
                <c:pt idx="6">
                  <c:v>7100</c:v>
                </c:pt>
                <c:pt idx="7">
                  <c:v>7200</c:v>
                </c:pt>
                <c:pt idx="8">
                  <c:v>7300</c:v>
                </c:pt>
                <c:pt idx="9">
                  <c:v>7400</c:v>
                </c:pt>
                <c:pt idx="10">
                  <c:v>7500</c:v>
                </c:pt>
                <c:pt idx="11">
                  <c:v>7600</c:v>
                </c:pt>
                <c:pt idx="12">
                  <c:v>7700</c:v>
                </c:pt>
                <c:pt idx="13">
                  <c:v>7800</c:v>
                </c:pt>
                <c:pt idx="14">
                  <c:v>7900</c:v>
                </c:pt>
                <c:pt idx="15">
                  <c:v>8000</c:v>
                </c:pt>
                <c:pt idx="16">
                  <c:v>8100</c:v>
                </c:pt>
                <c:pt idx="17">
                  <c:v>8200</c:v>
                </c:pt>
                <c:pt idx="18">
                  <c:v>8300</c:v>
                </c:pt>
                <c:pt idx="19">
                  <c:v>8400</c:v>
                </c:pt>
                <c:pt idx="20">
                  <c:v>8500</c:v>
                </c:pt>
                <c:pt idx="21">
                  <c:v>8600</c:v>
                </c:pt>
                <c:pt idx="22">
                  <c:v>8700</c:v>
                </c:pt>
              </c:numCache>
            </c:numRef>
          </c:xVal>
          <c:yVal>
            <c:numRef>
              <c:f>Sheet1!$C$2:$C$24</c:f>
              <c:numCache>
                <c:formatCode>0%</c:formatCode>
                <c:ptCount val="2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2.5000000000000022E-3</c:v>
                </c:pt>
                <c:pt idx="6">
                  <c:v>5.0000000000000044E-3</c:v>
                </c:pt>
                <c:pt idx="7">
                  <c:v>1.3750000000000005E-2</c:v>
                </c:pt>
                <c:pt idx="8">
                  <c:v>4.8750000000000022E-2</c:v>
                </c:pt>
                <c:pt idx="9">
                  <c:v>8.0000000000000043E-2</c:v>
                </c:pt>
                <c:pt idx="10">
                  <c:v>0.13375000000000001</c:v>
                </c:pt>
                <c:pt idx="11">
                  <c:v>0.16250000000000001</c:v>
                </c:pt>
                <c:pt idx="12">
                  <c:v>0.15375000000000014</c:v>
                </c:pt>
                <c:pt idx="13">
                  <c:v>0.15250000000000014</c:v>
                </c:pt>
                <c:pt idx="14">
                  <c:v>0.1</c:v>
                </c:pt>
                <c:pt idx="15">
                  <c:v>6.7500000000000004E-2</c:v>
                </c:pt>
                <c:pt idx="16">
                  <c:v>4.3749999999999997E-2</c:v>
                </c:pt>
                <c:pt idx="17">
                  <c:v>1.7500000000000005E-2</c:v>
                </c:pt>
                <c:pt idx="18">
                  <c:v>1.0000000000000005E-2</c:v>
                </c:pt>
                <c:pt idx="19">
                  <c:v>6.2500000000000047E-3</c:v>
                </c:pt>
                <c:pt idx="20">
                  <c:v>1.2500000000000011E-3</c:v>
                </c:pt>
                <c:pt idx="21">
                  <c:v>1.2500000000000011E-3</c:v>
                </c:pt>
                <c:pt idx="22">
                  <c:v>1.2500000000000011E-3</c:v>
                </c:pt>
              </c:numCache>
            </c:numRef>
          </c:yVal>
          <c:smooth val="1"/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Scenario 2C - Carbon Risk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Sheet1!$A$2:$A$24</c:f>
              <c:numCache>
                <c:formatCode>General</c:formatCode>
                <c:ptCount val="23"/>
                <c:pt idx="0">
                  <c:v>6500</c:v>
                </c:pt>
                <c:pt idx="1">
                  <c:v>6600</c:v>
                </c:pt>
                <c:pt idx="2">
                  <c:v>6700</c:v>
                </c:pt>
                <c:pt idx="3">
                  <c:v>6800</c:v>
                </c:pt>
                <c:pt idx="4">
                  <c:v>6900</c:v>
                </c:pt>
                <c:pt idx="5">
                  <c:v>7000</c:v>
                </c:pt>
                <c:pt idx="6">
                  <c:v>7100</c:v>
                </c:pt>
                <c:pt idx="7">
                  <c:v>7200</c:v>
                </c:pt>
                <c:pt idx="8">
                  <c:v>7300</c:v>
                </c:pt>
                <c:pt idx="9">
                  <c:v>7400</c:v>
                </c:pt>
                <c:pt idx="10">
                  <c:v>7500</c:v>
                </c:pt>
                <c:pt idx="11">
                  <c:v>7600</c:v>
                </c:pt>
                <c:pt idx="12">
                  <c:v>7700</c:v>
                </c:pt>
                <c:pt idx="13">
                  <c:v>7800</c:v>
                </c:pt>
                <c:pt idx="14">
                  <c:v>7900</c:v>
                </c:pt>
                <c:pt idx="15">
                  <c:v>8000</c:v>
                </c:pt>
                <c:pt idx="16">
                  <c:v>8100</c:v>
                </c:pt>
                <c:pt idx="17">
                  <c:v>8200</c:v>
                </c:pt>
                <c:pt idx="18">
                  <c:v>8300</c:v>
                </c:pt>
                <c:pt idx="19">
                  <c:v>8400</c:v>
                </c:pt>
                <c:pt idx="20">
                  <c:v>8500</c:v>
                </c:pt>
                <c:pt idx="21">
                  <c:v>8600</c:v>
                </c:pt>
                <c:pt idx="22">
                  <c:v>8700</c:v>
                </c:pt>
              </c:numCache>
            </c:numRef>
          </c:xVal>
          <c:yVal>
            <c:numRef>
              <c:f>Sheet1!$D$2:$D$24</c:f>
              <c:numCache>
                <c:formatCode>0%</c:formatCode>
                <c:ptCount val="23"/>
                <c:pt idx="0">
                  <c:v>0</c:v>
                </c:pt>
                <c:pt idx="1">
                  <c:v>0</c:v>
                </c:pt>
                <c:pt idx="2">
                  <c:v>7.5000000000000075E-3</c:v>
                </c:pt>
                <c:pt idx="3">
                  <c:v>6.2500000000000047E-3</c:v>
                </c:pt>
                <c:pt idx="4">
                  <c:v>3.7500000000000038E-3</c:v>
                </c:pt>
                <c:pt idx="5">
                  <c:v>1.8749999999999999E-2</c:v>
                </c:pt>
                <c:pt idx="6">
                  <c:v>3.125E-2</c:v>
                </c:pt>
                <c:pt idx="7">
                  <c:v>3.3750000000000002E-2</c:v>
                </c:pt>
                <c:pt idx="8">
                  <c:v>7.2500000000000023E-2</c:v>
                </c:pt>
                <c:pt idx="9">
                  <c:v>0.12250000000000007</c:v>
                </c:pt>
                <c:pt idx="10">
                  <c:v>0.13875000000000001</c:v>
                </c:pt>
                <c:pt idx="11">
                  <c:v>0.15125000000000013</c:v>
                </c:pt>
                <c:pt idx="12">
                  <c:v>0.1275</c:v>
                </c:pt>
                <c:pt idx="13">
                  <c:v>0.11</c:v>
                </c:pt>
                <c:pt idx="14">
                  <c:v>7.1249999999999966E-2</c:v>
                </c:pt>
                <c:pt idx="15">
                  <c:v>5.1249999999999955E-2</c:v>
                </c:pt>
                <c:pt idx="16">
                  <c:v>2.7500000000000011E-2</c:v>
                </c:pt>
                <c:pt idx="17">
                  <c:v>1.3750000000000005E-2</c:v>
                </c:pt>
                <c:pt idx="18">
                  <c:v>1.0000000000000005E-2</c:v>
                </c:pt>
                <c:pt idx="19">
                  <c:v>1.2500000000000011E-3</c:v>
                </c:pt>
                <c:pt idx="20">
                  <c:v>1.2500000000000011E-3</c:v>
                </c:pt>
                <c:pt idx="21">
                  <c:v>1.2500000000000011E-3</c:v>
                </c:pt>
                <c:pt idx="22">
                  <c:v>1.2500000000000011E-3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Scenario 3A - Maximum Carbon Reduction, Existing Technology</c:v>
                </c:pt>
              </c:strCache>
            </c:strRef>
          </c:tx>
          <c:marker>
            <c:symbol val="none"/>
          </c:marker>
          <c:xVal>
            <c:numRef>
              <c:f>Sheet1!$A$2:$A$24</c:f>
              <c:numCache>
                <c:formatCode>General</c:formatCode>
                <c:ptCount val="23"/>
                <c:pt idx="0">
                  <c:v>6500</c:v>
                </c:pt>
                <c:pt idx="1">
                  <c:v>6600</c:v>
                </c:pt>
                <c:pt idx="2">
                  <c:v>6700</c:v>
                </c:pt>
                <c:pt idx="3">
                  <c:v>6800</c:v>
                </c:pt>
                <c:pt idx="4">
                  <c:v>6900</c:v>
                </c:pt>
                <c:pt idx="5">
                  <c:v>7000</c:v>
                </c:pt>
                <c:pt idx="6">
                  <c:v>7100</c:v>
                </c:pt>
                <c:pt idx="7">
                  <c:v>7200</c:v>
                </c:pt>
                <c:pt idx="8">
                  <c:v>7300</c:v>
                </c:pt>
                <c:pt idx="9">
                  <c:v>7400</c:v>
                </c:pt>
                <c:pt idx="10">
                  <c:v>7500</c:v>
                </c:pt>
                <c:pt idx="11">
                  <c:v>7600</c:v>
                </c:pt>
                <c:pt idx="12">
                  <c:v>7700</c:v>
                </c:pt>
                <c:pt idx="13">
                  <c:v>7800</c:v>
                </c:pt>
                <c:pt idx="14">
                  <c:v>7900</c:v>
                </c:pt>
                <c:pt idx="15">
                  <c:v>8000</c:v>
                </c:pt>
                <c:pt idx="16">
                  <c:v>8100</c:v>
                </c:pt>
                <c:pt idx="17">
                  <c:v>8200</c:v>
                </c:pt>
                <c:pt idx="18">
                  <c:v>8300</c:v>
                </c:pt>
                <c:pt idx="19">
                  <c:v>8400</c:v>
                </c:pt>
                <c:pt idx="20">
                  <c:v>8500</c:v>
                </c:pt>
                <c:pt idx="21">
                  <c:v>8600</c:v>
                </c:pt>
                <c:pt idx="22">
                  <c:v>8700</c:v>
                </c:pt>
              </c:numCache>
            </c:numRef>
          </c:xVal>
          <c:yVal>
            <c:numRef>
              <c:f>Sheet1!$E$2:$E$24</c:f>
              <c:numCache>
                <c:formatCode>0%</c:formatCode>
                <c:ptCount val="23"/>
                <c:pt idx="0">
                  <c:v>0</c:v>
                </c:pt>
                <c:pt idx="1">
                  <c:v>1.2500000000000011E-3</c:v>
                </c:pt>
                <c:pt idx="2">
                  <c:v>1.2500000000000011E-3</c:v>
                </c:pt>
                <c:pt idx="3">
                  <c:v>3.7500000000000038E-3</c:v>
                </c:pt>
                <c:pt idx="4">
                  <c:v>8.7500000000000008E-3</c:v>
                </c:pt>
                <c:pt idx="5">
                  <c:v>6.2500000000000047E-3</c:v>
                </c:pt>
                <c:pt idx="6">
                  <c:v>2.7500000000000011E-2</c:v>
                </c:pt>
                <c:pt idx="7">
                  <c:v>5.1249999999999955E-2</c:v>
                </c:pt>
                <c:pt idx="8">
                  <c:v>7.8750000000000014E-2</c:v>
                </c:pt>
                <c:pt idx="9">
                  <c:v>9.0000000000000024E-2</c:v>
                </c:pt>
                <c:pt idx="10">
                  <c:v>0.125</c:v>
                </c:pt>
                <c:pt idx="11">
                  <c:v>0.14125000000000001</c:v>
                </c:pt>
                <c:pt idx="12">
                  <c:v>0.12250000000000007</c:v>
                </c:pt>
                <c:pt idx="13">
                  <c:v>0.12625</c:v>
                </c:pt>
                <c:pt idx="14">
                  <c:v>7.6249999999999971E-2</c:v>
                </c:pt>
                <c:pt idx="15">
                  <c:v>6.3750000000000001E-2</c:v>
                </c:pt>
                <c:pt idx="16">
                  <c:v>4.0000000000000022E-2</c:v>
                </c:pt>
                <c:pt idx="17">
                  <c:v>2.1250000000000002E-2</c:v>
                </c:pt>
                <c:pt idx="18">
                  <c:v>8.7500000000000008E-3</c:v>
                </c:pt>
                <c:pt idx="19">
                  <c:v>3.7500000000000038E-3</c:v>
                </c:pt>
                <c:pt idx="20">
                  <c:v>1.2500000000000011E-3</c:v>
                </c:pt>
                <c:pt idx="21">
                  <c:v>1.2500000000000011E-3</c:v>
                </c:pt>
                <c:pt idx="22">
                  <c:v>0</c:v>
                </c:pt>
              </c:numCache>
            </c:numRef>
          </c:yVal>
          <c:smooth val="1"/>
        </c:ser>
        <c:axId val="117470336"/>
        <c:axId val="117472256"/>
      </c:scatterChart>
      <c:valAx>
        <c:axId val="117470336"/>
        <c:scaling>
          <c:orientation val="minMax"/>
          <c:min val="550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Cumulative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Resource Development (MW)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117472256"/>
        <c:crosses val="autoZero"/>
        <c:crossBetween val="midCat"/>
      </c:valAx>
      <c:valAx>
        <c:axId val="117472256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Probability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2076564753730109E-2"/>
              <c:y val="0.33562357124714898"/>
            </c:manualLayout>
          </c:layout>
        </c:title>
        <c:numFmt formatCode="0%" sourceLinked="1"/>
        <c:tickLblPos val="none"/>
        <c:crossAx val="11747033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6.9761477183773207E-2"/>
          <c:y val="1.6034995625546805E-2"/>
          <c:w val="0.31001461988304152"/>
          <c:h val="0.71115485564304526"/>
        </c:manualLayout>
      </c:layout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  <c:txPr>
        <a:bodyPr/>
        <a:lstStyle/>
        <a:p>
          <a:pPr>
            <a:defRPr sz="16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5.551703606493643E-2"/>
          <c:y val="3.0866359269839386E-2"/>
          <c:w val="0.87620370370370371"/>
          <c:h val="0.81374829202806853"/>
        </c:manualLayout>
      </c:layout>
      <c:scatterChart>
        <c:scatterStyle val="smoothMarker"/>
        <c:ser>
          <c:idx val="0"/>
          <c:order val="0"/>
          <c:tx>
            <c:strRef>
              <c:f>Sheet1!$B$1</c:f>
              <c:strCache>
                <c:ptCount val="1"/>
                <c:pt idx="0">
                  <c:v>Scenario 1B - Current Policy, No Carbon Risk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trendline>
            <c:name>Scenario 1B</c:name>
            <c:spPr>
              <a:ln w="63500">
                <a:solidFill>
                  <a:srgbClr val="FF0000"/>
                </a:solidFill>
              </a:ln>
            </c:spPr>
            <c:trendlineType val="movingAvg"/>
            <c:period val="5"/>
          </c:trendline>
          <c:xVal>
            <c:numRef>
              <c:f>Sheet1!$A$2:$A$218</c:f>
              <c:numCache>
                <c:formatCode>_("$"* #,##0_);_("$"* \(#,##0\);_("$"* "-"??_);_(@_)</c:formatCode>
                <c:ptCount val="217"/>
                <c:pt idx="0">
                  <c:v>50000</c:v>
                </c:pt>
                <c:pt idx="1">
                  <c:v>51000</c:v>
                </c:pt>
                <c:pt idx="2">
                  <c:v>52000</c:v>
                </c:pt>
                <c:pt idx="3">
                  <c:v>53000</c:v>
                </c:pt>
                <c:pt idx="4">
                  <c:v>54000</c:v>
                </c:pt>
                <c:pt idx="5">
                  <c:v>55000</c:v>
                </c:pt>
                <c:pt idx="6">
                  <c:v>56000</c:v>
                </c:pt>
                <c:pt idx="7">
                  <c:v>57000</c:v>
                </c:pt>
                <c:pt idx="8">
                  <c:v>58000</c:v>
                </c:pt>
                <c:pt idx="9">
                  <c:v>59000</c:v>
                </c:pt>
                <c:pt idx="10">
                  <c:v>60000</c:v>
                </c:pt>
                <c:pt idx="11">
                  <c:v>61000</c:v>
                </c:pt>
                <c:pt idx="12">
                  <c:v>62000</c:v>
                </c:pt>
                <c:pt idx="13">
                  <c:v>63000</c:v>
                </c:pt>
                <c:pt idx="14">
                  <c:v>64000</c:v>
                </c:pt>
                <c:pt idx="15">
                  <c:v>65000</c:v>
                </c:pt>
                <c:pt idx="16">
                  <c:v>66000</c:v>
                </c:pt>
                <c:pt idx="17">
                  <c:v>67000</c:v>
                </c:pt>
                <c:pt idx="18">
                  <c:v>68000</c:v>
                </c:pt>
                <c:pt idx="19">
                  <c:v>69000</c:v>
                </c:pt>
                <c:pt idx="20">
                  <c:v>70000</c:v>
                </c:pt>
                <c:pt idx="21">
                  <c:v>71000</c:v>
                </c:pt>
                <c:pt idx="22">
                  <c:v>72000</c:v>
                </c:pt>
                <c:pt idx="23">
                  <c:v>73000</c:v>
                </c:pt>
                <c:pt idx="24">
                  <c:v>74000</c:v>
                </c:pt>
                <c:pt idx="25">
                  <c:v>75000</c:v>
                </c:pt>
                <c:pt idx="26">
                  <c:v>76000</c:v>
                </c:pt>
                <c:pt idx="27">
                  <c:v>77000</c:v>
                </c:pt>
                <c:pt idx="28">
                  <c:v>78000</c:v>
                </c:pt>
                <c:pt idx="29">
                  <c:v>79000</c:v>
                </c:pt>
                <c:pt idx="30">
                  <c:v>80000</c:v>
                </c:pt>
                <c:pt idx="31">
                  <c:v>81000</c:v>
                </c:pt>
                <c:pt idx="32">
                  <c:v>82000</c:v>
                </c:pt>
                <c:pt idx="33">
                  <c:v>83000</c:v>
                </c:pt>
                <c:pt idx="34">
                  <c:v>84000</c:v>
                </c:pt>
                <c:pt idx="35">
                  <c:v>85000</c:v>
                </c:pt>
                <c:pt idx="36">
                  <c:v>86000</c:v>
                </c:pt>
                <c:pt idx="37">
                  <c:v>87000</c:v>
                </c:pt>
                <c:pt idx="38">
                  <c:v>88000</c:v>
                </c:pt>
                <c:pt idx="39">
                  <c:v>89000</c:v>
                </c:pt>
                <c:pt idx="40">
                  <c:v>90000</c:v>
                </c:pt>
                <c:pt idx="41">
                  <c:v>91000</c:v>
                </c:pt>
                <c:pt idx="42">
                  <c:v>92000</c:v>
                </c:pt>
                <c:pt idx="43">
                  <c:v>93000</c:v>
                </c:pt>
                <c:pt idx="44">
                  <c:v>94000</c:v>
                </c:pt>
                <c:pt idx="45">
                  <c:v>95000</c:v>
                </c:pt>
                <c:pt idx="46">
                  <c:v>96000</c:v>
                </c:pt>
                <c:pt idx="47">
                  <c:v>97000</c:v>
                </c:pt>
                <c:pt idx="48">
                  <c:v>98000</c:v>
                </c:pt>
                <c:pt idx="49">
                  <c:v>99000</c:v>
                </c:pt>
                <c:pt idx="50">
                  <c:v>100000</c:v>
                </c:pt>
                <c:pt idx="51">
                  <c:v>101000</c:v>
                </c:pt>
                <c:pt idx="52">
                  <c:v>102000</c:v>
                </c:pt>
                <c:pt idx="53">
                  <c:v>103000</c:v>
                </c:pt>
                <c:pt idx="54">
                  <c:v>104000</c:v>
                </c:pt>
                <c:pt idx="55">
                  <c:v>105000</c:v>
                </c:pt>
                <c:pt idx="56">
                  <c:v>106000</c:v>
                </c:pt>
                <c:pt idx="57">
                  <c:v>107000</c:v>
                </c:pt>
                <c:pt idx="58">
                  <c:v>108000</c:v>
                </c:pt>
                <c:pt idx="59">
                  <c:v>109000</c:v>
                </c:pt>
                <c:pt idx="60">
                  <c:v>110000</c:v>
                </c:pt>
                <c:pt idx="61">
                  <c:v>111000</c:v>
                </c:pt>
                <c:pt idx="62">
                  <c:v>112000</c:v>
                </c:pt>
                <c:pt idx="63">
                  <c:v>113000</c:v>
                </c:pt>
                <c:pt idx="64">
                  <c:v>114000</c:v>
                </c:pt>
                <c:pt idx="65">
                  <c:v>115000</c:v>
                </c:pt>
                <c:pt idx="66">
                  <c:v>116000</c:v>
                </c:pt>
                <c:pt idx="67">
                  <c:v>117000</c:v>
                </c:pt>
                <c:pt idx="68">
                  <c:v>118000</c:v>
                </c:pt>
                <c:pt idx="69">
                  <c:v>119000</c:v>
                </c:pt>
                <c:pt idx="70">
                  <c:v>120000</c:v>
                </c:pt>
                <c:pt idx="71">
                  <c:v>121000</c:v>
                </c:pt>
                <c:pt idx="72">
                  <c:v>122000</c:v>
                </c:pt>
                <c:pt idx="73">
                  <c:v>123000</c:v>
                </c:pt>
                <c:pt idx="74">
                  <c:v>124000</c:v>
                </c:pt>
                <c:pt idx="75">
                  <c:v>125000</c:v>
                </c:pt>
                <c:pt idx="76">
                  <c:v>126000</c:v>
                </c:pt>
                <c:pt idx="77">
                  <c:v>127000</c:v>
                </c:pt>
                <c:pt idx="78">
                  <c:v>128000</c:v>
                </c:pt>
                <c:pt idx="79">
                  <c:v>129000</c:v>
                </c:pt>
                <c:pt idx="80">
                  <c:v>130000</c:v>
                </c:pt>
                <c:pt idx="81">
                  <c:v>131000</c:v>
                </c:pt>
                <c:pt idx="82">
                  <c:v>132000</c:v>
                </c:pt>
                <c:pt idx="83">
                  <c:v>133000</c:v>
                </c:pt>
                <c:pt idx="84">
                  <c:v>134000</c:v>
                </c:pt>
                <c:pt idx="85">
                  <c:v>135000</c:v>
                </c:pt>
                <c:pt idx="86">
                  <c:v>136000</c:v>
                </c:pt>
                <c:pt idx="87">
                  <c:v>137000</c:v>
                </c:pt>
                <c:pt idx="88">
                  <c:v>138000</c:v>
                </c:pt>
                <c:pt idx="89">
                  <c:v>139000</c:v>
                </c:pt>
                <c:pt idx="90">
                  <c:v>140000</c:v>
                </c:pt>
                <c:pt idx="91">
                  <c:v>141000</c:v>
                </c:pt>
                <c:pt idx="92">
                  <c:v>142000</c:v>
                </c:pt>
                <c:pt idx="93">
                  <c:v>143000</c:v>
                </c:pt>
                <c:pt idx="94">
                  <c:v>144000</c:v>
                </c:pt>
                <c:pt idx="95">
                  <c:v>145000</c:v>
                </c:pt>
                <c:pt idx="96">
                  <c:v>146000</c:v>
                </c:pt>
                <c:pt idx="97">
                  <c:v>147000</c:v>
                </c:pt>
                <c:pt idx="98">
                  <c:v>148000</c:v>
                </c:pt>
                <c:pt idx="99">
                  <c:v>149000</c:v>
                </c:pt>
                <c:pt idx="100">
                  <c:v>150000</c:v>
                </c:pt>
                <c:pt idx="101">
                  <c:v>151000</c:v>
                </c:pt>
                <c:pt idx="102">
                  <c:v>152000</c:v>
                </c:pt>
                <c:pt idx="103">
                  <c:v>153000</c:v>
                </c:pt>
                <c:pt idx="104">
                  <c:v>154000</c:v>
                </c:pt>
                <c:pt idx="105">
                  <c:v>155000</c:v>
                </c:pt>
                <c:pt idx="106">
                  <c:v>156000</c:v>
                </c:pt>
                <c:pt idx="107">
                  <c:v>157000</c:v>
                </c:pt>
                <c:pt idx="108">
                  <c:v>158000</c:v>
                </c:pt>
                <c:pt idx="109">
                  <c:v>159000</c:v>
                </c:pt>
                <c:pt idx="110">
                  <c:v>160000</c:v>
                </c:pt>
                <c:pt idx="111">
                  <c:v>161000</c:v>
                </c:pt>
                <c:pt idx="112">
                  <c:v>162000</c:v>
                </c:pt>
                <c:pt idx="113">
                  <c:v>163000</c:v>
                </c:pt>
                <c:pt idx="114">
                  <c:v>164000</c:v>
                </c:pt>
                <c:pt idx="115">
                  <c:v>165000</c:v>
                </c:pt>
                <c:pt idx="116">
                  <c:v>166000</c:v>
                </c:pt>
                <c:pt idx="117">
                  <c:v>167000</c:v>
                </c:pt>
                <c:pt idx="118">
                  <c:v>168000</c:v>
                </c:pt>
                <c:pt idx="119">
                  <c:v>169000</c:v>
                </c:pt>
                <c:pt idx="120">
                  <c:v>170000</c:v>
                </c:pt>
                <c:pt idx="121">
                  <c:v>171000</c:v>
                </c:pt>
                <c:pt idx="122">
                  <c:v>172000</c:v>
                </c:pt>
                <c:pt idx="123">
                  <c:v>173000</c:v>
                </c:pt>
                <c:pt idx="124">
                  <c:v>174000</c:v>
                </c:pt>
                <c:pt idx="125">
                  <c:v>175000</c:v>
                </c:pt>
                <c:pt idx="126">
                  <c:v>176000</c:v>
                </c:pt>
                <c:pt idx="127">
                  <c:v>177000</c:v>
                </c:pt>
                <c:pt idx="128">
                  <c:v>178000</c:v>
                </c:pt>
                <c:pt idx="129">
                  <c:v>179000</c:v>
                </c:pt>
                <c:pt idx="130">
                  <c:v>180000</c:v>
                </c:pt>
                <c:pt idx="131">
                  <c:v>181000</c:v>
                </c:pt>
                <c:pt idx="132">
                  <c:v>182000</c:v>
                </c:pt>
                <c:pt idx="133">
                  <c:v>183000</c:v>
                </c:pt>
                <c:pt idx="134">
                  <c:v>184000</c:v>
                </c:pt>
                <c:pt idx="135">
                  <c:v>185000</c:v>
                </c:pt>
                <c:pt idx="136">
                  <c:v>186000</c:v>
                </c:pt>
                <c:pt idx="137">
                  <c:v>187000</c:v>
                </c:pt>
                <c:pt idx="138">
                  <c:v>188000</c:v>
                </c:pt>
                <c:pt idx="139">
                  <c:v>189000</c:v>
                </c:pt>
                <c:pt idx="140">
                  <c:v>190000</c:v>
                </c:pt>
                <c:pt idx="141">
                  <c:v>191000</c:v>
                </c:pt>
                <c:pt idx="142">
                  <c:v>192000</c:v>
                </c:pt>
                <c:pt idx="143">
                  <c:v>193000</c:v>
                </c:pt>
                <c:pt idx="144">
                  <c:v>194000</c:v>
                </c:pt>
                <c:pt idx="145">
                  <c:v>195000</c:v>
                </c:pt>
                <c:pt idx="146">
                  <c:v>196000</c:v>
                </c:pt>
                <c:pt idx="147">
                  <c:v>197000</c:v>
                </c:pt>
                <c:pt idx="148">
                  <c:v>198000</c:v>
                </c:pt>
                <c:pt idx="149">
                  <c:v>199000</c:v>
                </c:pt>
                <c:pt idx="150">
                  <c:v>200000</c:v>
                </c:pt>
                <c:pt idx="151">
                  <c:v>201000</c:v>
                </c:pt>
                <c:pt idx="152">
                  <c:v>202000</c:v>
                </c:pt>
                <c:pt idx="153">
                  <c:v>203000</c:v>
                </c:pt>
                <c:pt idx="154">
                  <c:v>204000</c:v>
                </c:pt>
                <c:pt idx="155">
                  <c:v>205000</c:v>
                </c:pt>
                <c:pt idx="156">
                  <c:v>206000</c:v>
                </c:pt>
                <c:pt idx="157">
                  <c:v>207000</c:v>
                </c:pt>
                <c:pt idx="158">
                  <c:v>208000</c:v>
                </c:pt>
                <c:pt idx="159">
                  <c:v>209000</c:v>
                </c:pt>
                <c:pt idx="160">
                  <c:v>210000</c:v>
                </c:pt>
                <c:pt idx="161">
                  <c:v>211000</c:v>
                </c:pt>
                <c:pt idx="162">
                  <c:v>212000</c:v>
                </c:pt>
                <c:pt idx="163">
                  <c:v>213000</c:v>
                </c:pt>
                <c:pt idx="164">
                  <c:v>214000</c:v>
                </c:pt>
                <c:pt idx="165">
                  <c:v>215000</c:v>
                </c:pt>
                <c:pt idx="166">
                  <c:v>216000</c:v>
                </c:pt>
                <c:pt idx="167">
                  <c:v>217000</c:v>
                </c:pt>
                <c:pt idx="168">
                  <c:v>218000</c:v>
                </c:pt>
                <c:pt idx="169">
                  <c:v>219000</c:v>
                </c:pt>
                <c:pt idx="170">
                  <c:v>220000</c:v>
                </c:pt>
                <c:pt idx="171">
                  <c:v>221000</c:v>
                </c:pt>
                <c:pt idx="172">
                  <c:v>222000</c:v>
                </c:pt>
                <c:pt idx="173">
                  <c:v>223000</c:v>
                </c:pt>
                <c:pt idx="174">
                  <c:v>224000</c:v>
                </c:pt>
                <c:pt idx="175">
                  <c:v>225000</c:v>
                </c:pt>
                <c:pt idx="176">
                  <c:v>226000</c:v>
                </c:pt>
                <c:pt idx="177">
                  <c:v>227000</c:v>
                </c:pt>
                <c:pt idx="178">
                  <c:v>228000</c:v>
                </c:pt>
                <c:pt idx="179">
                  <c:v>229000</c:v>
                </c:pt>
                <c:pt idx="180">
                  <c:v>230000</c:v>
                </c:pt>
                <c:pt idx="181">
                  <c:v>231000</c:v>
                </c:pt>
                <c:pt idx="182">
                  <c:v>232000</c:v>
                </c:pt>
                <c:pt idx="183">
                  <c:v>233000</c:v>
                </c:pt>
                <c:pt idx="184">
                  <c:v>234000</c:v>
                </c:pt>
                <c:pt idx="185">
                  <c:v>235000</c:v>
                </c:pt>
                <c:pt idx="186">
                  <c:v>236000</c:v>
                </c:pt>
                <c:pt idx="187">
                  <c:v>237000</c:v>
                </c:pt>
                <c:pt idx="188">
                  <c:v>238000</c:v>
                </c:pt>
                <c:pt idx="189">
                  <c:v>239000</c:v>
                </c:pt>
                <c:pt idx="190">
                  <c:v>240000</c:v>
                </c:pt>
                <c:pt idx="191">
                  <c:v>241000</c:v>
                </c:pt>
                <c:pt idx="192">
                  <c:v>242000</c:v>
                </c:pt>
                <c:pt idx="193">
                  <c:v>243000</c:v>
                </c:pt>
                <c:pt idx="194">
                  <c:v>244000</c:v>
                </c:pt>
                <c:pt idx="195">
                  <c:v>245000</c:v>
                </c:pt>
                <c:pt idx="196">
                  <c:v>246000</c:v>
                </c:pt>
                <c:pt idx="197">
                  <c:v>247000</c:v>
                </c:pt>
                <c:pt idx="198">
                  <c:v>248000</c:v>
                </c:pt>
                <c:pt idx="199">
                  <c:v>249000</c:v>
                </c:pt>
                <c:pt idx="200">
                  <c:v>250000</c:v>
                </c:pt>
                <c:pt idx="201">
                  <c:v>251000</c:v>
                </c:pt>
                <c:pt idx="202">
                  <c:v>252000</c:v>
                </c:pt>
                <c:pt idx="203">
                  <c:v>253000</c:v>
                </c:pt>
                <c:pt idx="204">
                  <c:v>254000</c:v>
                </c:pt>
                <c:pt idx="205">
                  <c:v>255000</c:v>
                </c:pt>
                <c:pt idx="206">
                  <c:v>256000</c:v>
                </c:pt>
                <c:pt idx="207">
                  <c:v>257000</c:v>
                </c:pt>
                <c:pt idx="208">
                  <c:v>258000</c:v>
                </c:pt>
                <c:pt idx="209">
                  <c:v>259000</c:v>
                </c:pt>
                <c:pt idx="210">
                  <c:v>260000</c:v>
                </c:pt>
                <c:pt idx="211">
                  <c:v>261000</c:v>
                </c:pt>
                <c:pt idx="212">
                  <c:v>262000</c:v>
                </c:pt>
                <c:pt idx="213">
                  <c:v>263000</c:v>
                </c:pt>
                <c:pt idx="214">
                  <c:v>264000</c:v>
                </c:pt>
                <c:pt idx="215">
                  <c:v>265000</c:v>
                </c:pt>
                <c:pt idx="216">
                  <c:v>266000</c:v>
                </c:pt>
              </c:numCache>
            </c:numRef>
          </c:xVal>
          <c:yVal>
            <c:numRef>
              <c:f>Sheet1!$B$2:$B$218</c:f>
              <c:numCache>
                <c:formatCode>0%</c:formatCode>
                <c:ptCount val="2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1.2500000000000011E-3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2.5000000000000022E-3</c:v>
                </c:pt>
                <c:pt idx="11">
                  <c:v>1.2500000000000011E-3</c:v>
                </c:pt>
                <c:pt idx="12">
                  <c:v>2.5000000000000022E-3</c:v>
                </c:pt>
                <c:pt idx="13">
                  <c:v>2.5000000000000022E-3</c:v>
                </c:pt>
                <c:pt idx="14">
                  <c:v>0</c:v>
                </c:pt>
                <c:pt idx="15">
                  <c:v>6.2500000000000047E-3</c:v>
                </c:pt>
                <c:pt idx="16">
                  <c:v>6.2500000000000047E-3</c:v>
                </c:pt>
                <c:pt idx="17">
                  <c:v>3.7500000000000038E-3</c:v>
                </c:pt>
                <c:pt idx="18">
                  <c:v>1.1250000000000003E-2</c:v>
                </c:pt>
                <c:pt idx="19">
                  <c:v>1.0000000000000005E-2</c:v>
                </c:pt>
                <c:pt idx="20">
                  <c:v>2.5000000000000022E-3</c:v>
                </c:pt>
                <c:pt idx="21">
                  <c:v>1.3750000000000005E-2</c:v>
                </c:pt>
                <c:pt idx="22">
                  <c:v>1.3750000000000005E-2</c:v>
                </c:pt>
                <c:pt idx="23">
                  <c:v>1.3750000000000005E-2</c:v>
                </c:pt>
                <c:pt idx="24">
                  <c:v>1.3750000000000005E-2</c:v>
                </c:pt>
                <c:pt idx="25">
                  <c:v>1.1250000000000003E-2</c:v>
                </c:pt>
                <c:pt idx="26">
                  <c:v>1.1250000000000003E-2</c:v>
                </c:pt>
                <c:pt idx="27">
                  <c:v>1.4999999999999998E-2</c:v>
                </c:pt>
                <c:pt idx="28">
                  <c:v>2.0000000000000011E-2</c:v>
                </c:pt>
                <c:pt idx="29">
                  <c:v>1.8750000000000003E-2</c:v>
                </c:pt>
                <c:pt idx="30">
                  <c:v>1.3750000000000005E-2</c:v>
                </c:pt>
                <c:pt idx="31">
                  <c:v>1.8750000000000003E-2</c:v>
                </c:pt>
                <c:pt idx="32">
                  <c:v>1.6250000000000007E-2</c:v>
                </c:pt>
                <c:pt idx="33">
                  <c:v>2.5000000000000012E-2</c:v>
                </c:pt>
                <c:pt idx="34">
                  <c:v>1.8750000000000003E-2</c:v>
                </c:pt>
                <c:pt idx="35">
                  <c:v>2.7500000000000011E-2</c:v>
                </c:pt>
                <c:pt idx="36">
                  <c:v>2.7500000000000011E-2</c:v>
                </c:pt>
                <c:pt idx="37">
                  <c:v>2.0000000000000011E-2</c:v>
                </c:pt>
                <c:pt idx="38">
                  <c:v>3.1250000000000014E-2</c:v>
                </c:pt>
                <c:pt idx="39">
                  <c:v>2.3749999999999997E-2</c:v>
                </c:pt>
                <c:pt idx="40">
                  <c:v>2.7500000000000011E-2</c:v>
                </c:pt>
                <c:pt idx="41">
                  <c:v>1.7500000000000022E-2</c:v>
                </c:pt>
                <c:pt idx="42">
                  <c:v>2.3749999999999997E-2</c:v>
                </c:pt>
                <c:pt idx="43">
                  <c:v>2.0000000000000011E-2</c:v>
                </c:pt>
                <c:pt idx="44">
                  <c:v>2.8749999999999998E-2</c:v>
                </c:pt>
                <c:pt idx="45">
                  <c:v>1.8750000000000003E-2</c:v>
                </c:pt>
                <c:pt idx="46">
                  <c:v>2.1250000000000012E-2</c:v>
                </c:pt>
                <c:pt idx="47">
                  <c:v>1.1250000000000003E-2</c:v>
                </c:pt>
                <c:pt idx="48">
                  <c:v>1.7500000000000022E-2</c:v>
                </c:pt>
                <c:pt idx="49">
                  <c:v>2.3749999999999997E-2</c:v>
                </c:pt>
                <c:pt idx="50">
                  <c:v>1.6250000000000007E-2</c:v>
                </c:pt>
                <c:pt idx="51">
                  <c:v>1.4999999999999998E-2</c:v>
                </c:pt>
                <c:pt idx="52">
                  <c:v>1.8750000000000003E-2</c:v>
                </c:pt>
                <c:pt idx="53">
                  <c:v>1.7500000000000022E-2</c:v>
                </c:pt>
                <c:pt idx="54">
                  <c:v>1.2500000000000011E-2</c:v>
                </c:pt>
                <c:pt idx="55">
                  <c:v>1.2500000000000011E-2</c:v>
                </c:pt>
                <c:pt idx="56">
                  <c:v>1.2500000000000011E-2</c:v>
                </c:pt>
                <c:pt idx="57">
                  <c:v>1.1250000000000003E-2</c:v>
                </c:pt>
                <c:pt idx="58">
                  <c:v>1.8750000000000003E-2</c:v>
                </c:pt>
                <c:pt idx="59">
                  <c:v>7.5000000000000075E-3</c:v>
                </c:pt>
                <c:pt idx="60">
                  <c:v>8.7500000000000026E-3</c:v>
                </c:pt>
                <c:pt idx="61">
                  <c:v>1.4999999999999998E-2</c:v>
                </c:pt>
                <c:pt idx="62">
                  <c:v>1.0000000000000005E-2</c:v>
                </c:pt>
                <c:pt idx="63">
                  <c:v>1.1250000000000003E-2</c:v>
                </c:pt>
                <c:pt idx="64">
                  <c:v>1.0000000000000005E-2</c:v>
                </c:pt>
                <c:pt idx="65">
                  <c:v>2.2500000000000006E-2</c:v>
                </c:pt>
                <c:pt idx="66">
                  <c:v>1.3750000000000005E-2</c:v>
                </c:pt>
                <c:pt idx="67">
                  <c:v>8.7500000000000026E-3</c:v>
                </c:pt>
                <c:pt idx="68">
                  <c:v>6.2500000000000047E-3</c:v>
                </c:pt>
                <c:pt idx="69">
                  <c:v>5.0000000000000044E-3</c:v>
                </c:pt>
                <c:pt idx="70">
                  <c:v>8.7500000000000026E-3</c:v>
                </c:pt>
                <c:pt idx="71">
                  <c:v>6.2500000000000047E-3</c:v>
                </c:pt>
                <c:pt idx="72">
                  <c:v>5.0000000000000044E-3</c:v>
                </c:pt>
                <c:pt idx="73">
                  <c:v>8.7500000000000026E-3</c:v>
                </c:pt>
                <c:pt idx="74">
                  <c:v>8.7500000000000026E-3</c:v>
                </c:pt>
                <c:pt idx="75">
                  <c:v>7.5000000000000075E-3</c:v>
                </c:pt>
                <c:pt idx="76">
                  <c:v>1.0000000000000005E-2</c:v>
                </c:pt>
                <c:pt idx="77">
                  <c:v>5.0000000000000044E-3</c:v>
                </c:pt>
                <c:pt idx="78">
                  <c:v>3.7500000000000038E-3</c:v>
                </c:pt>
                <c:pt idx="79">
                  <c:v>2.5000000000000022E-3</c:v>
                </c:pt>
                <c:pt idx="80">
                  <c:v>3.7500000000000038E-3</c:v>
                </c:pt>
                <c:pt idx="81">
                  <c:v>3.7500000000000038E-3</c:v>
                </c:pt>
                <c:pt idx="82">
                  <c:v>2.5000000000000022E-3</c:v>
                </c:pt>
                <c:pt idx="83">
                  <c:v>1.0000000000000005E-2</c:v>
                </c:pt>
                <c:pt idx="84">
                  <c:v>2.5000000000000022E-3</c:v>
                </c:pt>
                <c:pt idx="85">
                  <c:v>0</c:v>
                </c:pt>
                <c:pt idx="86">
                  <c:v>3.7500000000000038E-3</c:v>
                </c:pt>
                <c:pt idx="87">
                  <c:v>0</c:v>
                </c:pt>
                <c:pt idx="88">
                  <c:v>1.2500000000000011E-3</c:v>
                </c:pt>
                <c:pt idx="89">
                  <c:v>1.2500000000000011E-3</c:v>
                </c:pt>
                <c:pt idx="90">
                  <c:v>3.7500000000000038E-3</c:v>
                </c:pt>
                <c:pt idx="91">
                  <c:v>2.5000000000000022E-3</c:v>
                </c:pt>
                <c:pt idx="92">
                  <c:v>1.2500000000000011E-3</c:v>
                </c:pt>
                <c:pt idx="93">
                  <c:v>1.2500000000000011E-3</c:v>
                </c:pt>
                <c:pt idx="94">
                  <c:v>1.2500000000000011E-3</c:v>
                </c:pt>
                <c:pt idx="95">
                  <c:v>3.7500000000000038E-3</c:v>
                </c:pt>
                <c:pt idx="96">
                  <c:v>2.5000000000000022E-3</c:v>
                </c:pt>
                <c:pt idx="97">
                  <c:v>2.5000000000000022E-3</c:v>
                </c:pt>
                <c:pt idx="98">
                  <c:v>2.5000000000000022E-3</c:v>
                </c:pt>
                <c:pt idx="99">
                  <c:v>1.2500000000000011E-3</c:v>
                </c:pt>
                <c:pt idx="100">
                  <c:v>2.5000000000000022E-3</c:v>
                </c:pt>
                <c:pt idx="101">
                  <c:v>2.5000000000000022E-3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1.2500000000000011E-3</c:v>
                </c:pt>
                <c:pt idx="106">
                  <c:v>2.5000000000000022E-3</c:v>
                </c:pt>
                <c:pt idx="107">
                  <c:v>0</c:v>
                </c:pt>
                <c:pt idx="108">
                  <c:v>0</c:v>
                </c:pt>
                <c:pt idx="109">
                  <c:v>1.2500000000000011E-3</c:v>
                </c:pt>
                <c:pt idx="110">
                  <c:v>0</c:v>
                </c:pt>
                <c:pt idx="111">
                  <c:v>1.2500000000000011E-3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1.2500000000000011E-3</c:v>
                </c:pt>
                <c:pt idx="116">
                  <c:v>0</c:v>
                </c:pt>
                <c:pt idx="117">
                  <c:v>0</c:v>
                </c:pt>
                <c:pt idx="118">
                  <c:v>1.2500000000000011E-3</c:v>
                </c:pt>
                <c:pt idx="119">
                  <c:v>0</c:v>
                </c:pt>
                <c:pt idx="120">
                  <c:v>1.2500000000000011E-3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Scenario 2B - Carbon Reduction - Social Cost of Carbon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trendline>
            <c:name>Scenario 2B</c:name>
            <c:spPr>
              <a:ln w="63500">
                <a:solidFill>
                  <a:srgbClr val="FFC000"/>
                </a:solidFill>
              </a:ln>
            </c:spPr>
            <c:trendlineType val="movingAvg"/>
            <c:period val="5"/>
          </c:trendline>
          <c:xVal>
            <c:numRef>
              <c:f>Sheet1!$A$2:$A$218</c:f>
              <c:numCache>
                <c:formatCode>_("$"* #,##0_);_("$"* \(#,##0\);_("$"* "-"??_);_(@_)</c:formatCode>
                <c:ptCount val="217"/>
                <c:pt idx="0">
                  <c:v>50000</c:v>
                </c:pt>
                <c:pt idx="1">
                  <c:v>51000</c:v>
                </c:pt>
                <c:pt idx="2">
                  <c:v>52000</c:v>
                </c:pt>
                <c:pt idx="3">
                  <c:v>53000</c:v>
                </c:pt>
                <c:pt idx="4">
                  <c:v>54000</c:v>
                </c:pt>
                <c:pt idx="5">
                  <c:v>55000</c:v>
                </c:pt>
                <c:pt idx="6">
                  <c:v>56000</c:v>
                </c:pt>
                <c:pt idx="7">
                  <c:v>57000</c:v>
                </c:pt>
                <c:pt idx="8">
                  <c:v>58000</c:v>
                </c:pt>
                <c:pt idx="9">
                  <c:v>59000</c:v>
                </c:pt>
                <c:pt idx="10">
                  <c:v>60000</c:v>
                </c:pt>
                <c:pt idx="11">
                  <c:v>61000</c:v>
                </c:pt>
                <c:pt idx="12">
                  <c:v>62000</c:v>
                </c:pt>
                <c:pt idx="13">
                  <c:v>63000</c:v>
                </c:pt>
                <c:pt idx="14">
                  <c:v>64000</c:v>
                </c:pt>
                <c:pt idx="15">
                  <c:v>65000</c:v>
                </c:pt>
                <c:pt idx="16">
                  <c:v>66000</c:v>
                </c:pt>
                <c:pt idx="17">
                  <c:v>67000</c:v>
                </c:pt>
                <c:pt idx="18">
                  <c:v>68000</c:v>
                </c:pt>
                <c:pt idx="19">
                  <c:v>69000</c:v>
                </c:pt>
                <c:pt idx="20">
                  <c:v>70000</c:v>
                </c:pt>
                <c:pt idx="21">
                  <c:v>71000</c:v>
                </c:pt>
                <c:pt idx="22">
                  <c:v>72000</c:v>
                </c:pt>
                <c:pt idx="23">
                  <c:v>73000</c:v>
                </c:pt>
                <c:pt idx="24">
                  <c:v>74000</c:v>
                </c:pt>
                <c:pt idx="25">
                  <c:v>75000</c:v>
                </c:pt>
                <c:pt idx="26">
                  <c:v>76000</c:v>
                </c:pt>
                <c:pt idx="27">
                  <c:v>77000</c:v>
                </c:pt>
                <c:pt idx="28">
                  <c:v>78000</c:v>
                </c:pt>
                <c:pt idx="29">
                  <c:v>79000</c:v>
                </c:pt>
                <c:pt idx="30">
                  <c:v>80000</c:v>
                </c:pt>
                <c:pt idx="31">
                  <c:v>81000</c:v>
                </c:pt>
                <c:pt idx="32">
                  <c:v>82000</c:v>
                </c:pt>
                <c:pt idx="33">
                  <c:v>83000</c:v>
                </c:pt>
                <c:pt idx="34">
                  <c:v>84000</c:v>
                </c:pt>
                <c:pt idx="35">
                  <c:v>85000</c:v>
                </c:pt>
                <c:pt idx="36">
                  <c:v>86000</c:v>
                </c:pt>
                <c:pt idx="37">
                  <c:v>87000</c:v>
                </c:pt>
                <c:pt idx="38">
                  <c:v>88000</c:v>
                </c:pt>
                <c:pt idx="39">
                  <c:v>89000</c:v>
                </c:pt>
                <c:pt idx="40">
                  <c:v>90000</c:v>
                </c:pt>
                <c:pt idx="41">
                  <c:v>91000</c:v>
                </c:pt>
                <c:pt idx="42">
                  <c:v>92000</c:v>
                </c:pt>
                <c:pt idx="43">
                  <c:v>93000</c:v>
                </c:pt>
                <c:pt idx="44">
                  <c:v>94000</c:v>
                </c:pt>
                <c:pt idx="45">
                  <c:v>95000</c:v>
                </c:pt>
                <c:pt idx="46">
                  <c:v>96000</c:v>
                </c:pt>
                <c:pt idx="47">
                  <c:v>97000</c:v>
                </c:pt>
                <c:pt idx="48">
                  <c:v>98000</c:v>
                </c:pt>
                <c:pt idx="49">
                  <c:v>99000</c:v>
                </c:pt>
                <c:pt idx="50">
                  <c:v>100000</c:v>
                </c:pt>
                <c:pt idx="51">
                  <c:v>101000</c:v>
                </c:pt>
                <c:pt idx="52">
                  <c:v>102000</c:v>
                </c:pt>
                <c:pt idx="53">
                  <c:v>103000</c:v>
                </c:pt>
                <c:pt idx="54">
                  <c:v>104000</c:v>
                </c:pt>
                <c:pt idx="55">
                  <c:v>105000</c:v>
                </c:pt>
                <c:pt idx="56">
                  <c:v>106000</c:v>
                </c:pt>
                <c:pt idx="57">
                  <c:v>107000</c:v>
                </c:pt>
                <c:pt idx="58">
                  <c:v>108000</c:v>
                </c:pt>
                <c:pt idx="59">
                  <c:v>109000</c:v>
                </c:pt>
                <c:pt idx="60">
                  <c:v>110000</c:v>
                </c:pt>
                <c:pt idx="61">
                  <c:v>111000</c:v>
                </c:pt>
                <c:pt idx="62">
                  <c:v>112000</c:v>
                </c:pt>
                <c:pt idx="63">
                  <c:v>113000</c:v>
                </c:pt>
                <c:pt idx="64">
                  <c:v>114000</c:v>
                </c:pt>
                <c:pt idx="65">
                  <c:v>115000</c:v>
                </c:pt>
                <c:pt idx="66">
                  <c:v>116000</c:v>
                </c:pt>
                <c:pt idx="67">
                  <c:v>117000</c:v>
                </c:pt>
                <c:pt idx="68">
                  <c:v>118000</c:v>
                </c:pt>
                <c:pt idx="69">
                  <c:v>119000</c:v>
                </c:pt>
                <c:pt idx="70">
                  <c:v>120000</c:v>
                </c:pt>
                <c:pt idx="71">
                  <c:v>121000</c:v>
                </c:pt>
                <c:pt idx="72">
                  <c:v>122000</c:v>
                </c:pt>
                <c:pt idx="73">
                  <c:v>123000</c:v>
                </c:pt>
                <c:pt idx="74">
                  <c:v>124000</c:v>
                </c:pt>
                <c:pt idx="75">
                  <c:v>125000</c:v>
                </c:pt>
                <c:pt idx="76">
                  <c:v>126000</c:v>
                </c:pt>
                <c:pt idx="77">
                  <c:v>127000</c:v>
                </c:pt>
                <c:pt idx="78">
                  <c:v>128000</c:v>
                </c:pt>
                <c:pt idx="79">
                  <c:v>129000</c:v>
                </c:pt>
                <c:pt idx="80">
                  <c:v>130000</c:v>
                </c:pt>
                <c:pt idx="81">
                  <c:v>131000</c:v>
                </c:pt>
                <c:pt idx="82">
                  <c:v>132000</c:v>
                </c:pt>
                <c:pt idx="83">
                  <c:v>133000</c:v>
                </c:pt>
                <c:pt idx="84">
                  <c:v>134000</c:v>
                </c:pt>
                <c:pt idx="85">
                  <c:v>135000</c:v>
                </c:pt>
                <c:pt idx="86">
                  <c:v>136000</c:v>
                </c:pt>
                <c:pt idx="87">
                  <c:v>137000</c:v>
                </c:pt>
                <c:pt idx="88">
                  <c:v>138000</c:v>
                </c:pt>
                <c:pt idx="89">
                  <c:v>139000</c:v>
                </c:pt>
                <c:pt idx="90">
                  <c:v>140000</c:v>
                </c:pt>
                <c:pt idx="91">
                  <c:v>141000</c:v>
                </c:pt>
                <c:pt idx="92">
                  <c:v>142000</c:v>
                </c:pt>
                <c:pt idx="93">
                  <c:v>143000</c:v>
                </c:pt>
                <c:pt idx="94">
                  <c:v>144000</c:v>
                </c:pt>
                <c:pt idx="95">
                  <c:v>145000</c:v>
                </c:pt>
                <c:pt idx="96">
                  <c:v>146000</c:v>
                </c:pt>
                <c:pt idx="97">
                  <c:v>147000</c:v>
                </c:pt>
                <c:pt idx="98">
                  <c:v>148000</c:v>
                </c:pt>
                <c:pt idx="99">
                  <c:v>149000</c:v>
                </c:pt>
                <c:pt idx="100">
                  <c:v>150000</c:v>
                </c:pt>
                <c:pt idx="101">
                  <c:v>151000</c:v>
                </c:pt>
                <c:pt idx="102">
                  <c:v>152000</c:v>
                </c:pt>
                <c:pt idx="103">
                  <c:v>153000</c:v>
                </c:pt>
                <c:pt idx="104">
                  <c:v>154000</c:v>
                </c:pt>
                <c:pt idx="105">
                  <c:v>155000</c:v>
                </c:pt>
                <c:pt idx="106">
                  <c:v>156000</c:v>
                </c:pt>
                <c:pt idx="107">
                  <c:v>157000</c:v>
                </c:pt>
                <c:pt idx="108">
                  <c:v>158000</c:v>
                </c:pt>
                <c:pt idx="109">
                  <c:v>159000</c:v>
                </c:pt>
                <c:pt idx="110">
                  <c:v>160000</c:v>
                </c:pt>
                <c:pt idx="111">
                  <c:v>161000</c:v>
                </c:pt>
                <c:pt idx="112">
                  <c:v>162000</c:v>
                </c:pt>
                <c:pt idx="113">
                  <c:v>163000</c:v>
                </c:pt>
                <c:pt idx="114">
                  <c:v>164000</c:v>
                </c:pt>
                <c:pt idx="115">
                  <c:v>165000</c:v>
                </c:pt>
                <c:pt idx="116">
                  <c:v>166000</c:v>
                </c:pt>
                <c:pt idx="117">
                  <c:v>167000</c:v>
                </c:pt>
                <c:pt idx="118">
                  <c:v>168000</c:v>
                </c:pt>
                <c:pt idx="119">
                  <c:v>169000</c:v>
                </c:pt>
                <c:pt idx="120">
                  <c:v>170000</c:v>
                </c:pt>
                <c:pt idx="121">
                  <c:v>171000</c:v>
                </c:pt>
                <c:pt idx="122">
                  <c:v>172000</c:v>
                </c:pt>
                <c:pt idx="123">
                  <c:v>173000</c:v>
                </c:pt>
                <c:pt idx="124">
                  <c:v>174000</c:v>
                </c:pt>
                <c:pt idx="125">
                  <c:v>175000</c:v>
                </c:pt>
                <c:pt idx="126">
                  <c:v>176000</c:v>
                </c:pt>
                <c:pt idx="127">
                  <c:v>177000</c:v>
                </c:pt>
                <c:pt idx="128">
                  <c:v>178000</c:v>
                </c:pt>
                <c:pt idx="129">
                  <c:v>179000</c:v>
                </c:pt>
                <c:pt idx="130">
                  <c:v>180000</c:v>
                </c:pt>
                <c:pt idx="131">
                  <c:v>181000</c:v>
                </c:pt>
                <c:pt idx="132">
                  <c:v>182000</c:v>
                </c:pt>
                <c:pt idx="133">
                  <c:v>183000</c:v>
                </c:pt>
                <c:pt idx="134">
                  <c:v>184000</c:v>
                </c:pt>
                <c:pt idx="135">
                  <c:v>185000</c:v>
                </c:pt>
                <c:pt idx="136">
                  <c:v>186000</c:v>
                </c:pt>
                <c:pt idx="137">
                  <c:v>187000</c:v>
                </c:pt>
                <c:pt idx="138">
                  <c:v>188000</c:v>
                </c:pt>
                <c:pt idx="139">
                  <c:v>189000</c:v>
                </c:pt>
                <c:pt idx="140">
                  <c:v>190000</c:v>
                </c:pt>
                <c:pt idx="141">
                  <c:v>191000</c:v>
                </c:pt>
                <c:pt idx="142">
                  <c:v>192000</c:v>
                </c:pt>
                <c:pt idx="143">
                  <c:v>193000</c:v>
                </c:pt>
                <c:pt idx="144">
                  <c:v>194000</c:v>
                </c:pt>
                <c:pt idx="145">
                  <c:v>195000</c:v>
                </c:pt>
                <c:pt idx="146">
                  <c:v>196000</c:v>
                </c:pt>
                <c:pt idx="147">
                  <c:v>197000</c:v>
                </c:pt>
                <c:pt idx="148">
                  <c:v>198000</c:v>
                </c:pt>
                <c:pt idx="149">
                  <c:v>199000</c:v>
                </c:pt>
                <c:pt idx="150">
                  <c:v>200000</c:v>
                </c:pt>
                <c:pt idx="151">
                  <c:v>201000</c:v>
                </c:pt>
                <c:pt idx="152">
                  <c:v>202000</c:v>
                </c:pt>
                <c:pt idx="153">
                  <c:v>203000</c:v>
                </c:pt>
                <c:pt idx="154">
                  <c:v>204000</c:v>
                </c:pt>
                <c:pt idx="155">
                  <c:v>205000</c:v>
                </c:pt>
                <c:pt idx="156">
                  <c:v>206000</c:v>
                </c:pt>
                <c:pt idx="157">
                  <c:v>207000</c:v>
                </c:pt>
                <c:pt idx="158">
                  <c:v>208000</c:v>
                </c:pt>
                <c:pt idx="159">
                  <c:v>209000</c:v>
                </c:pt>
                <c:pt idx="160">
                  <c:v>210000</c:v>
                </c:pt>
                <c:pt idx="161">
                  <c:v>211000</c:v>
                </c:pt>
                <c:pt idx="162">
                  <c:v>212000</c:v>
                </c:pt>
                <c:pt idx="163">
                  <c:v>213000</c:v>
                </c:pt>
                <c:pt idx="164">
                  <c:v>214000</c:v>
                </c:pt>
                <c:pt idx="165">
                  <c:v>215000</c:v>
                </c:pt>
                <c:pt idx="166">
                  <c:v>216000</c:v>
                </c:pt>
                <c:pt idx="167">
                  <c:v>217000</c:v>
                </c:pt>
                <c:pt idx="168">
                  <c:v>218000</c:v>
                </c:pt>
                <c:pt idx="169">
                  <c:v>219000</c:v>
                </c:pt>
                <c:pt idx="170">
                  <c:v>220000</c:v>
                </c:pt>
                <c:pt idx="171">
                  <c:v>221000</c:v>
                </c:pt>
                <c:pt idx="172">
                  <c:v>222000</c:v>
                </c:pt>
                <c:pt idx="173">
                  <c:v>223000</c:v>
                </c:pt>
                <c:pt idx="174">
                  <c:v>224000</c:v>
                </c:pt>
                <c:pt idx="175">
                  <c:v>225000</c:v>
                </c:pt>
                <c:pt idx="176">
                  <c:v>226000</c:v>
                </c:pt>
                <c:pt idx="177">
                  <c:v>227000</c:v>
                </c:pt>
                <c:pt idx="178">
                  <c:v>228000</c:v>
                </c:pt>
                <c:pt idx="179">
                  <c:v>229000</c:v>
                </c:pt>
                <c:pt idx="180">
                  <c:v>230000</c:v>
                </c:pt>
                <c:pt idx="181">
                  <c:v>231000</c:v>
                </c:pt>
                <c:pt idx="182">
                  <c:v>232000</c:v>
                </c:pt>
                <c:pt idx="183">
                  <c:v>233000</c:v>
                </c:pt>
                <c:pt idx="184">
                  <c:v>234000</c:v>
                </c:pt>
                <c:pt idx="185">
                  <c:v>235000</c:v>
                </c:pt>
                <c:pt idx="186">
                  <c:v>236000</c:v>
                </c:pt>
                <c:pt idx="187">
                  <c:v>237000</c:v>
                </c:pt>
                <c:pt idx="188">
                  <c:v>238000</c:v>
                </c:pt>
                <c:pt idx="189">
                  <c:v>239000</c:v>
                </c:pt>
                <c:pt idx="190">
                  <c:v>240000</c:v>
                </c:pt>
                <c:pt idx="191">
                  <c:v>241000</c:v>
                </c:pt>
                <c:pt idx="192">
                  <c:v>242000</c:v>
                </c:pt>
                <c:pt idx="193">
                  <c:v>243000</c:v>
                </c:pt>
                <c:pt idx="194">
                  <c:v>244000</c:v>
                </c:pt>
                <c:pt idx="195">
                  <c:v>245000</c:v>
                </c:pt>
                <c:pt idx="196">
                  <c:v>246000</c:v>
                </c:pt>
                <c:pt idx="197">
                  <c:v>247000</c:v>
                </c:pt>
                <c:pt idx="198">
                  <c:v>248000</c:v>
                </c:pt>
                <c:pt idx="199">
                  <c:v>249000</c:v>
                </c:pt>
                <c:pt idx="200">
                  <c:v>250000</c:v>
                </c:pt>
                <c:pt idx="201">
                  <c:v>251000</c:v>
                </c:pt>
                <c:pt idx="202">
                  <c:v>252000</c:v>
                </c:pt>
                <c:pt idx="203">
                  <c:v>253000</c:v>
                </c:pt>
                <c:pt idx="204">
                  <c:v>254000</c:v>
                </c:pt>
                <c:pt idx="205">
                  <c:v>255000</c:v>
                </c:pt>
                <c:pt idx="206">
                  <c:v>256000</c:v>
                </c:pt>
                <c:pt idx="207">
                  <c:v>257000</c:v>
                </c:pt>
                <c:pt idx="208">
                  <c:v>258000</c:v>
                </c:pt>
                <c:pt idx="209">
                  <c:v>259000</c:v>
                </c:pt>
                <c:pt idx="210">
                  <c:v>260000</c:v>
                </c:pt>
                <c:pt idx="211">
                  <c:v>261000</c:v>
                </c:pt>
                <c:pt idx="212">
                  <c:v>262000</c:v>
                </c:pt>
                <c:pt idx="213">
                  <c:v>263000</c:v>
                </c:pt>
                <c:pt idx="214">
                  <c:v>264000</c:v>
                </c:pt>
                <c:pt idx="215">
                  <c:v>265000</c:v>
                </c:pt>
                <c:pt idx="216">
                  <c:v>266000</c:v>
                </c:pt>
              </c:numCache>
            </c:numRef>
          </c:xVal>
          <c:yVal>
            <c:numRef>
              <c:f>Sheet1!$C$2:$C$218</c:f>
              <c:numCache>
                <c:formatCode>0%</c:formatCode>
                <c:ptCount val="2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1.2500000000000011E-3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1.2500000000000011E-3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2.5000000000000022E-3</c:v>
                </c:pt>
                <c:pt idx="22">
                  <c:v>2.5000000000000022E-3</c:v>
                </c:pt>
                <c:pt idx="23">
                  <c:v>0</c:v>
                </c:pt>
                <c:pt idx="24">
                  <c:v>2.5000000000000022E-3</c:v>
                </c:pt>
                <c:pt idx="25">
                  <c:v>1.2500000000000011E-3</c:v>
                </c:pt>
                <c:pt idx="26">
                  <c:v>5.0000000000000044E-3</c:v>
                </c:pt>
                <c:pt idx="27">
                  <c:v>0</c:v>
                </c:pt>
                <c:pt idx="28">
                  <c:v>1.2500000000000011E-3</c:v>
                </c:pt>
                <c:pt idx="29">
                  <c:v>1.2500000000000011E-3</c:v>
                </c:pt>
                <c:pt idx="30">
                  <c:v>6.2500000000000047E-3</c:v>
                </c:pt>
                <c:pt idx="31">
                  <c:v>2.5000000000000022E-3</c:v>
                </c:pt>
                <c:pt idx="32">
                  <c:v>1.2500000000000011E-3</c:v>
                </c:pt>
                <c:pt idx="33">
                  <c:v>5.0000000000000044E-3</c:v>
                </c:pt>
                <c:pt idx="34">
                  <c:v>2.5000000000000022E-3</c:v>
                </c:pt>
                <c:pt idx="35">
                  <c:v>3.7500000000000038E-3</c:v>
                </c:pt>
                <c:pt idx="36">
                  <c:v>6.2500000000000047E-3</c:v>
                </c:pt>
                <c:pt idx="37">
                  <c:v>6.2500000000000047E-3</c:v>
                </c:pt>
                <c:pt idx="38">
                  <c:v>6.2500000000000047E-3</c:v>
                </c:pt>
                <c:pt idx="39">
                  <c:v>2.5000000000000022E-3</c:v>
                </c:pt>
                <c:pt idx="40">
                  <c:v>1.2500000000000011E-2</c:v>
                </c:pt>
                <c:pt idx="41">
                  <c:v>8.7500000000000026E-3</c:v>
                </c:pt>
                <c:pt idx="42">
                  <c:v>1.3750000000000005E-2</c:v>
                </c:pt>
                <c:pt idx="43">
                  <c:v>2.5000000000000022E-3</c:v>
                </c:pt>
                <c:pt idx="44">
                  <c:v>8.7500000000000026E-3</c:v>
                </c:pt>
                <c:pt idx="45">
                  <c:v>8.7500000000000026E-3</c:v>
                </c:pt>
                <c:pt idx="46">
                  <c:v>7.5000000000000075E-3</c:v>
                </c:pt>
                <c:pt idx="47">
                  <c:v>1.2500000000000011E-2</c:v>
                </c:pt>
                <c:pt idx="48">
                  <c:v>5.0000000000000044E-3</c:v>
                </c:pt>
                <c:pt idx="49">
                  <c:v>1.0000000000000005E-2</c:v>
                </c:pt>
                <c:pt idx="50">
                  <c:v>8.7500000000000026E-3</c:v>
                </c:pt>
                <c:pt idx="51">
                  <c:v>1.1250000000000003E-2</c:v>
                </c:pt>
                <c:pt idx="52">
                  <c:v>5.0000000000000044E-3</c:v>
                </c:pt>
                <c:pt idx="53">
                  <c:v>8.7500000000000026E-3</c:v>
                </c:pt>
                <c:pt idx="54">
                  <c:v>1.8750000000000003E-2</c:v>
                </c:pt>
                <c:pt idx="55">
                  <c:v>1.1250000000000003E-2</c:v>
                </c:pt>
                <c:pt idx="56">
                  <c:v>8.7500000000000026E-3</c:v>
                </c:pt>
                <c:pt idx="57">
                  <c:v>8.7500000000000026E-3</c:v>
                </c:pt>
                <c:pt idx="58">
                  <c:v>2.2500000000000006E-2</c:v>
                </c:pt>
                <c:pt idx="59">
                  <c:v>1.2500000000000011E-2</c:v>
                </c:pt>
                <c:pt idx="60">
                  <c:v>2.7500000000000011E-2</c:v>
                </c:pt>
                <c:pt idx="61">
                  <c:v>1.8750000000000003E-2</c:v>
                </c:pt>
                <c:pt idx="62">
                  <c:v>1.1250000000000003E-2</c:v>
                </c:pt>
                <c:pt idx="63">
                  <c:v>1.0000000000000005E-2</c:v>
                </c:pt>
                <c:pt idx="64">
                  <c:v>1.4999999999999998E-2</c:v>
                </c:pt>
                <c:pt idx="65">
                  <c:v>1.4999999999999998E-2</c:v>
                </c:pt>
                <c:pt idx="66">
                  <c:v>1.1250000000000003E-2</c:v>
                </c:pt>
                <c:pt idx="67">
                  <c:v>7.5000000000000075E-3</c:v>
                </c:pt>
                <c:pt idx="68">
                  <c:v>1.1250000000000003E-2</c:v>
                </c:pt>
                <c:pt idx="69">
                  <c:v>8.7500000000000026E-3</c:v>
                </c:pt>
                <c:pt idx="70">
                  <c:v>7.5000000000000075E-3</c:v>
                </c:pt>
                <c:pt idx="71">
                  <c:v>1.3750000000000005E-2</c:v>
                </c:pt>
                <c:pt idx="72">
                  <c:v>8.7500000000000026E-3</c:v>
                </c:pt>
                <c:pt idx="73">
                  <c:v>1.2500000000000011E-2</c:v>
                </c:pt>
                <c:pt idx="74">
                  <c:v>1.7500000000000022E-2</c:v>
                </c:pt>
                <c:pt idx="75">
                  <c:v>8.7500000000000026E-3</c:v>
                </c:pt>
                <c:pt idx="76">
                  <c:v>1.0000000000000005E-2</c:v>
                </c:pt>
                <c:pt idx="77">
                  <c:v>1.6250000000000007E-2</c:v>
                </c:pt>
                <c:pt idx="78">
                  <c:v>1.0000000000000005E-2</c:v>
                </c:pt>
                <c:pt idx="79">
                  <c:v>1.6250000000000007E-2</c:v>
                </c:pt>
                <c:pt idx="80">
                  <c:v>1.0000000000000005E-2</c:v>
                </c:pt>
                <c:pt idx="81">
                  <c:v>8.7500000000000026E-3</c:v>
                </c:pt>
                <c:pt idx="82">
                  <c:v>6.2500000000000047E-3</c:v>
                </c:pt>
                <c:pt idx="83">
                  <c:v>1.2500000000000011E-2</c:v>
                </c:pt>
                <c:pt idx="84">
                  <c:v>1.6250000000000007E-2</c:v>
                </c:pt>
                <c:pt idx="85">
                  <c:v>1.3750000000000005E-2</c:v>
                </c:pt>
                <c:pt idx="86">
                  <c:v>8.7500000000000026E-3</c:v>
                </c:pt>
                <c:pt idx="87">
                  <c:v>6.2500000000000047E-3</c:v>
                </c:pt>
                <c:pt idx="88">
                  <c:v>1.3750000000000005E-2</c:v>
                </c:pt>
                <c:pt idx="89">
                  <c:v>5.0000000000000044E-3</c:v>
                </c:pt>
                <c:pt idx="90">
                  <c:v>6.2500000000000047E-3</c:v>
                </c:pt>
                <c:pt idx="91">
                  <c:v>6.2500000000000047E-3</c:v>
                </c:pt>
                <c:pt idx="92">
                  <c:v>6.2500000000000047E-3</c:v>
                </c:pt>
                <c:pt idx="93">
                  <c:v>7.5000000000000075E-3</c:v>
                </c:pt>
                <c:pt idx="94">
                  <c:v>1.2500000000000011E-2</c:v>
                </c:pt>
                <c:pt idx="95">
                  <c:v>8.7500000000000026E-3</c:v>
                </c:pt>
                <c:pt idx="96">
                  <c:v>2.0000000000000011E-2</c:v>
                </c:pt>
                <c:pt idx="97">
                  <c:v>8.7500000000000026E-3</c:v>
                </c:pt>
                <c:pt idx="98">
                  <c:v>6.2500000000000047E-3</c:v>
                </c:pt>
                <c:pt idx="99">
                  <c:v>2.5000000000000022E-3</c:v>
                </c:pt>
                <c:pt idx="100">
                  <c:v>7.5000000000000075E-3</c:v>
                </c:pt>
                <c:pt idx="101">
                  <c:v>5.0000000000000044E-3</c:v>
                </c:pt>
                <c:pt idx="102">
                  <c:v>8.7500000000000026E-3</c:v>
                </c:pt>
                <c:pt idx="103">
                  <c:v>3.7500000000000038E-3</c:v>
                </c:pt>
                <c:pt idx="104">
                  <c:v>1.4999999999999998E-2</c:v>
                </c:pt>
                <c:pt idx="105">
                  <c:v>7.5000000000000075E-3</c:v>
                </c:pt>
                <c:pt idx="106">
                  <c:v>6.2500000000000047E-3</c:v>
                </c:pt>
                <c:pt idx="107">
                  <c:v>1.3750000000000005E-2</c:v>
                </c:pt>
                <c:pt idx="108">
                  <c:v>8.7500000000000026E-3</c:v>
                </c:pt>
                <c:pt idx="109">
                  <c:v>6.2500000000000047E-3</c:v>
                </c:pt>
                <c:pt idx="110">
                  <c:v>5.0000000000000044E-3</c:v>
                </c:pt>
                <c:pt idx="111">
                  <c:v>2.5000000000000022E-3</c:v>
                </c:pt>
                <c:pt idx="112">
                  <c:v>1.0000000000000005E-2</c:v>
                </c:pt>
                <c:pt idx="113">
                  <c:v>3.7500000000000038E-3</c:v>
                </c:pt>
                <c:pt idx="114">
                  <c:v>3.7500000000000038E-3</c:v>
                </c:pt>
                <c:pt idx="115">
                  <c:v>1.0000000000000005E-2</c:v>
                </c:pt>
                <c:pt idx="116">
                  <c:v>1.0000000000000005E-2</c:v>
                </c:pt>
                <c:pt idx="117">
                  <c:v>8.7500000000000026E-3</c:v>
                </c:pt>
                <c:pt idx="118">
                  <c:v>1.0000000000000005E-2</c:v>
                </c:pt>
                <c:pt idx="119">
                  <c:v>1.0000000000000005E-2</c:v>
                </c:pt>
                <c:pt idx="120">
                  <c:v>3.7500000000000038E-3</c:v>
                </c:pt>
                <c:pt idx="121">
                  <c:v>3.7500000000000038E-3</c:v>
                </c:pt>
                <c:pt idx="122">
                  <c:v>3.7500000000000038E-3</c:v>
                </c:pt>
                <c:pt idx="123">
                  <c:v>3.7500000000000038E-3</c:v>
                </c:pt>
                <c:pt idx="124">
                  <c:v>5.0000000000000044E-3</c:v>
                </c:pt>
                <c:pt idx="125">
                  <c:v>3.7500000000000038E-3</c:v>
                </c:pt>
                <c:pt idx="126">
                  <c:v>5.0000000000000044E-3</c:v>
                </c:pt>
                <c:pt idx="127">
                  <c:v>6.2500000000000047E-3</c:v>
                </c:pt>
                <c:pt idx="128">
                  <c:v>5.0000000000000044E-3</c:v>
                </c:pt>
                <c:pt idx="129">
                  <c:v>2.5000000000000022E-3</c:v>
                </c:pt>
                <c:pt idx="130">
                  <c:v>6.2500000000000047E-3</c:v>
                </c:pt>
                <c:pt idx="131">
                  <c:v>5.0000000000000044E-3</c:v>
                </c:pt>
                <c:pt idx="132">
                  <c:v>5.0000000000000044E-3</c:v>
                </c:pt>
                <c:pt idx="133">
                  <c:v>3.7500000000000038E-3</c:v>
                </c:pt>
                <c:pt idx="134">
                  <c:v>2.5000000000000022E-3</c:v>
                </c:pt>
                <c:pt idx="135">
                  <c:v>5.0000000000000044E-3</c:v>
                </c:pt>
                <c:pt idx="136">
                  <c:v>1.2500000000000011E-3</c:v>
                </c:pt>
                <c:pt idx="137">
                  <c:v>1.2500000000000011E-3</c:v>
                </c:pt>
                <c:pt idx="138">
                  <c:v>2.5000000000000022E-3</c:v>
                </c:pt>
                <c:pt idx="139">
                  <c:v>5.0000000000000044E-3</c:v>
                </c:pt>
                <c:pt idx="140">
                  <c:v>0</c:v>
                </c:pt>
                <c:pt idx="141">
                  <c:v>1.2500000000000011E-3</c:v>
                </c:pt>
                <c:pt idx="142">
                  <c:v>5.0000000000000044E-3</c:v>
                </c:pt>
                <c:pt idx="143">
                  <c:v>1.2500000000000011E-3</c:v>
                </c:pt>
                <c:pt idx="144">
                  <c:v>1.2500000000000011E-3</c:v>
                </c:pt>
                <c:pt idx="145">
                  <c:v>2.5000000000000022E-3</c:v>
                </c:pt>
                <c:pt idx="146">
                  <c:v>1.2500000000000011E-3</c:v>
                </c:pt>
                <c:pt idx="147">
                  <c:v>2.5000000000000022E-3</c:v>
                </c:pt>
                <c:pt idx="148">
                  <c:v>3.7500000000000038E-3</c:v>
                </c:pt>
                <c:pt idx="149">
                  <c:v>2.5000000000000022E-3</c:v>
                </c:pt>
                <c:pt idx="150">
                  <c:v>0</c:v>
                </c:pt>
                <c:pt idx="151">
                  <c:v>0</c:v>
                </c:pt>
                <c:pt idx="152">
                  <c:v>2.5000000000000022E-3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2.5000000000000022E-3</c:v>
                </c:pt>
                <c:pt idx="157">
                  <c:v>2.5000000000000022E-3</c:v>
                </c:pt>
                <c:pt idx="158">
                  <c:v>1.2500000000000011E-3</c:v>
                </c:pt>
                <c:pt idx="159">
                  <c:v>2.5000000000000022E-3</c:v>
                </c:pt>
                <c:pt idx="160">
                  <c:v>1.2500000000000011E-3</c:v>
                </c:pt>
                <c:pt idx="161">
                  <c:v>1.2500000000000011E-3</c:v>
                </c:pt>
                <c:pt idx="162">
                  <c:v>2.5000000000000022E-3</c:v>
                </c:pt>
                <c:pt idx="163">
                  <c:v>1.2500000000000011E-3</c:v>
                </c:pt>
                <c:pt idx="164">
                  <c:v>0</c:v>
                </c:pt>
                <c:pt idx="165">
                  <c:v>0</c:v>
                </c:pt>
                <c:pt idx="166">
                  <c:v>1.2500000000000011E-3</c:v>
                </c:pt>
                <c:pt idx="167">
                  <c:v>0</c:v>
                </c:pt>
                <c:pt idx="168">
                  <c:v>1.2500000000000011E-3</c:v>
                </c:pt>
                <c:pt idx="169">
                  <c:v>2.5000000000000022E-3</c:v>
                </c:pt>
                <c:pt idx="170">
                  <c:v>0</c:v>
                </c:pt>
                <c:pt idx="171">
                  <c:v>1.2500000000000011E-3</c:v>
                </c:pt>
                <c:pt idx="172">
                  <c:v>1.2500000000000011E-3</c:v>
                </c:pt>
                <c:pt idx="173">
                  <c:v>0</c:v>
                </c:pt>
                <c:pt idx="174">
                  <c:v>0</c:v>
                </c:pt>
                <c:pt idx="175">
                  <c:v>1.2500000000000011E-3</c:v>
                </c:pt>
                <c:pt idx="176">
                  <c:v>0</c:v>
                </c:pt>
                <c:pt idx="177">
                  <c:v>0</c:v>
                </c:pt>
                <c:pt idx="178">
                  <c:v>1.2500000000000011E-3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2.5000000000000022E-3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1.2500000000000011E-3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Scenario 2C - Carbon Risk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trendline>
            <c:name>Scenario 2B</c:name>
            <c:spPr>
              <a:ln w="63500">
                <a:solidFill>
                  <a:srgbClr val="00B0F0"/>
                </a:solidFill>
              </a:ln>
            </c:spPr>
            <c:trendlineType val="movingAvg"/>
            <c:period val="5"/>
          </c:trendline>
          <c:xVal>
            <c:numRef>
              <c:f>Sheet1!$A$2:$A$218</c:f>
              <c:numCache>
                <c:formatCode>_("$"* #,##0_);_("$"* \(#,##0\);_("$"* "-"??_);_(@_)</c:formatCode>
                <c:ptCount val="217"/>
                <c:pt idx="0">
                  <c:v>50000</c:v>
                </c:pt>
                <c:pt idx="1">
                  <c:v>51000</c:v>
                </c:pt>
                <c:pt idx="2">
                  <c:v>52000</c:v>
                </c:pt>
                <c:pt idx="3">
                  <c:v>53000</c:v>
                </c:pt>
                <c:pt idx="4">
                  <c:v>54000</c:v>
                </c:pt>
                <c:pt idx="5">
                  <c:v>55000</c:v>
                </c:pt>
                <c:pt idx="6">
                  <c:v>56000</c:v>
                </c:pt>
                <c:pt idx="7">
                  <c:v>57000</c:v>
                </c:pt>
                <c:pt idx="8">
                  <c:v>58000</c:v>
                </c:pt>
                <c:pt idx="9">
                  <c:v>59000</c:v>
                </c:pt>
                <c:pt idx="10">
                  <c:v>60000</c:v>
                </c:pt>
                <c:pt idx="11">
                  <c:v>61000</c:v>
                </c:pt>
                <c:pt idx="12">
                  <c:v>62000</c:v>
                </c:pt>
                <c:pt idx="13">
                  <c:v>63000</c:v>
                </c:pt>
                <c:pt idx="14">
                  <c:v>64000</c:v>
                </c:pt>
                <c:pt idx="15">
                  <c:v>65000</c:v>
                </c:pt>
                <c:pt idx="16">
                  <c:v>66000</c:v>
                </c:pt>
                <c:pt idx="17">
                  <c:v>67000</c:v>
                </c:pt>
                <c:pt idx="18">
                  <c:v>68000</c:v>
                </c:pt>
                <c:pt idx="19">
                  <c:v>69000</c:v>
                </c:pt>
                <c:pt idx="20">
                  <c:v>70000</c:v>
                </c:pt>
                <c:pt idx="21">
                  <c:v>71000</c:v>
                </c:pt>
                <c:pt idx="22">
                  <c:v>72000</c:v>
                </c:pt>
                <c:pt idx="23">
                  <c:v>73000</c:v>
                </c:pt>
                <c:pt idx="24">
                  <c:v>74000</c:v>
                </c:pt>
                <c:pt idx="25">
                  <c:v>75000</c:v>
                </c:pt>
                <c:pt idx="26">
                  <c:v>76000</c:v>
                </c:pt>
                <c:pt idx="27">
                  <c:v>77000</c:v>
                </c:pt>
                <c:pt idx="28">
                  <c:v>78000</c:v>
                </c:pt>
                <c:pt idx="29">
                  <c:v>79000</c:v>
                </c:pt>
                <c:pt idx="30">
                  <c:v>80000</c:v>
                </c:pt>
                <c:pt idx="31">
                  <c:v>81000</c:v>
                </c:pt>
                <c:pt idx="32">
                  <c:v>82000</c:v>
                </c:pt>
                <c:pt idx="33">
                  <c:v>83000</c:v>
                </c:pt>
                <c:pt idx="34">
                  <c:v>84000</c:v>
                </c:pt>
                <c:pt idx="35">
                  <c:v>85000</c:v>
                </c:pt>
                <c:pt idx="36">
                  <c:v>86000</c:v>
                </c:pt>
                <c:pt idx="37">
                  <c:v>87000</c:v>
                </c:pt>
                <c:pt idx="38">
                  <c:v>88000</c:v>
                </c:pt>
                <c:pt idx="39">
                  <c:v>89000</c:v>
                </c:pt>
                <c:pt idx="40">
                  <c:v>90000</c:v>
                </c:pt>
                <c:pt idx="41">
                  <c:v>91000</c:v>
                </c:pt>
                <c:pt idx="42">
                  <c:v>92000</c:v>
                </c:pt>
                <c:pt idx="43">
                  <c:v>93000</c:v>
                </c:pt>
                <c:pt idx="44">
                  <c:v>94000</c:v>
                </c:pt>
                <c:pt idx="45">
                  <c:v>95000</c:v>
                </c:pt>
                <c:pt idx="46">
                  <c:v>96000</c:v>
                </c:pt>
                <c:pt idx="47">
                  <c:v>97000</c:v>
                </c:pt>
                <c:pt idx="48">
                  <c:v>98000</c:v>
                </c:pt>
                <c:pt idx="49">
                  <c:v>99000</c:v>
                </c:pt>
                <c:pt idx="50">
                  <c:v>100000</c:v>
                </c:pt>
                <c:pt idx="51">
                  <c:v>101000</c:v>
                </c:pt>
                <c:pt idx="52">
                  <c:v>102000</c:v>
                </c:pt>
                <c:pt idx="53">
                  <c:v>103000</c:v>
                </c:pt>
                <c:pt idx="54">
                  <c:v>104000</c:v>
                </c:pt>
                <c:pt idx="55">
                  <c:v>105000</c:v>
                </c:pt>
                <c:pt idx="56">
                  <c:v>106000</c:v>
                </c:pt>
                <c:pt idx="57">
                  <c:v>107000</c:v>
                </c:pt>
                <c:pt idx="58">
                  <c:v>108000</c:v>
                </c:pt>
                <c:pt idx="59">
                  <c:v>109000</c:v>
                </c:pt>
                <c:pt idx="60">
                  <c:v>110000</c:v>
                </c:pt>
                <c:pt idx="61">
                  <c:v>111000</c:v>
                </c:pt>
                <c:pt idx="62">
                  <c:v>112000</c:v>
                </c:pt>
                <c:pt idx="63">
                  <c:v>113000</c:v>
                </c:pt>
                <c:pt idx="64">
                  <c:v>114000</c:v>
                </c:pt>
                <c:pt idx="65">
                  <c:v>115000</c:v>
                </c:pt>
                <c:pt idx="66">
                  <c:v>116000</c:v>
                </c:pt>
                <c:pt idx="67">
                  <c:v>117000</c:v>
                </c:pt>
                <c:pt idx="68">
                  <c:v>118000</c:v>
                </c:pt>
                <c:pt idx="69">
                  <c:v>119000</c:v>
                </c:pt>
                <c:pt idx="70">
                  <c:v>120000</c:v>
                </c:pt>
                <c:pt idx="71">
                  <c:v>121000</c:v>
                </c:pt>
                <c:pt idx="72">
                  <c:v>122000</c:v>
                </c:pt>
                <c:pt idx="73">
                  <c:v>123000</c:v>
                </c:pt>
                <c:pt idx="74">
                  <c:v>124000</c:v>
                </c:pt>
                <c:pt idx="75">
                  <c:v>125000</c:v>
                </c:pt>
                <c:pt idx="76">
                  <c:v>126000</c:v>
                </c:pt>
                <c:pt idx="77">
                  <c:v>127000</c:v>
                </c:pt>
                <c:pt idx="78">
                  <c:v>128000</c:v>
                </c:pt>
                <c:pt idx="79">
                  <c:v>129000</c:v>
                </c:pt>
                <c:pt idx="80">
                  <c:v>130000</c:v>
                </c:pt>
                <c:pt idx="81">
                  <c:v>131000</c:v>
                </c:pt>
                <c:pt idx="82">
                  <c:v>132000</c:v>
                </c:pt>
                <c:pt idx="83">
                  <c:v>133000</c:v>
                </c:pt>
                <c:pt idx="84">
                  <c:v>134000</c:v>
                </c:pt>
                <c:pt idx="85">
                  <c:v>135000</c:v>
                </c:pt>
                <c:pt idx="86">
                  <c:v>136000</c:v>
                </c:pt>
                <c:pt idx="87">
                  <c:v>137000</c:v>
                </c:pt>
                <c:pt idx="88">
                  <c:v>138000</c:v>
                </c:pt>
                <c:pt idx="89">
                  <c:v>139000</c:v>
                </c:pt>
                <c:pt idx="90">
                  <c:v>140000</c:v>
                </c:pt>
                <c:pt idx="91">
                  <c:v>141000</c:v>
                </c:pt>
                <c:pt idx="92">
                  <c:v>142000</c:v>
                </c:pt>
                <c:pt idx="93">
                  <c:v>143000</c:v>
                </c:pt>
                <c:pt idx="94">
                  <c:v>144000</c:v>
                </c:pt>
                <c:pt idx="95">
                  <c:v>145000</c:v>
                </c:pt>
                <c:pt idx="96">
                  <c:v>146000</c:v>
                </c:pt>
                <c:pt idx="97">
                  <c:v>147000</c:v>
                </c:pt>
                <c:pt idx="98">
                  <c:v>148000</c:v>
                </c:pt>
                <c:pt idx="99">
                  <c:v>149000</c:v>
                </c:pt>
                <c:pt idx="100">
                  <c:v>150000</c:v>
                </c:pt>
                <c:pt idx="101">
                  <c:v>151000</c:v>
                </c:pt>
                <c:pt idx="102">
                  <c:v>152000</c:v>
                </c:pt>
                <c:pt idx="103">
                  <c:v>153000</c:v>
                </c:pt>
                <c:pt idx="104">
                  <c:v>154000</c:v>
                </c:pt>
                <c:pt idx="105">
                  <c:v>155000</c:v>
                </c:pt>
                <c:pt idx="106">
                  <c:v>156000</c:v>
                </c:pt>
                <c:pt idx="107">
                  <c:v>157000</c:v>
                </c:pt>
                <c:pt idx="108">
                  <c:v>158000</c:v>
                </c:pt>
                <c:pt idx="109">
                  <c:v>159000</c:v>
                </c:pt>
                <c:pt idx="110">
                  <c:v>160000</c:v>
                </c:pt>
                <c:pt idx="111">
                  <c:v>161000</c:v>
                </c:pt>
                <c:pt idx="112">
                  <c:v>162000</c:v>
                </c:pt>
                <c:pt idx="113">
                  <c:v>163000</c:v>
                </c:pt>
                <c:pt idx="114">
                  <c:v>164000</c:v>
                </c:pt>
                <c:pt idx="115">
                  <c:v>165000</c:v>
                </c:pt>
                <c:pt idx="116">
                  <c:v>166000</c:v>
                </c:pt>
                <c:pt idx="117">
                  <c:v>167000</c:v>
                </c:pt>
                <c:pt idx="118">
                  <c:v>168000</c:v>
                </c:pt>
                <c:pt idx="119">
                  <c:v>169000</c:v>
                </c:pt>
                <c:pt idx="120">
                  <c:v>170000</c:v>
                </c:pt>
                <c:pt idx="121">
                  <c:v>171000</c:v>
                </c:pt>
                <c:pt idx="122">
                  <c:v>172000</c:v>
                </c:pt>
                <c:pt idx="123">
                  <c:v>173000</c:v>
                </c:pt>
                <c:pt idx="124">
                  <c:v>174000</c:v>
                </c:pt>
                <c:pt idx="125">
                  <c:v>175000</c:v>
                </c:pt>
                <c:pt idx="126">
                  <c:v>176000</c:v>
                </c:pt>
                <c:pt idx="127">
                  <c:v>177000</c:v>
                </c:pt>
                <c:pt idx="128">
                  <c:v>178000</c:v>
                </c:pt>
                <c:pt idx="129">
                  <c:v>179000</c:v>
                </c:pt>
                <c:pt idx="130">
                  <c:v>180000</c:v>
                </c:pt>
                <c:pt idx="131">
                  <c:v>181000</c:v>
                </c:pt>
                <c:pt idx="132">
                  <c:v>182000</c:v>
                </c:pt>
                <c:pt idx="133">
                  <c:v>183000</c:v>
                </c:pt>
                <c:pt idx="134">
                  <c:v>184000</c:v>
                </c:pt>
                <c:pt idx="135">
                  <c:v>185000</c:v>
                </c:pt>
                <c:pt idx="136">
                  <c:v>186000</c:v>
                </c:pt>
                <c:pt idx="137">
                  <c:v>187000</c:v>
                </c:pt>
                <c:pt idx="138">
                  <c:v>188000</c:v>
                </c:pt>
                <c:pt idx="139">
                  <c:v>189000</c:v>
                </c:pt>
                <c:pt idx="140">
                  <c:v>190000</c:v>
                </c:pt>
                <c:pt idx="141">
                  <c:v>191000</c:v>
                </c:pt>
                <c:pt idx="142">
                  <c:v>192000</c:v>
                </c:pt>
                <c:pt idx="143">
                  <c:v>193000</c:v>
                </c:pt>
                <c:pt idx="144">
                  <c:v>194000</c:v>
                </c:pt>
                <c:pt idx="145">
                  <c:v>195000</c:v>
                </c:pt>
                <c:pt idx="146">
                  <c:v>196000</c:v>
                </c:pt>
                <c:pt idx="147">
                  <c:v>197000</c:v>
                </c:pt>
                <c:pt idx="148">
                  <c:v>198000</c:v>
                </c:pt>
                <c:pt idx="149">
                  <c:v>199000</c:v>
                </c:pt>
                <c:pt idx="150">
                  <c:v>200000</c:v>
                </c:pt>
                <c:pt idx="151">
                  <c:v>201000</c:v>
                </c:pt>
                <c:pt idx="152">
                  <c:v>202000</c:v>
                </c:pt>
                <c:pt idx="153">
                  <c:v>203000</c:v>
                </c:pt>
                <c:pt idx="154">
                  <c:v>204000</c:v>
                </c:pt>
                <c:pt idx="155">
                  <c:v>205000</c:v>
                </c:pt>
                <c:pt idx="156">
                  <c:v>206000</c:v>
                </c:pt>
                <c:pt idx="157">
                  <c:v>207000</c:v>
                </c:pt>
                <c:pt idx="158">
                  <c:v>208000</c:v>
                </c:pt>
                <c:pt idx="159">
                  <c:v>209000</c:v>
                </c:pt>
                <c:pt idx="160">
                  <c:v>210000</c:v>
                </c:pt>
                <c:pt idx="161">
                  <c:v>211000</c:v>
                </c:pt>
                <c:pt idx="162">
                  <c:v>212000</c:v>
                </c:pt>
                <c:pt idx="163">
                  <c:v>213000</c:v>
                </c:pt>
                <c:pt idx="164">
                  <c:v>214000</c:v>
                </c:pt>
                <c:pt idx="165">
                  <c:v>215000</c:v>
                </c:pt>
                <c:pt idx="166">
                  <c:v>216000</c:v>
                </c:pt>
                <c:pt idx="167">
                  <c:v>217000</c:v>
                </c:pt>
                <c:pt idx="168">
                  <c:v>218000</c:v>
                </c:pt>
                <c:pt idx="169">
                  <c:v>219000</c:v>
                </c:pt>
                <c:pt idx="170">
                  <c:v>220000</c:v>
                </c:pt>
                <c:pt idx="171">
                  <c:v>221000</c:v>
                </c:pt>
                <c:pt idx="172">
                  <c:v>222000</c:v>
                </c:pt>
                <c:pt idx="173">
                  <c:v>223000</c:v>
                </c:pt>
                <c:pt idx="174">
                  <c:v>224000</c:v>
                </c:pt>
                <c:pt idx="175">
                  <c:v>225000</c:v>
                </c:pt>
                <c:pt idx="176">
                  <c:v>226000</c:v>
                </c:pt>
                <c:pt idx="177">
                  <c:v>227000</c:v>
                </c:pt>
                <c:pt idx="178">
                  <c:v>228000</c:v>
                </c:pt>
                <c:pt idx="179">
                  <c:v>229000</c:v>
                </c:pt>
                <c:pt idx="180">
                  <c:v>230000</c:v>
                </c:pt>
                <c:pt idx="181">
                  <c:v>231000</c:v>
                </c:pt>
                <c:pt idx="182">
                  <c:v>232000</c:v>
                </c:pt>
                <c:pt idx="183">
                  <c:v>233000</c:v>
                </c:pt>
                <c:pt idx="184">
                  <c:v>234000</c:v>
                </c:pt>
                <c:pt idx="185">
                  <c:v>235000</c:v>
                </c:pt>
                <c:pt idx="186">
                  <c:v>236000</c:v>
                </c:pt>
                <c:pt idx="187">
                  <c:v>237000</c:v>
                </c:pt>
                <c:pt idx="188">
                  <c:v>238000</c:v>
                </c:pt>
                <c:pt idx="189">
                  <c:v>239000</c:v>
                </c:pt>
                <c:pt idx="190">
                  <c:v>240000</c:v>
                </c:pt>
                <c:pt idx="191">
                  <c:v>241000</c:v>
                </c:pt>
                <c:pt idx="192">
                  <c:v>242000</c:v>
                </c:pt>
                <c:pt idx="193">
                  <c:v>243000</c:v>
                </c:pt>
                <c:pt idx="194">
                  <c:v>244000</c:v>
                </c:pt>
                <c:pt idx="195">
                  <c:v>245000</c:v>
                </c:pt>
                <c:pt idx="196">
                  <c:v>246000</c:v>
                </c:pt>
                <c:pt idx="197">
                  <c:v>247000</c:v>
                </c:pt>
                <c:pt idx="198">
                  <c:v>248000</c:v>
                </c:pt>
                <c:pt idx="199">
                  <c:v>249000</c:v>
                </c:pt>
                <c:pt idx="200">
                  <c:v>250000</c:v>
                </c:pt>
                <c:pt idx="201">
                  <c:v>251000</c:v>
                </c:pt>
                <c:pt idx="202">
                  <c:v>252000</c:v>
                </c:pt>
                <c:pt idx="203">
                  <c:v>253000</c:v>
                </c:pt>
                <c:pt idx="204">
                  <c:v>254000</c:v>
                </c:pt>
                <c:pt idx="205">
                  <c:v>255000</c:v>
                </c:pt>
                <c:pt idx="206">
                  <c:v>256000</c:v>
                </c:pt>
                <c:pt idx="207">
                  <c:v>257000</c:v>
                </c:pt>
                <c:pt idx="208">
                  <c:v>258000</c:v>
                </c:pt>
                <c:pt idx="209">
                  <c:v>259000</c:v>
                </c:pt>
                <c:pt idx="210">
                  <c:v>260000</c:v>
                </c:pt>
                <c:pt idx="211">
                  <c:v>261000</c:v>
                </c:pt>
                <c:pt idx="212">
                  <c:v>262000</c:v>
                </c:pt>
                <c:pt idx="213">
                  <c:v>263000</c:v>
                </c:pt>
                <c:pt idx="214">
                  <c:v>264000</c:v>
                </c:pt>
                <c:pt idx="215">
                  <c:v>265000</c:v>
                </c:pt>
                <c:pt idx="216">
                  <c:v>266000</c:v>
                </c:pt>
              </c:numCache>
            </c:numRef>
          </c:xVal>
          <c:yVal>
            <c:numRef>
              <c:f>Sheet1!$D$2:$D$218</c:f>
              <c:numCache>
                <c:formatCode>0%</c:formatCode>
                <c:ptCount val="2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1.2500000000000011E-3</c:v>
                </c:pt>
                <c:pt idx="10">
                  <c:v>1.2500000000000011E-3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1.2500000000000011E-3</c:v>
                </c:pt>
                <c:pt idx="16">
                  <c:v>1.2500000000000011E-3</c:v>
                </c:pt>
                <c:pt idx="17">
                  <c:v>3.7500000000000038E-3</c:v>
                </c:pt>
                <c:pt idx="18">
                  <c:v>0</c:v>
                </c:pt>
                <c:pt idx="19">
                  <c:v>1.2500000000000011E-3</c:v>
                </c:pt>
                <c:pt idx="20">
                  <c:v>1.2500000000000011E-3</c:v>
                </c:pt>
                <c:pt idx="21">
                  <c:v>6.2500000000000047E-3</c:v>
                </c:pt>
                <c:pt idx="22">
                  <c:v>5.0000000000000044E-3</c:v>
                </c:pt>
                <c:pt idx="23">
                  <c:v>5.0000000000000044E-3</c:v>
                </c:pt>
                <c:pt idx="24">
                  <c:v>6.2500000000000047E-3</c:v>
                </c:pt>
                <c:pt idx="25">
                  <c:v>2.5000000000000022E-3</c:v>
                </c:pt>
                <c:pt idx="26">
                  <c:v>1.2500000000000011E-3</c:v>
                </c:pt>
                <c:pt idx="27">
                  <c:v>5.0000000000000044E-3</c:v>
                </c:pt>
                <c:pt idx="28">
                  <c:v>6.2500000000000047E-3</c:v>
                </c:pt>
                <c:pt idx="29">
                  <c:v>2.5000000000000022E-3</c:v>
                </c:pt>
                <c:pt idx="30">
                  <c:v>1.4999999999999998E-2</c:v>
                </c:pt>
                <c:pt idx="31">
                  <c:v>7.5000000000000075E-3</c:v>
                </c:pt>
                <c:pt idx="32">
                  <c:v>1.7500000000000022E-2</c:v>
                </c:pt>
                <c:pt idx="33">
                  <c:v>1.1250000000000003E-2</c:v>
                </c:pt>
                <c:pt idx="34">
                  <c:v>7.5000000000000075E-3</c:v>
                </c:pt>
                <c:pt idx="35">
                  <c:v>5.0000000000000044E-3</c:v>
                </c:pt>
                <c:pt idx="36">
                  <c:v>1.2500000000000011E-2</c:v>
                </c:pt>
                <c:pt idx="37">
                  <c:v>8.7500000000000026E-3</c:v>
                </c:pt>
                <c:pt idx="38">
                  <c:v>1.1250000000000003E-2</c:v>
                </c:pt>
                <c:pt idx="39">
                  <c:v>8.7500000000000026E-3</c:v>
                </c:pt>
                <c:pt idx="40">
                  <c:v>1.7500000000000022E-2</c:v>
                </c:pt>
                <c:pt idx="41">
                  <c:v>1.6250000000000007E-2</c:v>
                </c:pt>
                <c:pt idx="42">
                  <c:v>1.2500000000000011E-2</c:v>
                </c:pt>
                <c:pt idx="43">
                  <c:v>1.6250000000000007E-2</c:v>
                </c:pt>
                <c:pt idx="44">
                  <c:v>7.5000000000000075E-3</c:v>
                </c:pt>
                <c:pt idx="45">
                  <c:v>1.8750000000000003E-2</c:v>
                </c:pt>
                <c:pt idx="46">
                  <c:v>6.2500000000000047E-3</c:v>
                </c:pt>
                <c:pt idx="47">
                  <c:v>8.7500000000000026E-3</c:v>
                </c:pt>
                <c:pt idx="48">
                  <c:v>1.1250000000000003E-2</c:v>
                </c:pt>
                <c:pt idx="49">
                  <c:v>1.6250000000000007E-2</c:v>
                </c:pt>
                <c:pt idx="50">
                  <c:v>7.5000000000000075E-3</c:v>
                </c:pt>
                <c:pt idx="51">
                  <c:v>1.1250000000000003E-2</c:v>
                </c:pt>
                <c:pt idx="52">
                  <c:v>1.2500000000000011E-2</c:v>
                </c:pt>
                <c:pt idx="53">
                  <c:v>1.4999999999999998E-2</c:v>
                </c:pt>
                <c:pt idx="54">
                  <c:v>1.8750000000000003E-2</c:v>
                </c:pt>
                <c:pt idx="55">
                  <c:v>1.8750000000000003E-2</c:v>
                </c:pt>
                <c:pt idx="56">
                  <c:v>1.7500000000000022E-2</c:v>
                </c:pt>
                <c:pt idx="57">
                  <c:v>1.0000000000000005E-2</c:v>
                </c:pt>
                <c:pt idx="58">
                  <c:v>1.3750000000000005E-2</c:v>
                </c:pt>
                <c:pt idx="59">
                  <c:v>1.8750000000000003E-2</c:v>
                </c:pt>
                <c:pt idx="60">
                  <c:v>8.7500000000000026E-3</c:v>
                </c:pt>
                <c:pt idx="61">
                  <c:v>5.0000000000000044E-3</c:v>
                </c:pt>
                <c:pt idx="62">
                  <c:v>1.6250000000000007E-2</c:v>
                </c:pt>
                <c:pt idx="63">
                  <c:v>1.1250000000000003E-2</c:v>
                </c:pt>
                <c:pt idx="64">
                  <c:v>8.7500000000000026E-3</c:v>
                </c:pt>
                <c:pt idx="65">
                  <c:v>1.2500000000000011E-2</c:v>
                </c:pt>
                <c:pt idx="66">
                  <c:v>2.0000000000000011E-2</c:v>
                </c:pt>
                <c:pt idx="67">
                  <c:v>8.7500000000000026E-3</c:v>
                </c:pt>
                <c:pt idx="68">
                  <c:v>1.3750000000000005E-2</c:v>
                </c:pt>
                <c:pt idx="69">
                  <c:v>1.1250000000000003E-2</c:v>
                </c:pt>
                <c:pt idx="70">
                  <c:v>8.7500000000000026E-3</c:v>
                </c:pt>
                <c:pt idx="71">
                  <c:v>1.0000000000000005E-2</c:v>
                </c:pt>
                <c:pt idx="72">
                  <c:v>7.5000000000000075E-3</c:v>
                </c:pt>
                <c:pt idx="73">
                  <c:v>1.2500000000000011E-2</c:v>
                </c:pt>
                <c:pt idx="74">
                  <c:v>1.7500000000000022E-2</c:v>
                </c:pt>
                <c:pt idx="75">
                  <c:v>5.0000000000000044E-3</c:v>
                </c:pt>
                <c:pt idx="76">
                  <c:v>1.2500000000000011E-2</c:v>
                </c:pt>
                <c:pt idx="77">
                  <c:v>1.2500000000000011E-2</c:v>
                </c:pt>
                <c:pt idx="78">
                  <c:v>7.5000000000000075E-3</c:v>
                </c:pt>
                <c:pt idx="79">
                  <c:v>7.5000000000000075E-3</c:v>
                </c:pt>
                <c:pt idx="80">
                  <c:v>1.0000000000000005E-2</c:v>
                </c:pt>
                <c:pt idx="81">
                  <c:v>1.0000000000000005E-2</c:v>
                </c:pt>
                <c:pt idx="82">
                  <c:v>1.0000000000000005E-2</c:v>
                </c:pt>
                <c:pt idx="83">
                  <c:v>1.7500000000000022E-2</c:v>
                </c:pt>
                <c:pt idx="84">
                  <c:v>8.7500000000000026E-3</c:v>
                </c:pt>
                <c:pt idx="85">
                  <c:v>1.3750000000000005E-2</c:v>
                </c:pt>
                <c:pt idx="86">
                  <c:v>6.2500000000000047E-3</c:v>
                </c:pt>
                <c:pt idx="87">
                  <c:v>6.2500000000000047E-3</c:v>
                </c:pt>
                <c:pt idx="88">
                  <c:v>7.5000000000000075E-3</c:v>
                </c:pt>
                <c:pt idx="89">
                  <c:v>2.5000000000000022E-3</c:v>
                </c:pt>
                <c:pt idx="90">
                  <c:v>1.3750000000000005E-2</c:v>
                </c:pt>
                <c:pt idx="91">
                  <c:v>1.1250000000000003E-2</c:v>
                </c:pt>
                <c:pt idx="92">
                  <c:v>5.0000000000000044E-3</c:v>
                </c:pt>
                <c:pt idx="93">
                  <c:v>7.5000000000000075E-3</c:v>
                </c:pt>
                <c:pt idx="94">
                  <c:v>1.2500000000000011E-2</c:v>
                </c:pt>
                <c:pt idx="95">
                  <c:v>7.5000000000000075E-3</c:v>
                </c:pt>
                <c:pt idx="96">
                  <c:v>3.7500000000000038E-3</c:v>
                </c:pt>
                <c:pt idx="97">
                  <c:v>2.5000000000000022E-3</c:v>
                </c:pt>
                <c:pt idx="98">
                  <c:v>1.1250000000000003E-2</c:v>
                </c:pt>
                <c:pt idx="99">
                  <c:v>5.0000000000000044E-3</c:v>
                </c:pt>
                <c:pt idx="100">
                  <c:v>2.5000000000000022E-3</c:v>
                </c:pt>
                <c:pt idx="101">
                  <c:v>5.0000000000000044E-3</c:v>
                </c:pt>
                <c:pt idx="102">
                  <c:v>5.0000000000000044E-3</c:v>
                </c:pt>
                <c:pt idx="103">
                  <c:v>3.7500000000000038E-3</c:v>
                </c:pt>
                <c:pt idx="104">
                  <c:v>6.2500000000000047E-3</c:v>
                </c:pt>
                <c:pt idx="105">
                  <c:v>5.0000000000000044E-3</c:v>
                </c:pt>
                <c:pt idx="106">
                  <c:v>5.0000000000000044E-3</c:v>
                </c:pt>
                <c:pt idx="107">
                  <c:v>5.0000000000000044E-3</c:v>
                </c:pt>
                <c:pt idx="108">
                  <c:v>3.7500000000000038E-3</c:v>
                </c:pt>
                <c:pt idx="109">
                  <c:v>8.7500000000000026E-3</c:v>
                </c:pt>
                <c:pt idx="110">
                  <c:v>3.7500000000000038E-3</c:v>
                </c:pt>
                <c:pt idx="111">
                  <c:v>8.7500000000000026E-3</c:v>
                </c:pt>
                <c:pt idx="112">
                  <c:v>6.2500000000000047E-3</c:v>
                </c:pt>
                <c:pt idx="113">
                  <c:v>1.2500000000000011E-3</c:v>
                </c:pt>
                <c:pt idx="114">
                  <c:v>2.5000000000000022E-3</c:v>
                </c:pt>
                <c:pt idx="115">
                  <c:v>2.5000000000000022E-3</c:v>
                </c:pt>
                <c:pt idx="116">
                  <c:v>1.2500000000000011E-3</c:v>
                </c:pt>
                <c:pt idx="117">
                  <c:v>1.2500000000000011E-3</c:v>
                </c:pt>
                <c:pt idx="118">
                  <c:v>2.5000000000000022E-3</c:v>
                </c:pt>
                <c:pt idx="119">
                  <c:v>3.7500000000000038E-3</c:v>
                </c:pt>
                <c:pt idx="120">
                  <c:v>3.7500000000000038E-3</c:v>
                </c:pt>
                <c:pt idx="121">
                  <c:v>3.7500000000000038E-3</c:v>
                </c:pt>
                <c:pt idx="122">
                  <c:v>6.2500000000000047E-3</c:v>
                </c:pt>
                <c:pt idx="123">
                  <c:v>0</c:v>
                </c:pt>
                <c:pt idx="124">
                  <c:v>1.2500000000000011E-3</c:v>
                </c:pt>
                <c:pt idx="125">
                  <c:v>5.0000000000000044E-3</c:v>
                </c:pt>
                <c:pt idx="126">
                  <c:v>0</c:v>
                </c:pt>
                <c:pt idx="127">
                  <c:v>2.5000000000000022E-3</c:v>
                </c:pt>
                <c:pt idx="128">
                  <c:v>5.0000000000000044E-3</c:v>
                </c:pt>
                <c:pt idx="129">
                  <c:v>5.0000000000000044E-3</c:v>
                </c:pt>
                <c:pt idx="130">
                  <c:v>1.2500000000000011E-3</c:v>
                </c:pt>
                <c:pt idx="131">
                  <c:v>1.2500000000000011E-3</c:v>
                </c:pt>
                <c:pt idx="132">
                  <c:v>1.2500000000000011E-3</c:v>
                </c:pt>
                <c:pt idx="133">
                  <c:v>1.2500000000000011E-3</c:v>
                </c:pt>
                <c:pt idx="134">
                  <c:v>3.7500000000000038E-3</c:v>
                </c:pt>
                <c:pt idx="135">
                  <c:v>2.5000000000000022E-3</c:v>
                </c:pt>
                <c:pt idx="136">
                  <c:v>2.5000000000000022E-3</c:v>
                </c:pt>
                <c:pt idx="137">
                  <c:v>3.7500000000000038E-3</c:v>
                </c:pt>
                <c:pt idx="138">
                  <c:v>5.0000000000000044E-3</c:v>
                </c:pt>
                <c:pt idx="139">
                  <c:v>2.5000000000000022E-3</c:v>
                </c:pt>
                <c:pt idx="140">
                  <c:v>0</c:v>
                </c:pt>
                <c:pt idx="141">
                  <c:v>2.5000000000000022E-3</c:v>
                </c:pt>
                <c:pt idx="142">
                  <c:v>0</c:v>
                </c:pt>
                <c:pt idx="143">
                  <c:v>2.5000000000000022E-3</c:v>
                </c:pt>
                <c:pt idx="144">
                  <c:v>3.7500000000000038E-3</c:v>
                </c:pt>
                <c:pt idx="145">
                  <c:v>1.2500000000000011E-3</c:v>
                </c:pt>
                <c:pt idx="146">
                  <c:v>2.5000000000000022E-3</c:v>
                </c:pt>
                <c:pt idx="147">
                  <c:v>0</c:v>
                </c:pt>
                <c:pt idx="148">
                  <c:v>2.5000000000000022E-3</c:v>
                </c:pt>
                <c:pt idx="149">
                  <c:v>0</c:v>
                </c:pt>
                <c:pt idx="150">
                  <c:v>0</c:v>
                </c:pt>
                <c:pt idx="151">
                  <c:v>1.2500000000000011E-3</c:v>
                </c:pt>
                <c:pt idx="152">
                  <c:v>2.5000000000000022E-3</c:v>
                </c:pt>
                <c:pt idx="153">
                  <c:v>0</c:v>
                </c:pt>
                <c:pt idx="154">
                  <c:v>0</c:v>
                </c:pt>
                <c:pt idx="155">
                  <c:v>1.2500000000000011E-3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3.7500000000000038E-3</c:v>
                </c:pt>
                <c:pt idx="162">
                  <c:v>1.2500000000000011E-3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1.2500000000000011E-3</c:v>
                </c:pt>
                <c:pt idx="167">
                  <c:v>1.2500000000000011E-3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1.2500000000000011E-3</c:v>
                </c:pt>
                <c:pt idx="176">
                  <c:v>1.2500000000000011E-3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1.2500000000000011E-3</c:v>
                </c:pt>
                <c:pt idx="181">
                  <c:v>0</c:v>
                </c:pt>
                <c:pt idx="182">
                  <c:v>0</c:v>
                </c:pt>
                <c:pt idx="183">
                  <c:v>2.5000000000000022E-3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1.2500000000000011E-3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1.2500000000000011E-3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1.2500000000000011E-3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Scenario 3A - Maximum Carbon Reduction, Existing Technology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trendline>
            <c:name>Scenario 3A</c:name>
            <c:spPr>
              <a:ln w="63500">
                <a:solidFill>
                  <a:srgbClr val="00B050"/>
                </a:solidFill>
              </a:ln>
            </c:spPr>
            <c:trendlineType val="movingAvg"/>
            <c:period val="5"/>
          </c:trendline>
          <c:xVal>
            <c:numRef>
              <c:f>Sheet1!$A$2:$A$218</c:f>
              <c:numCache>
                <c:formatCode>_("$"* #,##0_);_("$"* \(#,##0\);_("$"* "-"??_);_(@_)</c:formatCode>
                <c:ptCount val="217"/>
                <c:pt idx="0">
                  <c:v>50000</c:v>
                </c:pt>
                <c:pt idx="1">
                  <c:v>51000</c:v>
                </c:pt>
                <c:pt idx="2">
                  <c:v>52000</c:v>
                </c:pt>
                <c:pt idx="3">
                  <c:v>53000</c:v>
                </c:pt>
                <c:pt idx="4">
                  <c:v>54000</c:v>
                </c:pt>
                <c:pt idx="5">
                  <c:v>55000</c:v>
                </c:pt>
                <c:pt idx="6">
                  <c:v>56000</c:v>
                </c:pt>
                <c:pt idx="7">
                  <c:v>57000</c:v>
                </c:pt>
                <c:pt idx="8">
                  <c:v>58000</c:v>
                </c:pt>
                <c:pt idx="9">
                  <c:v>59000</c:v>
                </c:pt>
                <c:pt idx="10">
                  <c:v>60000</c:v>
                </c:pt>
                <c:pt idx="11">
                  <c:v>61000</c:v>
                </c:pt>
                <c:pt idx="12">
                  <c:v>62000</c:v>
                </c:pt>
                <c:pt idx="13">
                  <c:v>63000</c:v>
                </c:pt>
                <c:pt idx="14">
                  <c:v>64000</c:v>
                </c:pt>
                <c:pt idx="15">
                  <c:v>65000</c:v>
                </c:pt>
                <c:pt idx="16">
                  <c:v>66000</c:v>
                </c:pt>
                <c:pt idx="17">
                  <c:v>67000</c:v>
                </c:pt>
                <c:pt idx="18">
                  <c:v>68000</c:v>
                </c:pt>
                <c:pt idx="19">
                  <c:v>69000</c:v>
                </c:pt>
                <c:pt idx="20">
                  <c:v>70000</c:v>
                </c:pt>
                <c:pt idx="21">
                  <c:v>71000</c:v>
                </c:pt>
                <c:pt idx="22">
                  <c:v>72000</c:v>
                </c:pt>
                <c:pt idx="23">
                  <c:v>73000</c:v>
                </c:pt>
                <c:pt idx="24">
                  <c:v>74000</c:v>
                </c:pt>
                <c:pt idx="25">
                  <c:v>75000</c:v>
                </c:pt>
                <c:pt idx="26">
                  <c:v>76000</c:v>
                </c:pt>
                <c:pt idx="27">
                  <c:v>77000</c:v>
                </c:pt>
                <c:pt idx="28">
                  <c:v>78000</c:v>
                </c:pt>
                <c:pt idx="29">
                  <c:v>79000</c:v>
                </c:pt>
                <c:pt idx="30">
                  <c:v>80000</c:v>
                </c:pt>
                <c:pt idx="31">
                  <c:v>81000</c:v>
                </c:pt>
                <c:pt idx="32">
                  <c:v>82000</c:v>
                </c:pt>
                <c:pt idx="33">
                  <c:v>83000</c:v>
                </c:pt>
                <c:pt idx="34">
                  <c:v>84000</c:v>
                </c:pt>
                <c:pt idx="35">
                  <c:v>85000</c:v>
                </c:pt>
                <c:pt idx="36">
                  <c:v>86000</c:v>
                </c:pt>
                <c:pt idx="37">
                  <c:v>87000</c:v>
                </c:pt>
                <c:pt idx="38">
                  <c:v>88000</c:v>
                </c:pt>
                <c:pt idx="39">
                  <c:v>89000</c:v>
                </c:pt>
                <c:pt idx="40">
                  <c:v>90000</c:v>
                </c:pt>
                <c:pt idx="41">
                  <c:v>91000</c:v>
                </c:pt>
                <c:pt idx="42">
                  <c:v>92000</c:v>
                </c:pt>
                <c:pt idx="43">
                  <c:v>93000</c:v>
                </c:pt>
                <c:pt idx="44">
                  <c:v>94000</c:v>
                </c:pt>
                <c:pt idx="45">
                  <c:v>95000</c:v>
                </c:pt>
                <c:pt idx="46">
                  <c:v>96000</c:v>
                </c:pt>
                <c:pt idx="47">
                  <c:v>97000</c:v>
                </c:pt>
                <c:pt idx="48">
                  <c:v>98000</c:v>
                </c:pt>
                <c:pt idx="49">
                  <c:v>99000</c:v>
                </c:pt>
                <c:pt idx="50">
                  <c:v>100000</c:v>
                </c:pt>
                <c:pt idx="51">
                  <c:v>101000</c:v>
                </c:pt>
                <c:pt idx="52">
                  <c:v>102000</c:v>
                </c:pt>
                <c:pt idx="53">
                  <c:v>103000</c:v>
                </c:pt>
                <c:pt idx="54">
                  <c:v>104000</c:v>
                </c:pt>
                <c:pt idx="55">
                  <c:v>105000</c:v>
                </c:pt>
                <c:pt idx="56">
                  <c:v>106000</c:v>
                </c:pt>
                <c:pt idx="57">
                  <c:v>107000</c:v>
                </c:pt>
                <c:pt idx="58">
                  <c:v>108000</c:v>
                </c:pt>
                <c:pt idx="59">
                  <c:v>109000</c:v>
                </c:pt>
                <c:pt idx="60">
                  <c:v>110000</c:v>
                </c:pt>
                <c:pt idx="61">
                  <c:v>111000</c:v>
                </c:pt>
                <c:pt idx="62">
                  <c:v>112000</c:v>
                </c:pt>
                <c:pt idx="63">
                  <c:v>113000</c:v>
                </c:pt>
                <c:pt idx="64">
                  <c:v>114000</c:v>
                </c:pt>
                <c:pt idx="65">
                  <c:v>115000</c:v>
                </c:pt>
                <c:pt idx="66">
                  <c:v>116000</c:v>
                </c:pt>
                <c:pt idx="67">
                  <c:v>117000</c:v>
                </c:pt>
                <c:pt idx="68">
                  <c:v>118000</c:v>
                </c:pt>
                <c:pt idx="69">
                  <c:v>119000</c:v>
                </c:pt>
                <c:pt idx="70">
                  <c:v>120000</c:v>
                </c:pt>
                <c:pt idx="71">
                  <c:v>121000</c:v>
                </c:pt>
                <c:pt idx="72">
                  <c:v>122000</c:v>
                </c:pt>
                <c:pt idx="73">
                  <c:v>123000</c:v>
                </c:pt>
                <c:pt idx="74">
                  <c:v>124000</c:v>
                </c:pt>
                <c:pt idx="75">
                  <c:v>125000</c:v>
                </c:pt>
                <c:pt idx="76">
                  <c:v>126000</c:v>
                </c:pt>
                <c:pt idx="77">
                  <c:v>127000</c:v>
                </c:pt>
                <c:pt idx="78">
                  <c:v>128000</c:v>
                </c:pt>
                <c:pt idx="79">
                  <c:v>129000</c:v>
                </c:pt>
                <c:pt idx="80">
                  <c:v>130000</c:v>
                </c:pt>
                <c:pt idx="81">
                  <c:v>131000</c:v>
                </c:pt>
                <c:pt idx="82">
                  <c:v>132000</c:v>
                </c:pt>
                <c:pt idx="83">
                  <c:v>133000</c:v>
                </c:pt>
                <c:pt idx="84">
                  <c:v>134000</c:v>
                </c:pt>
                <c:pt idx="85">
                  <c:v>135000</c:v>
                </c:pt>
                <c:pt idx="86">
                  <c:v>136000</c:v>
                </c:pt>
                <c:pt idx="87">
                  <c:v>137000</c:v>
                </c:pt>
                <c:pt idx="88">
                  <c:v>138000</c:v>
                </c:pt>
                <c:pt idx="89">
                  <c:v>139000</c:v>
                </c:pt>
                <c:pt idx="90">
                  <c:v>140000</c:v>
                </c:pt>
                <c:pt idx="91">
                  <c:v>141000</c:v>
                </c:pt>
                <c:pt idx="92">
                  <c:v>142000</c:v>
                </c:pt>
                <c:pt idx="93">
                  <c:v>143000</c:v>
                </c:pt>
                <c:pt idx="94">
                  <c:v>144000</c:v>
                </c:pt>
                <c:pt idx="95">
                  <c:v>145000</c:v>
                </c:pt>
                <c:pt idx="96">
                  <c:v>146000</c:v>
                </c:pt>
                <c:pt idx="97">
                  <c:v>147000</c:v>
                </c:pt>
                <c:pt idx="98">
                  <c:v>148000</c:v>
                </c:pt>
                <c:pt idx="99">
                  <c:v>149000</c:v>
                </c:pt>
                <c:pt idx="100">
                  <c:v>150000</c:v>
                </c:pt>
                <c:pt idx="101">
                  <c:v>151000</c:v>
                </c:pt>
                <c:pt idx="102">
                  <c:v>152000</c:v>
                </c:pt>
                <c:pt idx="103">
                  <c:v>153000</c:v>
                </c:pt>
                <c:pt idx="104">
                  <c:v>154000</c:v>
                </c:pt>
                <c:pt idx="105">
                  <c:v>155000</c:v>
                </c:pt>
                <c:pt idx="106">
                  <c:v>156000</c:v>
                </c:pt>
                <c:pt idx="107">
                  <c:v>157000</c:v>
                </c:pt>
                <c:pt idx="108">
                  <c:v>158000</c:v>
                </c:pt>
                <c:pt idx="109">
                  <c:v>159000</c:v>
                </c:pt>
                <c:pt idx="110">
                  <c:v>160000</c:v>
                </c:pt>
                <c:pt idx="111">
                  <c:v>161000</c:v>
                </c:pt>
                <c:pt idx="112">
                  <c:v>162000</c:v>
                </c:pt>
                <c:pt idx="113">
                  <c:v>163000</c:v>
                </c:pt>
                <c:pt idx="114">
                  <c:v>164000</c:v>
                </c:pt>
                <c:pt idx="115">
                  <c:v>165000</c:v>
                </c:pt>
                <c:pt idx="116">
                  <c:v>166000</c:v>
                </c:pt>
                <c:pt idx="117">
                  <c:v>167000</c:v>
                </c:pt>
                <c:pt idx="118">
                  <c:v>168000</c:v>
                </c:pt>
                <c:pt idx="119">
                  <c:v>169000</c:v>
                </c:pt>
                <c:pt idx="120">
                  <c:v>170000</c:v>
                </c:pt>
                <c:pt idx="121">
                  <c:v>171000</c:v>
                </c:pt>
                <c:pt idx="122">
                  <c:v>172000</c:v>
                </c:pt>
                <c:pt idx="123">
                  <c:v>173000</c:v>
                </c:pt>
                <c:pt idx="124">
                  <c:v>174000</c:v>
                </c:pt>
                <c:pt idx="125">
                  <c:v>175000</c:v>
                </c:pt>
                <c:pt idx="126">
                  <c:v>176000</c:v>
                </c:pt>
                <c:pt idx="127">
                  <c:v>177000</c:v>
                </c:pt>
                <c:pt idx="128">
                  <c:v>178000</c:v>
                </c:pt>
                <c:pt idx="129">
                  <c:v>179000</c:v>
                </c:pt>
                <c:pt idx="130">
                  <c:v>180000</c:v>
                </c:pt>
                <c:pt idx="131">
                  <c:v>181000</c:v>
                </c:pt>
                <c:pt idx="132">
                  <c:v>182000</c:v>
                </c:pt>
                <c:pt idx="133">
                  <c:v>183000</c:v>
                </c:pt>
                <c:pt idx="134">
                  <c:v>184000</c:v>
                </c:pt>
                <c:pt idx="135">
                  <c:v>185000</c:v>
                </c:pt>
                <c:pt idx="136">
                  <c:v>186000</c:v>
                </c:pt>
                <c:pt idx="137">
                  <c:v>187000</c:v>
                </c:pt>
                <c:pt idx="138">
                  <c:v>188000</c:v>
                </c:pt>
                <c:pt idx="139">
                  <c:v>189000</c:v>
                </c:pt>
                <c:pt idx="140">
                  <c:v>190000</c:v>
                </c:pt>
                <c:pt idx="141">
                  <c:v>191000</c:v>
                </c:pt>
                <c:pt idx="142">
                  <c:v>192000</c:v>
                </c:pt>
                <c:pt idx="143">
                  <c:v>193000</c:v>
                </c:pt>
                <c:pt idx="144">
                  <c:v>194000</c:v>
                </c:pt>
                <c:pt idx="145">
                  <c:v>195000</c:v>
                </c:pt>
                <c:pt idx="146">
                  <c:v>196000</c:v>
                </c:pt>
                <c:pt idx="147">
                  <c:v>197000</c:v>
                </c:pt>
                <c:pt idx="148">
                  <c:v>198000</c:v>
                </c:pt>
                <c:pt idx="149">
                  <c:v>199000</c:v>
                </c:pt>
                <c:pt idx="150">
                  <c:v>200000</c:v>
                </c:pt>
                <c:pt idx="151">
                  <c:v>201000</c:v>
                </c:pt>
                <c:pt idx="152">
                  <c:v>202000</c:v>
                </c:pt>
                <c:pt idx="153">
                  <c:v>203000</c:v>
                </c:pt>
                <c:pt idx="154">
                  <c:v>204000</c:v>
                </c:pt>
                <c:pt idx="155">
                  <c:v>205000</c:v>
                </c:pt>
                <c:pt idx="156">
                  <c:v>206000</c:v>
                </c:pt>
                <c:pt idx="157">
                  <c:v>207000</c:v>
                </c:pt>
                <c:pt idx="158">
                  <c:v>208000</c:v>
                </c:pt>
                <c:pt idx="159">
                  <c:v>209000</c:v>
                </c:pt>
                <c:pt idx="160">
                  <c:v>210000</c:v>
                </c:pt>
                <c:pt idx="161">
                  <c:v>211000</c:v>
                </c:pt>
                <c:pt idx="162">
                  <c:v>212000</c:v>
                </c:pt>
                <c:pt idx="163">
                  <c:v>213000</c:v>
                </c:pt>
                <c:pt idx="164">
                  <c:v>214000</c:v>
                </c:pt>
                <c:pt idx="165">
                  <c:v>215000</c:v>
                </c:pt>
                <c:pt idx="166">
                  <c:v>216000</c:v>
                </c:pt>
                <c:pt idx="167">
                  <c:v>217000</c:v>
                </c:pt>
                <c:pt idx="168">
                  <c:v>218000</c:v>
                </c:pt>
                <c:pt idx="169">
                  <c:v>219000</c:v>
                </c:pt>
                <c:pt idx="170">
                  <c:v>220000</c:v>
                </c:pt>
                <c:pt idx="171">
                  <c:v>221000</c:v>
                </c:pt>
                <c:pt idx="172">
                  <c:v>222000</c:v>
                </c:pt>
                <c:pt idx="173">
                  <c:v>223000</c:v>
                </c:pt>
                <c:pt idx="174">
                  <c:v>224000</c:v>
                </c:pt>
                <c:pt idx="175">
                  <c:v>225000</c:v>
                </c:pt>
                <c:pt idx="176">
                  <c:v>226000</c:v>
                </c:pt>
                <c:pt idx="177">
                  <c:v>227000</c:v>
                </c:pt>
                <c:pt idx="178">
                  <c:v>228000</c:v>
                </c:pt>
                <c:pt idx="179">
                  <c:v>229000</c:v>
                </c:pt>
                <c:pt idx="180">
                  <c:v>230000</c:v>
                </c:pt>
                <c:pt idx="181">
                  <c:v>231000</c:v>
                </c:pt>
                <c:pt idx="182">
                  <c:v>232000</c:v>
                </c:pt>
                <c:pt idx="183">
                  <c:v>233000</c:v>
                </c:pt>
                <c:pt idx="184">
                  <c:v>234000</c:v>
                </c:pt>
                <c:pt idx="185">
                  <c:v>235000</c:v>
                </c:pt>
                <c:pt idx="186">
                  <c:v>236000</c:v>
                </c:pt>
                <c:pt idx="187">
                  <c:v>237000</c:v>
                </c:pt>
                <c:pt idx="188">
                  <c:v>238000</c:v>
                </c:pt>
                <c:pt idx="189">
                  <c:v>239000</c:v>
                </c:pt>
                <c:pt idx="190">
                  <c:v>240000</c:v>
                </c:pt>
                <c:pt idx="191">
                  <c:v>241000</c:v>
                </c:pt>
                <c:pt idx="192">
                  <c:v>242000</c:v>
                </c:pt>
                <c:pt idx="193">
                  <c:v>243000</c:v>
                </c:pt>
                <c:pt idx="194">
                  <c:v>244000</c:v>
                </c:pt>
                <c:pt idx="195">
                  <c:v>245000</c:v>
                </c:pt>
                <c:pt idx="196">
                  <c:v>246000</c:v>
                </c:pt>
                <c:pt idx="197">
                  <c:v>247000</c:v>
                </c:pt>
                <c:pt idx="198">
                  <c:v>248000</c:v>
                </c:pt>
                <c:pt idx="199">
                  <c:v>249000</c:v>
                </c:pt>
                <c:pt idx="200">
                  <c:v>250000</c:v>
                </c:pt>
                <c:pt idx="201">
                  <c:v>251000</c:v>
                </c:pt>
                <c:pt idx="202">
                  <c:v>252000</c:v>
                </c:pt>
                <c:pt idx="203">
                  <c:v>253000</c:v>
                </c:pt>
                <c:pt idx="204">
                  <c:v>254000</c:v>
                </c:pt>
                <c:pt idx="205">
                  <c:v>255000</c:v>
                </c:pt>
                <c:pt idx="206">
                  <c:v>256000</c:v>
                </c:pt>
                <c:pt idx="207">
                  <c:v>257000</c:v>
                </c:pt>
                <c:pt idx="208">
                  <c:v>258000</c:v>
                </c:pt>
                <c:pt idx="209">
                  <c:v>259000</c:v>
                </c:pt>
                <c:pt idx="210">
                  <c:v>260000</c:v>
                </c:pt>
                <c:pt idx="211">
                  <c:v>261000</c:v>
                </c:pt>
                <c:pt idx="212">
                  <c:v>262000</c:v>
                </c:pt>
                <c:pt idx="213">
                  <c:v>263000</c:v>
                </c:pt>
                <c:pt idx="214">
                  <c:v>264000</c:v>
                </c:pt>
                <c:pt idx="215">
                  <c:v>265000</c:v>
                </c:pt>
                <c:pt idx="216">
                  <c:v>266000</c:v>
                </c:pt>
              </c:numCache>
            </c:numRef>
          </c:xVal>
          <c:yVal>
            <c:numRef>
              <c:f>Sheet1!$E$2:$E$218</c:f>
              <c:numCache>
                <c:formatCode>0%</c:formatCode>
                <c:ptCount val="2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1.2500000000000011E-3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1.2500000000000011E-3</c:v>
                </c:pt>
                <c:pt idx="20">
                  <c:v>1.2500000000000011E-3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1.2500000000000011E-3</c:v>
                </c:pt>
                <c:pt idx="25">
                  <c:v>0</c:v>
                </c:pt>
                <c:pt idx="26">
                  <c:v>0</c:v>
                </c:pt>
                <c:pt idx="27">
                  <c:v>1.2500000000000011E-3</c:v>
                </c:pt>
                <c:pt idx="28">
                  <c:v>1.2500000000000011E-3</c:v>
                </c:pt>
                <c:pt idx="29">
                  <c:v>1.2500000000000011E-3</c:v>
                </c:pt>
                <c:pt idx="30">
                  <c:v>5.0000000000000044E-3</c:v>
                </c:pt>
                <c:pt idx="31">
                  <c:v>2.5000000000000022E-3</c:v>
                </c:pt>
                <c:pt idx="32">
                  <c:v>1.2500000000000011E-3</c:v>
                </c:pt>
                <c:pt idx="33">
                  <c:v>3.7500000000000038E-3</c:v>
                </c:pt>
                <c:pt idx="34">
                  <c:v>6.2500000000000047E-3</c:v>
                </c:pt>
                <c:pt idx="35">
                  <c:v>2.5000000000000022E-3</c:v>
                </c:pt>
                <c:pt idx="36">
                  <c:v>6.2500000000000047E-3</c:v>
                </c:pt>
                <c:pt idx="37">
                  <c:v>1.2500000000000011E-3</c:v>
                </c:pt>
                <c:pt idx="38">
                  <c:v>2.5000000000000022E-3</c:v>
                </c:pt>
                <c:pt idx="39">
                  <c:v>2.5000000000000022E-3</c:v>
                </c:pt>
                <c:pt idx="40">
                  <c:v>6.2500000000000047E-3</c:v>
                </c:pt>
                <c:pt idx="41">
                  <c:v>1.0000000000000005E-2</c:v>
                </c:pt>
                <c:pt idx="42">
                  <c:v>6.2500000000000047E-3</c:v>
                </c:pt>
                <c:pt idx="43">
                  <c:v>8.7500000000000026E-3</c:v>
                </c:pt>
                <c:pt idx="44">
                  <c:v>5.0000000000000044E-3</c:v>
                </c:pt>
                <c:pt idx="45">
                  <c:v>1.0000000000000005E-2</c:v>
                </c:pt>
                <c:pt idx="46">
                  <c:v>6.2500000000000047E-3</c:v>
                </c:pt>
                <c:pt idx="47">
                  <c:v>1.0000000000000005E-2</c:v>
                </c:pt>
                <c:pt idx="48">
                  <c:v>6.2500000000000047E-3</c:v>
                </c:pt>
                <c:pt idx="49">
                  <c:v>1.3750000000000005E-2</c:v>
                </c:pt>
                <c:pt idx="50">
                  <c:v>1.3750000000000005E-2</c:v>
                </c:pt>
                <c:pt idx="51">
                  <c:v>1.0000000000000005E-2</c:v>
                </c:pt>
                <c:pt idx="52">
                  <c:v>7.5000000000000075E-3</c:v>
                </c:pt>
                <c:pt idx="53">
                  <c:v>6.2500000000000047E-3</c:v>
                </c:pt>
                <c:pt idx="54">
                  <c:v>1.1250000000000003E-2</c:v>
                </c:pt>
                <c:pt idx="55">
                  <c:v>6.2500000000000047E-3</c:v>
                </c:pt>
                <c:pt idx="56">
                  <c:v>1.0000000000000005E-2</c:v>
                </c:pt>
                <c:pt idx="57">
                  <c:v>1.2500000000000011E-2</c:v>
                </c:pt>
                <c:pt idx="58">
                  <c:v>1.1250000000000003E-2</c:v>
                </c:pt>
                <c:pt idx="59">
                  <c:v>1.4999999999999998E-2</c:v>
                </c:pt>
                <c:pt idx="60">
                  <c:v>1.2500000000000011E-2</c:v>
                </c:pt>
                <c:pt idx="61">
                  <c:v>8.7500000000000026E-3</c:v>
                </c:pt>
                <c:pt idx="62">
                  <c:v>1.0000000000000005E-2</c:v>
                </c:pt>
                <c:pt idx="63">
                  <c:v>1.4999999999999998E-2</c:v>
                </c:pt>
                <c:pt idx="64">
                  <c:v>1.3750000000000005E-2</c:v>
                </c:pt>
                <c:pt idx="65">
                  <c:v>1.1250000000000003E-2</c:v>
                </c:pt>
                <c:pt idx="66">
                  <c:v>2.0000000000000011E-2</c:v>
                </c:pt>
                <c:pt idx="67">
                  <c:v>8.7500000000000026E-3</c:v>
                </c:pt>
                <c:pt idx="68">
                  <c:v>2.0000000000000011E-2</c:v>
                </c:pt>
                <c:pt idx="69">
                  <c:v>1.3750000000000005E-2</c:v>
                </c:pt>
                <c:pt idx="70">
                  <c:v>1.4999999999999998E-2</c:v>
                </c:pt>
                <c:pt idx="71">
                  <c:v>1.1250000000000003E-2</c:v>
                </c:pt>
                <c:pt idx="72">
                  <c:v>1.0000000000000005E-2</c:v>
                </c:pt>
                <c:pt idx="73">
                  <c:v>1.4999999999999998E-2</c:v>
                </c:pt>
                <c:pt idx="74">
                  <c:v>7.5000000000000075E-3</c:v>
                </c:pt>
                <c:pt idx="75">
                  <c:v>1.3750000000000005E-2</c:v>
                </c:pt>
                <c:pt idx="76">
                  <c:v>1.7500000000000022E-2</c:v>
                </c:pt>
                <c:pt idx="77">
                  <c:v>1.3750000000000005E-2</c:v>
                </c:pt>
                <c:pt idx="78">
                  <c:v>1.1250000000000003E-2</c:v>
                </c:pt>
                <c:pt idx="79">
                  <c:v>1.0000000000000005E-2</c:v>
                </c:pt>
                <c:pt idx="80">
                  <c:v>6.2500000000000047E-3</c:v>
                </c:pt>
                <c:pt idx="81">
                  <c:v>1.6250000000000007E-2</c:v>
                </c:pt>
                <c:pt idx="82">
                  <c:v>6.2500000000000047E-3</c:v>
                </c:pt>
                <c:pt idx="83">
                  <c:v>1.4999999999999998E-2</c:v>
                </c:pt>
                <c:pt idx="84">
                  <c:v>2.0000000000000011E-2</c:v>
                </c:pt>
                <c:pt idx="85">
                  <c:v>5.0000000000000044E-3</c:v>
                </c:pt>
                <c:pt idx="86">
                  <c:v>1.0000000000000005E-2</c:v>
                </c:pt>
                <c:pt idx="87">
                  <c:v>1.0000000000000005E-2</c:v>
                </c:pt>
                <c:pt idx="88">
                  <c:v>1.0000000000000005E-2</c:v>
                </c:pt>
                <c:pt idx="89">
                  <c:v>1.4999999999999998E-2</c:v>
                </c:pt>
                <c:pt idx="90">
                  <c:v>3.7500000000000038E-3</c:v>
                </c:pt>
                <c:pt idx="91">
                  <c:v>7.5000000000000075E-3</c:v>
                </c:pt>
                <c:pt idx="92">
                  <c:v>7.5000000000000075E-3</c:v>
                </c:pt>
                <c:pt idx="93">
                  <c:v>1.2500000000000011E-2</c:v>
                </c:pt>
                <c:pt idx="94">
                  <c:v>3.7500000000000038E-3</c:v>
                </c:pt>
                <c:pt idx="95">
                  <c:v>2.0000000000000011E-2</c:v>
                </c:pt>
                <c:pt idx="96">
                  <c:v>1.4999999999999998E-2</c:v>
                </c:pt>
                <c:pt idx="97">
                  <c:v>2.0000000000000011E-2</c:v>
                </c:pt>
                <c:pt idx="98">
                  <c:v>1.1250000000000003E-2</c:v>
                </c:pt>
                <c:pt idx="99">
                  <c:v>5.0000000000000044E-3</c:v>
                </c:pt>
                <c:pt idx="100">
                  <c:v>1.4999999999999998E-2</c:v>
                </c:pt>
                <c:pt idx="101">
                  <c:v>7.5000000000000075E-3</c:v>
                </c:pt>
                <c:pt idx="102">
                  <c:v>8.7500000000000026E-3</c:v>
                </c:pt>
                <c:pt idx="103">
                  <c:v>1.2500000000000011E-2</c:v>
                </c:pt>
                <c:pt idx="104">
                  <c:v>2.5000000000000022E-3</c:v>
                </c:pt>
                <c:pt idx="105">
                  <c:v>2.5000000000000022E-3</c:v>
                </c:pt>
                <c:pt idx="106">
                  <c:v>7.5000000000000075E-3</c:v>
                </c:pt>
                <c:pt idx="107">
                  <c:v>6.2500000000000047E-3</c:v>
                </c:pt>
                <c:pt idx="108">
                  <c:v>7.5000000000000075E-3</c:v>
                </c:pt>
                <c:pt idx="109">
                  <c:v>1.1250000000000003E-2</c:v>
                </c:pt>
                <c:pt idx="110">
                  <c:v>3.7500000000000038E-3</c:v>
                </c:pt>
                <c:pt idx="111">
                  <c:v>6.2500000000000047E-3</c:v>
                </c:pt>
                <c:pt idx="112">
                  <c:v>7.5000000000000075E-3</c:v>
                </c:pt>
                <c:pt idx="113">
                  <c:v>2.5000000000000022E-3</c:v>
                </c:pt>
                <c:pt idx="114">
                  <c:v>3.7500000000000038E-3</c:v>
                </c:pt>
                <c:pt idx="115">
                  <c:v>1.2500000000000011E-2</c:v>
                </c:pt>
                <c:pt idx="116">
                  <c:v>1.2500000000000011E-2</c:v>
                </c:pt>
                <c:pt idx="117">
                  <c:v>7.5000000000000075E-3</c:v>
                </c:pt>
                <c:pt idx="118">
                  <c:v>6.2500000000000047E-3</c:v>
                </c:pt>
                <c:pt idx="119">
                  <c:v>6.2500000000000047E-3</c:v>
                </c:pt>
                <c:pt idx="120">
                  <c:v>3.7500000000000038E-3</c:v>
                </c:pt>
                <c:pt idx="121">
                  <c:v>2.5000000000000022E-3</c:v>
                </c:pt>
                <c:pt idx="122">
                  <c:v>2.5000000000000022E-3</c:v>
                </c:pt>
                <c:pt idx="123">
                  <c:v>5.0000000000000044E-3</c:v>
                </c:pt>
                <c:pt idx="124">
                  <c:v>6.2500000000000047E-3</c:v>
                </c:pt>
                <c:pt idx="125">
                  <c:v>8.7500000000000026E-3</c:v>
                </c:pt>
                <c:pt idx="126">
                  <c:v>7.5000000000000075E-3</c:v>
                </c:pt>
                <c:pt idx="127">
                  <c:v>3.7500000000000038E-3</c:v>
                </c:pt>
                <c:pt idx="128">
                  <c:v>5.0000000000000044E-3</c:v>
                </c:pt>
                <c:pt idx="129">
                  <c:v>3.7500000000000038E-3</c:v>
                </c:pt>
                <c:pt idx="130">
                  <c:v>2.5000000000000022E-3</c:v>
                </c:pt>
                <c:pt idx="131">
                  <c:v>5.0000000000000044E-3</c:v>
                </c:pt>
                <c:pt idx="132">
                  <c:v>1.2500000000000011E-3</c:v>
                </c:pt>
                <c:pt idx="133">
                  <c:v>1.2500000000000011E-3</c:v>
                </c:pt>
                <c:pt idx="134">
                  <c:v>2.5000000000000022E-3</c:v>
                </c:pt>
                <c:pt idx="135">
                  <c:v>3.7500000000000038E-3</c:v>
                </c:pt>
                <c:pt idx="136">
                  <c:v>2.5000000000000022E-3</c:v>
                </c:pt>
                <c:pt idx="137">
                  <c:v>1.2500000000000011E-3</c:v>
                </c:pt>
                <c:pt idx="138">
                  <c:v>1.2500000000000011E-3</c:v>
                </c:pt>
                <c:pt idx="139">
                  <c:v>1.2500000000000011E-3</c:v>
                </c:pt>
                <c:pt idx="140">
                  <c:v>1.2500000000000011E-3</c:v>
                </c:pt>
                <c:pt idx="141">
                  <c:v>7.5000000000000075E-3</c:v>
                </c:pt>
                <c:pt idx="142">
                  <c:v>5.0000000000000044E-3</c:v>
                </c:pt>
                <c:pt idx="143">
                  <c:v>5.0000000000000044E-3</c:v>
                </c:pt>
                <c:pt idx="144">
                  <c:v>1.2500000000000011E-3</c:v>
                </c:pt>
                <c:pt idx="145">
                  <c:v>3.7500000000000038E-3</c:v>
                </c:pt>
                <c:pt idx="146">
                  <c:v>2.5000000000000022E-3</c:v>
                </c:pt>
                <c:pt idx="147">
                  <c:v>1.2500000000000011E-3</c:v>
                </c:pt>
                <c:pt idx="148">
                  <c:v>5.0000000000000044E-3</c:v>
                </c:pt>
                <c:pt idx="149">
                  <c:v>3.7500000000000038E-3</c:v>
                </c:pt>
                <c:pt idx="150">
                  <c:v>1.2500000000000011E-3</c:v>
                </c:pt>
                <c:pt idx="151">
                  <c:v>1.2500000000000011E-3</c:v>
                </c:pt>
                <c:pt idx="152">
                  <c:v>1.2500000000000011E-3</c:v>
                </c:pt>
                <c:pt idx="153">
                  <c:v>2.5000000000000022E-3</c:v>
                </c:pt>
                <c:pt idx="154">
                  <c:v>1.2500000000000011E-3</c:v>
                </c:pt>
                <c:pt idx="155">
                  <c:v>0</c:v>
                </c:pt>
                <c:pt idx="156">
                  <c:v>2.5000000000000022E-3</c:v>
                </c:pt>
                <c:pt idx="157">
                  <c:v>1.2500000000000011E-3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1.2500000000000011E-3</c:v>
                </c:pt>
                <c:pt idx="162">
                  <c:v>1.2500000000000011E-3</c:v>
                </c:pt>
                <c:pt idx="163">
                  <c:v>1.2500000000000011E-3</c:v>
                </c:pt>
                <c:pt idx="164">
                  <c:v>0</c:v>
                </c:pt>
                <c:pt idx="165">
                  <c:v>2.5000000000000022E-3</c:v>
                </c:pt>
                <c:pt idx="166">
                  <c:v>0</c:v>
                </c:pt>
                <c:pt idx="167">
                  <c:v>0</c:v>
                </c:pt>
                <c:pt idx="168">
                  <c:v>1.2500000000000011E-3</c:v>
                </c:pt>
                <c:pt idx="169">
                  <c:v>0</c:v>
                </c:pt>
                <c:pt idx="170">
                  <c:v>0</c:v>
                </c:pt>
                <c:pt idx="171">
                  <c:v>1.2500000000000011E-3</c:v>
                </c:pt>
                <c:pt idx="172">
                  <c:v>0</c:v>
                </c:pt>
                <c:pt idx="173">
                  <c:v>2.5000000000000022E-3</c:v>
                </c:pt>
                <c:pt idx="174">
                  <c:v>0</c:v>
                </c:pt>
                <c:pt idx="175">
                  <c:v>1.2500000000000011E-3</c:v>
                </c:pt>
                <c:pt idx="176">
                  <c:v>0</c:v>
                </c:pt>
                <c:pt idx="177">
                  <c:v>1.2500000000000011E-3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1.2500000000000011E-3</c:v>
                </c:pt>
                <c:pt idx="182">
                  <c:v>1.2500000000000011E-3</c:v>
                </c:pt>
                <c:pt idx="183">
                  <c:v>1.2500000000000011E-3</c:v>
                </c:pt>
                <c:pt idx="184">
                  <c:v>0</c:v>
                </c:pt>
                <c:pt idx="185">
                  <c:v>0</c:v>
                </c:pt>
                <c:pt idx="186">
                  <c:v>1.2500000000000011E-3</c:v>
                </c:pt>
                <c:pt idx="187">
                  <c:v>0</c:v>
                </c:pt>
                <c:pt idx="188">
                  <c:v>1.2500000000000011E-3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1.2500000000000011E-3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1.2500000000000011E-3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1.2500000000000011E-3</c:v>
                </c:pt>
              </c:numCache>
            </c:numRef>
          </c:yVal>
          <c:smooth val="1"/>
        </c:ser>
        <c:axId val="123757696"/>
        <c:axId val="123759616"/>
      </c:scatterChart>
      <c:valAx>
        <c:axId val="1237576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Present Value</a:t>
                </a:r>
                <a:r>
                  <a:rPr lang="en-US" baseline="0" dirty="0" smtClean="0"/>
                  <a:t> Net System Cost (billion 2012$)</a:t>
                </a:r>
                <a:endParaRPr lang="en-US" dirty="0"/>
              </a:p>
            </c:rich>
          </c:tx>
          <c:layout/>
        </c:title>
        <c:numFmt formatCode="_(&quot;$&quot;* #,##0_);_(&quot;$&quot;* \(#,##0\);_(&quot;$&quot;* &quot;-&quot;??_);_(@_)" sourceLinked="1"/>
        <c:tickLblPos val="nextTo"/>
        <c:crossAx val="123759616"/>
        <c:crosses val="autoZero"/>
        <c:crossBetween val="midCat"/>
      </c:valAx>
      <c:valAx>
        <c:axId val="123759616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Probability</a:t>
                </a:r>
                <a:endParaRPr lang="en-US" dirty="0"/>
              </a:p>
            </c:rich>
          </c:tx>
          <c:layout/>
        </c:title>
        <c:numFmt formatCode="0%" sourceLinked="1"/>
        <c:tickLblPos val="none"/>
        <c:crossAx val="123757696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.14832166812481767"/>
          <c:y val="4.7569229565065797E-2"/>
          <c:w val="0.73113432001555367"/>
          <c:h val="0.19257621957546844"/>
        </c:manualLayout>
      </c:layout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  <c:txPr>
        <a:bodyPr/>
        <a:lstStyle/>
        <a:p>
          <a:pPr>
            <a:defRPr sz="16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Scenario 1B - Current Policy, No Carbon Risk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Average System Cost</c:v>
                </c:pt>
                <c:pt idx="1">
                  <c:v>System Risk (TailVar90)</c:v>
                </c:pt>
              </c:strCache>
            </c:strRef>
          </c:cat>
          <c:val>
            <c:numRef>
              <c:f>Sheet1!$B$2:$C$2</c:f>
              <c:numCache>
                <c:formatCode>_("$"* #,##0_);_("$"* \(#,##0\);_("$"* "-"??_);_(@_)</c:formatCode>
                <c:ptCount val="2"/>
                <c:pt idx="0">
                  <c:v>96572.583750000005</c:v>
                </c:pt>
                <c:pt idx="1">
                  <c:v>136442.25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Scenario 2B - Carbon Reduction - Social Cost of Carbon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Average System Cost</c:v>
                </c:pt>
                <c:pt idx="1">
                  <c:v>System Risk (TailVar90)</c:v>
                </c:pt>
              </c:strCache>
            </c:strRef>
          </c:cat>
          <c:val>
            <c:numRef>
              <c:f>Sheet1!$B$3:$C$3</c:f>
              <c:numCache>
                <c:formatCode>_("$"* #,##0_);_("$"* \(#,##0\);_("$"* "-"??_);_(@_)</c:formatCode>
                <c:ptCount val="2"/>
                <c:pt idx="0">
                  <c:v>131823.85374999998</c:v>
                </c:pt>
                <c:pt idx="1">
                  <c:v>195000.33749999985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Scenario 2C - Carbon Risk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Average System Cost</c:v>
                </c:pt>
                <c:pt idx="1">
                  <c:v>System Risk (TailVar90)</c:v>
                </c:pt>
              </c:strCache>
            </c:strRef>
          </c:cat>
          <c:val>
            <c:numRef>
              <c:f>Sheet1!$B$4:$C$4</c:f>
              <c:numCache>
                <c:formatCode>_("$"* #,##0_);_("$"* \(#,##0\);_("$"* "-"??_);_(@_)</c:formatCode>
                <c:ptCount val="2"/>
                <c:pt idx="0">
                  <c:v>120814.24749999997</c:v>
                </c:pt>
                <c:pt idx="1">
                  <c:v>190107.5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Scenario 3A - Maximum Carbon Reduction, Existing Technology</c:v>
                </c:pt>
              </c:strCache>
            </c:strRef>
          </c:tx>
          <c:cat>
            <c:strRef>
              <c:f>Sheet1!$B$1:$C$1</c:f>
              <c:strCache>
                <c:ptCount val="2"/>
                <c:pt idx="0">
                  <c:v>Average System Cost</c:v>
                </c:pt>
                <c:pt idx="1">
                  <c:v>System Risk (TailVar90)</c:v>
                </c:pt>
              </c:strCache>
            </c:strRef>
          </c:cat>
          <c:val>
            <c:numRef>
              <c:f>Sheet1!$B$5:$C$5</c:f>
              <c:numCache>
                <c:formatCode>_("$"* #,##0_);_("$"* \(#,##0\);_("$"* "-"??_);_(@_)</c:formatCode>
                <c:ptCount val="2"/>
                <c:pt idx="0">
                  <c:v>134595.67000000001</c:v>
                </c:pt>
                <c:pt idx="1">
                  <c:v>199551.7</c:v>
                </c:pt>
              </c:numCache>
            </c:numRef>
          </c:val>
        </c:ser>
        <c:axId val="117741056"/>
        <c:axId val="117742592"/>
      </c:barChart>
      <c:catAx>
        <c:axId val="117741056"/>
        <c:scaling>
          <c:orientation val="minMax"/>
        </c:scaling>
        <c:axPos val="b"/>
        <c:tickLblPos val="nextTo"/>
        <c:crossAx val="117742592"/>
        <c:crosses val="autoZero"/>
        <c:auto val="1"/>
        <c:lblAlgn val="ctr"/>
        <c:lblOffset val="100"/>
      </c:catAx>
      <c:valAx>
        <c:axId val="11774259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Present Value Net System Cost (billions</a:t>
                </a:r>
                <a:r>
                  <a:rPr lang="en-US" baseline="0" dirty="0" smtClean="0"/>
                  <a:t> 2012$)</a:t>
                </a:r>
                <a:endParaRPr lang="en-US" dirty="0"/>
              </a:p>
            </c:rich>
          </c:tx>
          <c:layout/>
        </c:title>
        <c:numFmt formatCode="_(&quot;$&quot;* #,##0_);_(&quot;$&quot;* \(#,##0\);_(&quot;$&quot;* &quot;-&quot;??_);_(@_)" sourceLinked="1"/>
        <c:tickLblPos val="nextTo"/>
        <c:crossAx val="117741056"/>
        <c:crosses val="autoZero"/>
        <c:crossBetween val="between"/>
      </c:valAx>
    </c:plotArea>
    <c:legend>
      <c:legendPos val="r"/>
      <c:layout/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1536769709341909E-2"/>
          <c:y val="5.0473457250976211E-2"/>
          <c:w val="0.67585313988529228"/>
          <c:h val="0.75899228517776218"/>
        </c:manualLayout>
      </c:layout>
      <c:lineChart>
        <c:grouping val="standard"/>
        <c:ser>
          <c:idx val="2"/>
          <c:order val="0"/>
          <c:tx>
            <c:strRef>
              <c:f>Sheet1!$B$1</c:f>
              <c:strCache>
                <c:ptCount val="1"/>
                <c:pt idx="0">
                  <c:v>1B - 2016</c:v>
                </c:pt>
              </c:strCache>
            </c:strRef>
          </c:tx>
          <c:spPr>
            <a:ln w="63500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Sheet1!$A$2:$A$26</c:f>
              <c:numCache>
                <c:formatCode>General</c:formatCode>
                <c:ptCount val="25"/>
                <c:pt idx="0">
                  <c:v>65</c:v>
                </c:pt>
                <c:pt idx="1">
                  <c:v>67</c:v>
                </c:pt>
                <c:pt idx="2">
                  <c:v>69</c:v>
                </c:pt>
                <c:pt idx="3">
                  <c:v>71</c:v>
                </c:pt>
                <c:pt idx="4">
                  <c:v>73</c:v>
                </c:pt>
                <c:pt idx="5">
                  <c:v>75</c:v>
                </c:pt>
                <c:pt idx="6">
                  <c:v>77</c:v>
                </c:pt>
                <c:pt idx="7">
                  <c:v>79</c:v>
                </c:pt>
                <c:pt idx="8">
                  <c:v>81</c:v>
                </c:pt>
                <c:pt idx="9">
                  <c:v>83</c:v>
                </c:pt>
                <c:pt idx="10">
                  <c:v>85</c:v>
                </c:pt>
                <c:pt idx="11">
                  <c:v>87</c:v>
                </c:pt>
                <c:pt idx="12">
                  <c:v>89</c:v>
                </c:pt>
                <c:pt idx="13">
                  <c:v>91</c:v>
                </c:pt>
                <c:pt idx="14">
                  <c:v>93</c:v>
                </c:pt>
                <c:pt idx="15">
                  <c:v>95</c:v>
                </c:pt>
                <c:pt idx="16">
                  <c:v>97</c:v>
                </c:pt>
                <c:pt idx="17">
                  <c:v>99</c:v>
                </c:pt>
                <c:pt idx="18">
                  <c:v>101</c:v>
                </c:pt>
                <c:pt idx="19">
                  <c:v>103</c:v>
                </c:pt>
                <c:pt idx="20">
                  <c:v>105</c:v>
                </c:pt>
                <c:pt idx="21">
                  <c:v>107</c:v>
                </c:pt>
                <c:pt idx="22">
                  <c:v>109</c:v>
                </c:pt>
                <c:pt idx="23">
                  <c:v>111</c:v>
                </c:pt>
                <c:pt idx="24">
                  <c:v>113</c:v>
                </c:pt>
              </c:numCache>
            </c:numRef>
          </c:cat>
          <c:val>
            <c:numRef>
              <c:f>Sheet1!$B$2:$B$26</c:f>
              <c:numCache>
                <c:formatCode>0%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3.500000000000001E-2</c:v>
                </c:pt>
                <c:pt idx="3">
                  <c:v>0.22250000000000003</c:v>
                </c:pt>
                <c:pt idx="4">
                  <c:v>0.25750000000000001</c:v>
                </c:pt>
                <c:pt idx="5">
                  <c:v>0.19250000000000003</c:v>
                </c:pt>
                <c:pt idx="6">
                  <c:v>0.17500000000000002</c:v>
                </c:pt>
                <c:pt idx="7">
                  <c:v>8.1250000000000017E-2</c:v>
                </c:pt>
                <c:pt idx="8">
                  <c:v>3.6250000000000004E-2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2B - 2016</c:v>
                </c:pt>
              </c:strCache>
            </c:strRef>
          </c:tx>
          <c:spPr>
            <a:ln w="635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Sheet1!$A$2:$A$26</c:f>
              <c:numCache>
                <c:formatCode>General</c:formatCode>
                <c:ptCount val="25"/>
                <c:pt idx="0">
                  <c:v>65</c:v>
                </c:pt>
                <c:pt idx="1">
                  <c:v>67</c:v>
                </c:pt>
                <c:pt idx="2">
                  <c:v>69</c:v>
                </c:pt>
                <c:pt idx="3">
                  <c:v>71</c:v>
                </c:pt>
                <c:pt idx="4">
                  <c:v>73</c:v>
                </c:pt>
                <c:pt idx="5">
                  <c:v>75</c:v>
                </c:pt>
                <c:pt idx="6">
                  <c:v>77</c:v>
                </c:pt>
                <c:pt idx="7">
                  <c:v>79</c:v>
                </c:pt>
                <c:pt idx="8">
                  <c:v>81</c:v>
                </c:pt>
                <c:pt idx="9">
                  <c:v>83</c:v>
                </c:pt>
                <c:pt idx="10">
                  <c:v>85</c:v>
                </c:pt>
                <c:pt idx="11">
                  <c:v>87</c:v>
                </c:pt>
                <c:pt idx="12">
                  <c:v>89</c:v>
                </c:pt>
                <c:pt idx="13">
                  <c:v>91</c:v>
                </c:pt>
                <c:pt idx="14">
                  <c:v>93</c:v>
                </c:pt>
                <c:pt idx="15">
                  <c:v>95</c:v>
                </c:pt>
                <c:pt idx="16">
                  <c:v>97</c:v>
                </c:pt>
                <c:pt idx="17">
                  <c:v>99</c:v>
                </c:pt>
                <c:pt idx="18">
                  <c:v>101</c:v>
                </c:pt>
                <c:pt idx="19">
                  <c:v>103</c:v>
                </c:pt>
                <c:pt idx="20">
                  <c:v>105</c:v>
                </c:pt>
                <c:pt idx="21">
                  <c:v>107</c:v>
                </c:pt>
                <c:pt idx="22">
                  <c:v>109</c:v>
                </c:pt>
                <c:pt idx="23">
                  <c:v>111</c:v>
                </c:pt>
                <c:pt idx="24">
                  <c:v>113</c:v>
                </c:pt>
              </c:numCache>
            </c:numRef>
          </c:cat>
          <c:val>
            <c:numRef>
              <c:f>Sheet1!$C$2:$C$26</c:f>
              <c:numCache>
                <c:formatCode>0%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4.1250000000000002E-2</c:v>
                </c:pt>
                <c:pt idx="4">
                  <c:v>7.1249999999999994E-2</c:v>
                </c:pt>
                <c:pt idx="5">
                  <c:v>0.10625000000000001</c:v>
                </c:pt>
                <c:pt idx="6">
                  <c:v>0.13625000000000001</c:v>
                </c:pt>
                <c:pt idx="7">
                  <c:v>0.13250000000000001</c:v>
                </c:pt>
                <c:pt idx="8">
                  <c:v>0.10625000000000001</c:v>
                </c:pt>
                <c:pt idx="9">
                  <c:v>0.1</c:v>
                </c:pt>
                <c:pt idx="10">
                  <c:v>8.8750000000000037E-2</c:v>
                </c:pt>
                <c:pt idx="11">
                  <c:v>8.500000000000002E-2</c:v>
                </c:pt>
                <c:pt idx="12">
                  <c:v>4.6249999999999993E-2</c:v>
                </c:pt>
                <c:pt idx="13">
                  <c:v>5.2500000000000012E-2</c:v>
                </c:pt>
                <c:pt idx="14">
                  <c:v>2.0000000000000004E-2</c:v>
                </c:pt>
                <c:pt idx="15">
                  <c:v>1.3750000000000002E-2</c:v>
                </c:pt>
                <c:pt idx="16">
                  <c:v>0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2C - 2016</c:v>
                </c:pt>
              </c:strCache>
            </c:strRef>
          </c:tx>
          <c:spPr>
            <a:ln w="635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Sheet1!$A$2:$A$26</c:f>
              <c:numCache>
                <c:formatCode>General</c:formatCode>
                <c:ptCount val="25"/>
                <c:pt idx="0">
                  <c:v>65</c:v>
                </c:pt>
                <c:pt idx="1">
                  <c:v>67</c:v>
                </c:pt>
                <c:pt idx="2">
                  <c:v>69</c:v>
                </c:pt>
                <c:pt idx="3">
                  <c:v>71</c:v>
                </c:pt>
                <c:pt idx="4">
                  <c:v>73</c:v>
                </c:pt>
                <c:pt idx="5">
                  <c:v>75</c:v>
                </c:pt>
                <c:pt idx="6">
                  <c:v>77</c:v>
                </c:pt>
                <c:pt idx="7">
                  <c:v>79</c:v>
                </c:pt>
                <c:pt idx="8">
                  <c:v>81</c:v>
                </c:pt>
                <c:pt idx="9">
                  <c:v>83</c:v>
                </c:pt>
                <c:pt idx="10">
                  <c:v>85</c:v>
                </c:pt>
                <c:pt idx="11">
                  <c:v>87</c:v>
                </c:pt>
                <c:pt idx="12">
                  <c:v>89</c:v>
                </c:pt>
                <c:pt idx="13">
                  <c:v>91</c:v>
                </c:pt>
                <c:pt idx="14">
                  <c:v>93</c:v>
                </c:pt>
                <c:pt idx="15">
                  <c:v>95</c:v>
                </c:pt>
                <c:pt idx="16">
                  <c:v>97</c:v>
                </c:pt>
                <c:pt idx="17">
                  <c:v>99</c:v>
                </c:pt>
                <c:pt idx="18">
                  <c:v>101</c:v>
                </c:pt>
                <c:pt idx="19">
                  <c:v>103</c:v>
                </c:pt>
                <c:pt idx="20">
                  <c:v>105</c:v>
                </c:pt>
                <c:pt idx="21">
                  <c:v>107</c:v>
                </c:pt>
                <c:pt idx="22">
                  <c:v>109</c:v>
                </c:pt>
                <c:pt idx="23">
                  <c:v>111</c:v>
                </c:pt>
                <c:pt idx="24">
                  <c:v>113</c:v>
                </c:pt>
              </c:numCache>
            </c:numRef>
          </c:cat>
          <c:val>
            <c:numRef>
              <c:f>Sheet1!$D$2:$D$26</c:f>
              <c:numCache>
                <c:formatCode>0%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1.2500000000000002E-2</c:v>
                </c:pt>
                <c:pt idx="6">
                  <c:v>4.7500000000000007E-2</c:v>
                </c:pt>
                <c:pt idx="7">
                  <c:v>9.2500000000000041E-2</c:v>
                </c:pt>
                <c:pt idx="8">
                  <c:v>0.11125000000000002</c:v>
                </c:pt>
                <c:pt idx="9">
                  <c:v>0.11749999999999999</c:v>
                </c:pt>
                <c:pt idx="10">
                  <c:v>0.11125000000000002</c:v>
                </c:pt>
                <c:pt idx="11">
                  <c:v>9.7500000000000017E-2</c:v>
                </c:pt>
                <c:pt idx="12">
                  <c:v>9.1250000000000012E-2</c:v>
                </c:pt>
                <c:pt idx="13">
                  <c:v>7.1249999999999994E-2</c:v>
                </c:pt>
                <c:pt idx="14">
                  <c:v>4.6249999999999993E-2</c:v>
                </c:pt>
                <c:pt idx="15">
                  <c:v>4.5000000000000012E-2</c:v>
                </c:pt>
                <c:pt idx="16">
                  <c:v>3.875E-2</c:v>
                </c:pt>
                <c:pt idx="17">
                  <c:v>2.8750000000000001E-2</c:v>
                </c:pt>
                <c:pt idx="18">
                  <c:v>1.2500000000000002E-2</c:v>
                </c:pt>
                <c:pt idx="19">
                  <c:v>1.3750000000000002E-2</c:v>
                </c:pt>
                <c:pt idx="20">
                  <c:v>7.5000000000000015E-3</c:v>
                </c:pt>
                <c:pt idx="21">
                  <c:v>1.3750000000000002E-2</c:v>
                </c:pt>
                <c:pt idx="22">
                  <c:v>1.4999999999999998E-2</c:v>
                </c:pt>
                <c:pt idx="23">
                  <c:v>7.5000000000000015E-3</c:v>
                </c:pt>
                <c:pt idx="24">
                  <c:v>2.5000000000000005E-3</c:v>
                </c:pt>
              </c:numCache>
            </c:numRef>
          </c:val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3A - 2016</c:v>
                </c:pt>
              </c:strCache>
            </c:strRef>
          </c:tx>
          <c:spPr>
            <a:ln w="6350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Sheet1!$A$2:$A$26</c:f>
              <c:numCache>
                <c:formatCode>General</c:formatCode>
                <c:ptCount val="25"/>
                <c:pt idx="0">
                  <c:v>65</c:v>
                </c:pt>
                <c:pt idx="1">
                  <c:v>67</c:v>
                </c:pt>
                <c:pt idx="2">
                  <c:v>69</c:v>
                </c:pt>
                <c:pt idx="3">
                  <c:v>71</c:v>
                </c:pt>
                <c:pt idx="4">
                  <c:v>73</c:v>
                </c:pt>
                <c:pt idx="5">
                  <c:v>75</c:v>
                </c:pt>
                <c:pt idx="6">
                  <c:v>77</c:v>
                </c:pt>
                <c:pt idx="7">
                  <c:v>79</c:v>
                </c:pt>
                <c:pt idx="8">
                  <c:v>81</c:v>
                </c:pt>
                <c:pt idx="9">
                  <c:v>83</c:v>
                </c:pt>
                <c:pt idx="10">
                  <c:v>85</c:v>
                </c:pt>
                <c:pt idx="11">
                  <c:v>87</c:v>
                </c:pt>
                <c:pt idx="12">
                  <c:v>89</c:v>
                </c:pt>
                <c:pt idx="13">
                  <c:v>91</c:v>
                </c:pt>
                <c:pt idx="14">
                  <c:v>93</c:v>
                </c:pt>
                <c:pt idx="15">
                  <c:v>95</c:v>
                </c:pt>
                <c:pt idx="16">
                  <c:v>97</c:v>
                </c:pt>
                <c:pt idx="17">
                  <c:v>99</c:v>
                </c:pt>
                <c:pt idx="18">
                  <c:v>101</c:v>
                </c:pt>
                <c:pt idx="19">
                  <c:v>103</c:v>
                </c:pt>
                <c:pt idx="20">
                  <c:v>105</c:v>
                </c:pt>
                <c:pt idx="21">
                  <c:v>107</c:v>
                </c:pt>
                <c:pt idx="22">
                  <c:v>109</c:v>
                </c:pt>
                <c:pt idx="23">
                  <c:v>111</c:v>
                </c:pt>
                <c:pt idx="24">
                  <c:v>113</c:v>
                </c:pt>
              </c:numCache>
            </c:numRef>
          </c:cat>
          <c:val>
            <c:numRef>
              <c:f>Sheet1!$E$2:$E$26</c:f>
              <c:numCache>
                <c:formatCode>0%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3.2500000000000008E-2</c:v>
                </c:pt>
                <c:pt idx="3">
                  <c:v>0.23</c:v>
                </c:pt>
                <c:pt idx="4">
                  <c:v>0.26124999999999998</c:v>
                </c:pt>
                <c:pt idx="5">
                  <c:v>0.19000000000000003</c:v>
                </c:pt>
                <c:pt idx="6">
                  <c:v>0.16500000000000004</c:v>
                </c:pt>
                <c:pt idx="7">
                  <c:v>8.6250000000000021E-2</c:v>
                </c:pt>
                <c:pt idx="8">
                  <c:v>3.3750000000000002E-2</c:v>
                </c:pt>
                <c:pt idx="9">
                  <c:v>1.2500000000000002E-3</c:v>
                </c:pt>
                <c:pt idx="10">
                  <c:v>0</c:v>
                </c:pt>
              </c:numCache>
            </c:numRef>
          </c:val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1B - 2026</c:v>
                </c:pt>
              </c:strCache>
            </c:strRef>
          </c:tx>
          <c:spPr>
            <a:ln w="88900">
              <a:solidFill>
                <a:srgbClr val="00B0F0"/>
              </a:solidFill>
            </a:ln>
          </c:spPr>
          <c:marker>
            <c:symbol val="square"/>
            <c:size val="10"/>
            <c:spPr>
              <a:solidFill>
                <a:srgbClr val="00B0F0"/>
              </a:solidFill>
            </c:spPr>
          </c:marker>
          <c:cat>
            <c:numRef>
              <c:f>Sheet1!$A$2:$A$26</c:f>
              <c:numCache>
                <c:formatCode>General</c:formatCode>
                <c:ptCount val="25"/>
                <c:pt idx="0">
                  <c:v>65</c:v>
                </c:pt>
                <c:pt idx="1">
                  <c:v>67</c:v>
                </c:pt>
                <c:pt idx="2">
                  <c:v>69</c:v>
                </c:pt>
                <c:pt idx="3">
                  <c:v>71</c:v>
                </c:pt>
                <c:pt idx="4">
                  <c:v>73</c:v>
                </c:pt>
                <c:pt idx="5">
                  <c:v>75</c:v>
                </c:pt>
                <c:pt idx="6">
                  <c:v>77</c:v>
                </c:pt>
                <c:pt idx="7">
                  <c:v>79</c:v>
                </c:pt>
                <c:pt idx="8">
                  <c:v>81</c:v>
                </c:pt>
                <c:pt idx="9">
                  <c:v>83</c:v>
                </c:pt>
                <c:pt idx="10">
                  <c:v>85</c:v>
                </c:pt>
                <c:pt idx="11">
                  <c:v>87</c:v>
                </c:pt>
                <c:pt idx="12">
                  <c:v>89</c:v>
                </c:pt>
                <c:pt idx="13">
                  <c:v>91</c:v>
                </c:pt>
                <c:pt idx="14">
                  <c:v>93</c:v>
                </c:pt>
                <c:pt idx="15">
                  <c:v>95</c:v>
                </c:pt>
                <c:pt idx="16">
                  <c:v>97</c:v>
                </c:pt>
                <c:pt idx="17">
                  <c:v>99</c:v>
                </c:pt>
                <c:pt idx="18">
                  <c:v>101</c:v>
                </c:pt>
                <c:pt idx="19">
                  <c:v>103</c:v>
                </c:pt>
                <c:pt idx="20">
                  <c:v>105</c:v>
                </c:pt>
                <c:pt idx="21">
                  <c:v>107</c:v>
                </c:pt>
                <c:pt idx="22">
                  <c:v>109</c:v>
                </c:pt>
                <c:pt idx="23">
                  <c:v>111</c:v>
                </c:pt>
                <c:pt idx="24">
                  <c:v>113</c:v>
                </c:pt>
              </c:numCache>
            </c:numRef>
          </c:cat>
          <c:val>
            <c:numRef>
              <c:f>Sheet1!$F$2:$F$26</c:f>
              <c:numCache>
                <c:formatCode>0%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3.7500000000000007E-3</c:v>
                </c:pt>
                <c:pt idx="5">
                  <c:v>2.2500000000000006E-2</c:v>
                </c:pt>
                <c:pt idx="6">
                  <c:v>0.10375000000000001</c:v>
                </c:pt>
                <c:pt idx="7">
                  <c:v>0.18250000000000002</c:v>
                </c:pt>
                <c:pt idx="8">
                  <c:v>0.20125000000000001</c:v>
                </c:pt>
                <c:pt idx="9">
                  <c:v>0.17375000000000002</c:v>
                </c:pt>
                <c:pt idx="10">
                  <c:v>0.14875000000000002</c:v>
                </c:pt>
                <c:pt idx="11">
                  <c:v>8.3750000000000033E-2</c:v>
                </c:pt>
                <c:pt idx="12">
                  <c:v>5.5000000000000007E-2</c:v>
                </c:pt>
                <c:pt idx="13">
                  <c:v>1.3750000000000002E-2</c:v>
                </c:pt>
                <c:pt idx="14">
                  <c:v>6.2500000000000012E-3</c:v>
                </c:pt>
                <c:pt idx="15">
                  <c:v>1.2500000000000002E-3</c:v>
                </c:pt>
                <c:pt idx="16">
                  <c:v>0</c:v>
                </c:pt>
                <c:pt idx="17">
                  <c:v>0</c:v>
                </c:pt>
                <c:pt idx="18">
                  <c:v>1.2500000000000002E-3</c:v>
                </c:pt>
                <c:pt idx="19">
                  <c:v>0</c:v>
                </c:pt>
                <c:pt idx="20">
                  <c:v>0</c:v>
                </c:pt>
                <c:pt idx="21">
                  <c:v>1.2500000000000002E-3</c:v>
                </c:pt>
                <c:pt idx="22">
                  <c:v>0</c:v>
                </c:pt>
                <c:pt idx="23">
                  <c:v>0</c:v>
                </c:pt>
                <c:pt idx="24">
                  <c:v>1.2500000000000002E-3</c:v>
                </c:pt>
              </c:numCache>
            </c:numRef>
          </c:val>
        </c:ser>
        <c:ser>
          <c:idx val="6"/>
          <c:order val="5"/>
          <c:tx>
            <c:strRef>
              <c:f>Sheet1!$G$1</c:f>
              <c:strCache>
                <c:ptCount val="1"/>
                <c:pt idx="0">
                  <c:v>2B - 2026</c:v>
                </c:pt>
              </c:strCache>
            </c:strRef>
          </c:tx>
          <c:spPr>
            <a:ln w="88900">
              <a:solidFill>
                <a:srgbClr val="FFC000"/>
              </a:solidFill>
            </a:ln>
          </c:spPr>
          <c:marker>
            <c:symbol val="diamond"/>
            <c:size val="10"/>
            <c:spPr>
              <a:solidFill>
                <a:srgbClr val="FFC000"/>
              </a:solidFill>
            </c:spPr>
          </c:marker>
          <c:cat>
            <c:numRef>
              <c:f>Sheet1!$A$2:$A$26</c:f>
              <c:numCache>
                <c:formatCode>General</c:formatCode>
                <c:ptCount val="25"/>
                <c:pt idx="0">
                  <c:v>65</c:v>
                </c:pt>
                <c:pt idx="1">
                  <c:v>67</c:v>
                </c:pt>
                <c:pt idx="2">
                  <c:v>69</c:v>
                </c:pt>
                <c:pt idx="3">
                  <c:v>71</c:v>
                </c:pt>
                <c:pt idx="4">
                  <c:v>73</c:v>
                </c:pt>
                <c:pt idx="5">
                  <c:v>75</c:v>
                </c:pt>
                <c:pt idx="6">
                  <c:v>77</c:v>
                </c:pt>
                <c:pt idx="7">
                  <c:v>79</c:v>
                </c:pt>
                <c:pt idx="8">
                  <c:v>81</c:v>
                </c:pt>
                <c:pt idx="9">
                  <c:v>83</c:v>
                </c:pt>
                <c:pt idx="10">
                  <c:v>85</c:v>
                </c:pt>
                <c:pt idx="11">
                  <c:v>87</c:v>
                </c:pt>
                <c:pt idx="12">
                  <c:v>89</c:v>
                </c:pt>
                <c:pt idx="13">
                  <c:v>91</c:v>
                </c:pt>
                <c:pt idx="14">
                  <c:v>93</c:v>
                </c:pt>
                <c:pt idx="15">
                  <c:v>95</c:v>
                </c:pt>
                <c:pt idx="16">
                  <c:v>97</c:v>
                </c:pt>
                <c:pt idx="17">
                  <c:v>99</c:v>
                </c:pt>
                <c:pt idx="18">
                  <c:v>101</c:v>
                </c:pt>
                <c:pt idx="19">
                  <c:v>103</c:v>
                </c:pt>
                <c:pt idx="20">
                  <c:v>105</c:v>
                </c:pt>
                <c:pt idx="21">
                  <c:v>107</c:v>
                </c:pt>
                <c:pt idx="22">
                  <c:v>109</c:v>
                </c:pt>
                <c:pt idx="23">
                  <c:v>111</c:v>
                </c:pt>
                <c:pt idx="24">
                  <c:v>113</c:v>
                </c:pt>
              </c:numCache>
            </c:numRef>
          </c:cat>
          <c:val>
            <c:numRef>
              <c:f>Sheet1!$G$2:$G$26</c:f>
              <c:numCache>
                <c:formatCode>0%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8.7500000000000026E-3</c:v>
                </c:pt>
                <c:pt idx="6">
                  <c:v>3.500000000000001E-2</c:v>
                </c:pt>
                <c:pt idx="7">
                  <c:v>5.5000000000000007E-2</c:v>
                </c:pt>
                <c:pt idx="8">
                  <c:v>7.7500000000000013E-2</c:v>
                </c:pt>
                <c:pt idx="9">
                  <c:v>9.7500000000000017E-2</c:v>
                </c:pt>
                <c:pt idx="10">
                  <c:v>0.14000000000000001</c:v>
                </c:pt>
                <c:pt idx="11">
                  <c:v>8.7500000000000022E-2</c:v>
                </c:pt>
                <c:pt idx="12">
                  <c:v>7.375000000000001E-2</c:v>
                </c:pt>
                <c:pt idx="13">
                  <c:v>8.7500000000000022E-2</c:v>
                </c:pt>
                <c:pt idx="14">
                  <c:v>7.0000000000000021E-2</c:v>
                </c:pt>
                <c:pt idx="15">
                  <c:v>6.5000000000000016E-2</c:v>
                </c:pt>
                <c:pt idx="16">
                  <c:v>4.7500000000000007E-2</c:v>
                </c:pt>
                <c:pt idx="17">
                  <c:v>3.875E-2</c:v>
                </c:pt>
                <c:pt idx="18">
                  <c:v>5.124999999999999E-2</c:v>
                </c:pt>
                <c:pt idx="19">
                  <c:v>2.2500000000000006E-2</c:v>
                </c:pt>
                <c:pt idx="20">
                  <c:v>1.2500000000000002E-2</c:v>
                </c:pt>
                <c:pt idx="21">
                  <c:v>5.000000000000001E-3</c:v>
                </c:pt>
                <c:pt idx="22">
                  <c:v>3.7500000000000007E-3</c:v>
                </c:pt>
                <c:pt idx="23">
                  <c:v>0</c:v>
                </c:pt>
                <c:pt idx="24">
                  <c:v>1.2500000000000002E-3</c:v>
                </c:pt>
              </c:numCache>
            </c:numRef>
          </c:val>
        </c:ser>
        <c:ser>
          <c:idx val="7"/>
          <c:order val="6"/>
          <c:tx>
            <c:strRef>
              <c:f>Sheet1!$H$1</c:f>
              <c:strCache>
                <c:ptCount val="1"/>
                <c:pt idx="0">
                  <c:v>2C - 2026</c:v>
                </c:pt>
              </c:strCache>
            </c:strRef>
          </c:tx>
          <c:spPr>
            <a:ln w="88900">
              <a:solidFill>
                <a:srgbClr val="FF0000"/>
              </a:solidFill>
            </a:ln>
          </c:spPr>
          <c:marker>
            <c:symbol val="triangle"/>
            <c:size val="10"/>
            <c:spPr>
              <a:solidFill>
                <a:srgbClr val="FF0000"/>
              </a:solidFill>
            </c:spPr>
          </c:marker>
          <c:cat>
            <c:numRef>
              <c:f>Sheet1!$A$2:$A$26</c:f>
              <c:numCache>
                <c:formatCode>General</c:formatCode>
                <c:ptCount val="25"/>
                <c:pt idx="0">
                  <c:v>65</c:v>
                </c:pt>
                <c:pt idx="1">
                  <c:v>67</c:v>
                </c:pt>
                <c:pt idx="2">
                  <c:v>69</c:v>
                </c:pt>
                <c:pt idx="3">
                  <c:v>71</c:v>
                </c:pt>
                <c:pt idx="4">
                  <c:v>73</c:v>
                </c:pt>
                <c:pt idx="5">
                  <c:v>75</c:v>
                </c:pt>
                <c:pt idx="6">
                  <c:v>77</c:v>
                </c:pt>
                <c:pt idx="7">
                  <c:v>79</c:v>
                </c:pt>
                <c:pt idx="8">
                  <c:v>81</c:v>
                </c:pt>
                <c:pt idx="9">
                  <c:v>83</c:v>
                </c:pt>
                <c:pt idx="10">
                  <c:v>85</c:v>
                </c:pt>
                <c:pt idx="11">
                  <c:v>87</c:v>
                </c:pt>
                <c:pt idx="12">
                  <c:v>89</c:v>
                </c:pt>
                <c:pt idx="13">
                  <c:v>91</c:v>
                </c:pt>
                <c:pt idx="14">
                  <c:v>93</c:v>
                </c:pt>
                <c:pt idx="15">
                  <c:v>95</c:v>
                </c:pt>
                <c:pt idx="16">
                  <c:v>97</c:v>
                </c:pt>
                <c:pt idx="17">
                  <c:v>99</c:v>
                </c:pt>
                <c:pt idx="18">
                  <c:v>101</c:v>
                </c:pt>
                <c:pt idx="19">
                  <c:v>103</c:v>
                </c:pt>
                <c:pt idx="20">
                  <c:v>105</c:v>
                </c:pt>
                <c:pt idx="21">
                  <c:v>107</c:v>
                </c:pt>
                <c:pt idx="22">
                  <c:v>109</c:v>
                </c:pt>
                <c:pt idx="23">
                  <c:v>111</c:v>
                </c:pt>
                <c:pt idx="24">
                  <c:v>113</c:v>
                </c:pt>
              </c:numCache>
            </c:numRef>
          </c:cat>
          <c:val>
            <c:numRef>
              <c:f>Sheet1!$H$2:$H$26</c:f>
              <c:numCache>
                <c:formatCode>0%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1.2500000000000002E-2</c:v>
                </c:pt>
                <c:pt idx="6">
                  <c:v>4.7500000000000007E-2</c:v>
                </c:pt>
                <c:pt idx="7">
                  <c:v>9.2500000000000041E-2</c:v>
                </c:pt>
                <c:pt idx="8">
                  <c:v>0.11125000000000002</c:v>
                </c:pt>
                <c:pt idx="9">
                  <c:v>0.11749999999999999</c:v>
                </c:pt>
                <c:pt idx="10">
                  <c:v>0.11125000000000002</c:v>
                </c:pt>
                <c:pt idx="11">
                  <c:v>9.7500000000000017E-2</c:v>
                </c:pt>
                <c:pt idx="12">
                  <c:v>9.1250000000000012E-2</c:v>
                </c:pt>
                <c:pt idx="13">
                  <c:v>7.1249999999999994E-2</c:v>
                </c:pt>
                <c:pt idx="14">
                  <c:v>4.6249999999999993E-2</c:v>
                </c:pt>
                <c:pt idx="15">
                  <c:v>4.5000000000000012E-2</c:v>
                </c:pt>
                <c:pt idx="16">
                  <c:v>3.875E-2</c:v>
                </c:pt>
                <c:pt idx="17">
                  <c:v>2.8750000000000001E-2</c:v>
                </c:pt>
                <c:pt idx="18">
                  <c:v>1.2500000000000002E-2</c:v>
                </c:pt>
                <c:pt idx="19">
                  <c:v>1.3750000000000002E-2</c:v>
                </c:pt>
                <c:pt idx="20">
                  <c:v>7.5000000000000015E-3</c:v>
                </c:pt>
                <c:pt idx="21">
                  <c:v>1.3750000000000002E-2</c:v>
                </c:pt>
                <c:pt idx="22">
                  <c:v>1.4999999999999998E-2</c:v>
                </c:pt>
                <c:pt idx="23">
                  <c:v>7.5000000000000015E-3</c:v>
                </c:pt>
                <c:pt idx="24">
                  <c:v>2.5000000000000005E-3</c:v>
                </c:pt>
              </c:numCache>
            </c:numRef>
          </c:val>
        </c:ser>
        <c:ser>
          <c:idx val="8"/>
          <c:order val="7"/>
          <c:tx>
            <c:strRef>
              <c:f>Sheet1!$I$1</c:f>
              <c:strCache>
                <c:ptCount val="1"/>
                <c:pt idx="0">
                  <c:v>3A - 2026</c:v>
                </c:pt>
              </c:strCache>
            </c:strRef>
          </c:tx>
          <c:spPr>
            <a:ln w="88900">
              <a:solidFill>
                <a:srgbClr val="7030A0"/>
              </a:solidFill>
            </a:ln>
          </c:spPr>
          <c:marker>
            <c:symbol val="circle"/>
            <c:size val="5"/>
            <c:spPr>
              <a:solidFill>
                <a:srgbClr val="7030A0"/>
              </a:solidFill>
            </c:spPr>
          </c:marker>
          <c:cat>
            <c:numRef>
              <c:f>Sheet1!$A$2:$A$26</c:f>
              <c:numCache>
                <c:formatCode>General</c:formatCode>
                <c:ptCount val="25"/>
                <c:pt idx="0">
                  <c:v>65</c:v>
                </c:pt>
                <c:pt idx="1">
                  <c:v>67</c:v>
                </c:pt>
                <c:pt idx="2">
                  <c:v>69</c:v>
                </c:pt>
                <c:pt idx="3">
                  <c:v>71</c:v>
                </c:pt>
                <c:pt idx="4">
                  <c:v>73</c:v>
                </c:pt>
                <c:pt idx="5">
                  <c:v>75</c:v>
                </c:pt>
                <c:pt idx="6">
                  <c:v>77</c:v>
                </c:pt>
                <c:pt idx="7">
                  <c:v>79</c:v>
                </c:pt>
                <c:pt idx="8">
                  <c:v>81</c:v>
                </c:pt>
                <c:pt idx="9">
                  <c:v>83</c:v>
                </c:pt>
                <c:pt idx="10">
                  <c:v>85</c:v>
                </c:pt>
                <c:pt idx="11">
                  <c:v>87</c:v>
                </c:pt>
                <c:pt idx="12">
                  <c:v>89</c:v>
                </c:pt>
                <c:pt idx="13">
                  <c:v>91</c:v>
                </c:pt>
                <c:pt idx="14">
                  <c:v>93</c:v>
                </c:pt>
                <c:pt idx="15">
                  <c:v>95</c:v>
                </c:pt>
                <c:pt idx="16">
                  <c:v>97</c:v>
                </c:pt>
                <c:pt idx="17">
                  <c:v>99</c:v>
                </c:pt>
                <c:pt idx="18">
                  <c:v>101</c:v>
                </c:pt>
                <c:pt idx="19">
                  <c:v>103</c:v>
                </c:pt>
                <c:pt idx="20">
                  <c:v>105</c:v>
                </c:pt>
                <c:pt idx="21">
                  <c:v>107</c:v>
                </c:pt>
                <c:pt idx="22">
                  <c:v>109</c:v>
                </c:pt>
                <c:pt idx="23">
                  <c:v>111</c:v>
                </c:pt>
                <c:pt idx="24">
                  <c:v>113</c:v>
                </c:pt>
              </c:numCache>
            </c:numRef>
          </c:cat>
          <c:val>
            <c:numRef>
              <c:f>Sheet1!$I$2:$I$26</c:f>
              <c:numCache>
                <c:formatCode>0%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3.7500000000000007E-3</c:v>
                </c:pt>
                <c:pt idx="8">
                  <c:v>4.0000000000000008E-2</c:v>
                </c:pt>
                <c:pt idx="9">
                  <c:v>7.7500000000000013E-2</c:v>
                </c:pt>
                <c:pt idx="10">
                  <c:v>0.12875</c:v>
                </c:pt>
                <c:pt idx="11">
                  <c:v>0.13750000000000001</c:v>
                </c:pt>
                <c:pt idx="12">
                  <c:v>0.13375000000000001</c:v>
                </c:pt>
                <c:pt idx="13">
                  <c:v>8.7500000000000022E-2</c:v>
                </c:pt>
                <c:pt idx="14">
                  <c:v>0.10125000000000002</c:v>
                </c:pt>
                <c:pt idx="15">
                  <c:v>9.0000000000000024E-2</c:v>
                </c:pt>
                <c:pt idx="16">
                  <c:v>4.5000000000000012E-2</c:v>
                </c:pt>
                <c:pt idx="17">
                  <c:v>4.7500000000000007E-2</c:v>
                </c:pt>
                <c:pt idx="18">
                  <c:v>3.0000000000000006E-2</c:v>
                </c:pt>
                <c:pt idx="19">
                  <c:v>2.2500000000000006E-2</c:v>
                </c:pt>
                <c:pt idx="20">
                  <c:v>1.2500000000000002E-2</c:v>
                </c:pt>
                <c:pt idx="21">
                  <c:v>2.1250000000000005E-2</c:v>
                </c:pt>
                <c:pt idx="22">
                  <c:v>1.1250000000000003E-2</c:v>
                </c:pt>
                <c:pt idx="23">
                  <c:v>6.2500000000000012E-3</c:v>
                </c:pt>
                <c:pt idx="24">
                  <c:v>3.7500000000000007E-3</c:v>
                </c:pt>
              </c:numCache>
            </c:numRef>
          </c:val>
        </c:ser>
        <c:marker val="1"/>
        <c:axId val="126583936"/>
        <c:axId val="126596224"/>
      </c:lineChart>
      <c:catAx>
        <c:axId val="126583936"/>
        <c:scaling>
          <c:orientation val="minMax"/>
        </c:scaling>
        <c:axPos val="b"/>
        <c:numFmt formatCode="&quot;$&quot;#,##0" sourceLinked="0"/>
        <c:tickLblPos val="nextTo"/>
        <c:crossAx val="126596224"/>
        <c:crosses val="autoZero"/>
        <c:auto val="1"/>
        <c:lblAlgn val="ctr"/>
        <c:lblOffset val="100"/>
      </c:catAx>
      <c:valAx>
        <c:axId val="12659622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Probability</a:t>
                </a:r>
                <a:endParaRPr lang="en-US" dirty="0"/>
              </a:p>
            </c:rich>
          </c:tx>
          <c:layout/>
        </c:title>
        <c:numFmt formatCode="0%" sourceLinked="1"/>
        <c:tickLblPos val="none"/>
        <c:crossAx val="126583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688271604938284"/>
          <c:y val="4.9602482388830839E-2"/>
          <c:w val="0.24003086419753089"/>
          <c:h val="0.82503193243073369"/>
        </c:manualLayout>
      </c:layout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>
        <c:manualLayout>
          <c:layoutTarget val="inner"/>
          <c:xMode val="edge"/>
          <c:yMode val="edge"/>
          <c:x val="7.2099146390484967E-2"/>
          <c:y val="4.4861391929187797E-2"/>
          <c:w val="0.88256842894637999"/>
          <c:h val="0.68728934069808623"/>
        </c:manualLayout>
      </c:layout>
      <c:scatterChart>
        <c:scatterStyle val="smoothMarker"/>
        <c:ser>
          <c:idx val="0"/>
          <c:order val="0"/>
          <c:tx>
            <c:strRef>
              <c:f>Sheet1!$B$1</c:f>
              <c:strCache>
                <c:ptCount val="1"/>
                <c:pt idx="0">
                  <c:v>Scenario 1B - Current Policy, No Carbon Risk2</c:v>
                </c:pt>
              </c:strCache>
            </c:strRef>
          </c:tx>
          <c:marker>
            <c:symbol val="none"/>
          </c:marker>
          <c:xVal>
            <c:numRef>
              <c:f>Sheet1!$A$2:$A$23</c:f>
              <c:numCache>
                <c:formatCode>General</c:formatCode>
                <c:ptCount val="22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  <c:pt idx="21">
                  <c:v>42</c:v>
                </c:pt>
              </c:numCache>
            </c:numRef>
          </c:xVal>
          <c:yVal>
            <c:numRef>
              <c:f>Sheet1!$B$2:$B$23</c:f>
              <c:numCache>
                <c:formatCode>0%</c:formatCode>
                <c:ptCount val="22"/>
                <c:pt idx="0">
                  <c:v>3.7500000000000038E-3</c:v>
                </c:pt>
                <c:pt idx="1">
                  <c:v>8.7500000000000008E-3</c:v>
                </c:pt>
                <c:pt idx="2">
                  <c:v>8.7500000000000008E-3</c:v>
                </c:pt>
                <c:pt idx="3">
                  <c:v>1.2500000000000001E-2</c:v>
                </c:pt>
                <c:pt idx="4">
                  <c:v>7.5000000000000075E-3</c:v>
                </c:pt>
                <c:pt idx="5">
                  <c:v>1.3750000000000005E-2</c:v>
                </c:pt>
                <c:pt idx="6">
                  <c:v>2.1250000000000002E-2</c:v>
                </c:pt>
                <c:pt idx="7">
                  <c:v>5.7500000000000023E-2</c:v>
                </c:pt>
                <c:pt idx="8">
                  <c:v>6.124999999999995E-2</c:v>
                </c:pt>
                <c:pt idx="9">
                  <c:v>8.5000000000000006E-2</c:v>
                </c:pt>
                <c:pt idx="10">
                  <c:v>0.11375</c:v>
                </c:pt>
                <c:pt idx="11">
                  <c:v>0.12125000000000002</c:v>
                </c:pt>
                <c:pt idx="12">
                  <c:v>0.125</c:v>
                </c:pt>
                <c:pt idx="13">
                  <c:v>0.1125</c:v>
                </c:pt>
                <c:pt idx="14">
                  <c:v>0.10625000000000002</c:v>
                </c:pt>
                <c:pt idx="15">
                  <c:v>7.0000000000000021E-2</c:v>
                </c:pt>
                <c:pt idx="16">
                  <c:v>0.05</c:v>
                </c:pt>
                <c:pt idx="17">
                  <c:v>1.6250000000000001E-2</c:v>
                </c:pt>
                <c:pt idx="18">
                  <c:v>5.0000000000000044E-3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Scenario 2C - Carbon Risk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Sheet1!$A$2:$A$23</c:f>
              <c:numCache>
                <c:formatCode>General</c:formatCode>
                <c:ptCount val="22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  <c:pt idx="21">
                  <c:v>42</c:v>
                </c:pt>
              </c:numCache>
            </c:numRef>
          </c:xVal>
          <c:yVal>
            <c:numRef>
              <c:f>Sheet1!$C$2:$C$23</c:f>
              <c:numCache>
                <c:formatCode>0%</c:formatCode>
                <c:ptCount val="22"/>
                <c:pt idx="0">
                  <c:v>3.7500000000000038E-3</c:v>
                </c:pt>
                <c:pt idx="1">
                  <c:v>1.3750000000000005E-2</c:v>
                </c:pt>
                <c:pt idx="2">
                  <c:v>2.1250000000000002E-2</c:v>
                </c:pt>
                <c:pt idx="3">
                  <c:v>2.6250000000000002E-2</c:v>
                </c:pt>
                <c:pt idx="4">
                  <c:v>7.6249999999999971E-2</c:v>
                </c:pt>
                <c:pt idx="5">
                  <c:v>0.10125000000000002</c:v>
                </c:pt>
                <c:pt idx="6">
                  <c:v>0.1125</c:v>
                </c:pt>
                <c:pt idx="7">
                  <c:v>0.10249999999999998</c:v>
                </c:pt>
                <c:pt idx="8">
                  <c:v>0.1125</c:v>
                </c:pt>
                <c:pt idx="9">
                  <c:v>0.1</c:v>
                </c:pt>
                <c:pt idx="10">
                  <c:v>9.0000000000000024E-2</c:v>
                </c:pt>
                <c:pt idx="11">
                  <c:v>7.8750000000000014E-2</c:v>
                </c:pt>
                <c:pt idx="12">
                  <c:v>6.3750000000000001E-2</c:v>
                </c:pt>
                <c:pt idx="13">
                  <c:v>4.3749999999999997E-2</c:v>
                </c:pt>
                <c:pt idx="14">
                  <c:v>2.0000000000000011E-2</c:v>
                </c:pt>
                <c:pt idx="15">
                  <c:v>2.0000000000000011E-2</c:v>
                </c:pt>
                <c:pt idx="16">
                  <c:v>1.0000000000000005E-2</c:v>
                </c:pt>
                <c:pt idx="17">
                  <c:v>3.7500000000000038E-3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Scenario 3A - Maximum Carbon Reduction, Existing Technology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Sheet1!$A$2:$A$23</c:f>
              <c:numCache>
                <c:formatCode>General</c:formatCode>
                <c:ptCount val="22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  <c:pt idx="21">
                  <c:v>42</c:v>
                </c:pt>
              </c:numCache>
            </c:numRef>
          </c:xVal>
          <c:yVal>
            <c:numRef>
              <c:f>Sheet1!$D$2:$D$23</c:f>
              <c:numCache>
                <c:formatCode>0%</c:formatCode>
                <c:ptCount val="22"/>
                <c:pt idx="0">
                  <c:v>8.7500000000000008E-3</c:v>
                </c:pt>
                <c:pt idx="1">
                  <c:v>1.2500000000000001E-2</c:v>
                </c:pt>
                <c:pt idx="2">
                  <c:v>3.0000000000000002E-2</c:v>
                </c:pt>
                <c:pt idx="3">
                  <c:v>0.05</c:v>
                </c:pt>
                <c:pt idx="4">
                  <c:v>6.8750000000000019E-2</c:v>
                </c:pt>
                <c:pt idx="5">
                  <c:v>0.115</c:v>
                </c:pt>
                <c:pt idx="6">
                  <c:v>0.12250000000000007</c:v>
                </c:pt>
                <c:pt idx="7">
                  <c:v>0.16500000000000001</c:v>
                </c:pt>
                <c:pt idx="8">
                  <c:v>0.13500000000000001</c:v>
                </c:pt>
                <c:pt idx="9">
                  <c:v>0.125</c:v>
                </c:pt>
                <c:pt idx="10">
                  <c:v>7.3749999999999996E-2</c:v>
                </c:pt>
                <c:pt idx="11">
                  <c:v>5.7500000000000023E-2</c:v>
                </c:pt>
                <c:pt idx="12">
                  <c:v>2.8749999999999998E-2</c:v>
                </c:pt>
                <c:pt idx="13">
                  <c:v>7.5000000000000075E-3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yVal>
          <c:smooth val="1"/>
        </c:ser>
        <c:axId val="124972416"/>
        <c:axId val="124876288"/>
      </c:scatterChart>
      <c:valAx>
        <c:axId val="1249724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CO2</a:t>
                </a:r>
                <a:r>
                  <a:rPr lang="en-US" baseline="0" dirty="0" smtClean="0"/>
                  <a:t> Emissions (Million Metric Tons)</a:t>
                </a:r>
                <a:endParaRPr lang="en-US" dirty="0"/>
              </a:p>
            </c:rich>
          </c:tx>
          <c:layout/>
        </c:title>
        <c:numFmt formatCode="0" sourceLinked="0"/>
        <c:tickLblPos val="nextTo"/>
        <c:crossAx val="124876288"/>
        <c:crosses val="autoZero"/>
        <c:crossBetween val="midCat"/>
        <c:majorUnit val="5"/>
      </c:valAx>
      <c:valAx>
        <c:axId val="12487628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Probability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2076564753730109E-2"/>
              <c:y val="0.33562357124714753"/>
            </c:manualLayout>
          </c:layout>
        </c:title>
        <c:numFmt formatCode="0%" sourceLinked="1"/>
        <c:tickLblPos val="none"/>
        <c:crossAx val="124972416"/>
        <c:crosses val="autoZero"/>
        <c:crossBetween val="midCat"/>
      </c:valAx>
      <c:spPr>
        <a:noFill/>
        <a:ln w="25400">
          <a:noFill/>
        </a:ln>
      </c:spPr>
    </c:plotArea>
    <c:legend>
      <c:legendPos val="b"/>
      <c:layout/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  <c:txPr>
        <a:bodyPr/>
        <a:lstStyle/>
        <a:p>
          <a:pPr>
            <a:defRPr sz="16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>
        <c:manualLayout>
          <c:layoutTarget val="inner"/>
          <c:xMode val="edge"/>
          <c:yMode val="edge"/>
          <c:x val="7.2099146390484967E-2"/>
          <c:y val="4.4861391929187831E-2"/>
          <c:w val="0.88256842894637977"/>
          <c:h val="0.68728934069808645"/>
        </c:manualLayout>
      </c:layout>
      <c:scatterChart>
        <c:scatterStyle val="smoothMarker"/>
        <c:ser>
          <c:idx val="0"/>
          <c:order val="0"/>
          <c:tx>
            <c:strRef>
              <c:f>Sheet1!$B$1</c:f>
              <c:strCache>
                <c:ptCount val="1"/>
                <c:pt idx="0">
                  <c:v>Scenario 1B - Current Policy, No Carbon Risk</c:v>
                </c:pt>
              </c:strCache>
            </c:strRef>
          </c:tx>
          <c:marker>
            <c:symbol val="none"/>
          </c:marker>
          <c:xVal>
            <c:numRef>
              <c:f>Sheet1!$A$2:$A$32</c:f>
              <c:numCache>
                <c:formatCode>General</c:formatCode>
                <c:ptCount val="3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  <c:pt idx="21">
                  <c:v>42</c:v>
                </c:pt>
                <c:pt idx="22">
                  <c:v>44</c:v>
                </c:pt>
                <c:pt idx="23">
                  <c:v>46</c:v>
                </c:pt>
                <c:pt idx="24">
                  <c:v>48</c:v>
                </c:pt>
                <c:pt idx="25">
                  <c:v>50</c:v>
                </c:pt>
                <c:pt idx="26">
                  <c:v>52</c:v>
                </c:pt>
                <c:pt idx="27">
                  <c:v>54</c:v>
                </c:pt>
                <c:pt idx="28">
                  <c:v>56</c:v>
                </c:pt>
                <c:pt idx="29">
                  <c:v>58</c:v>
                </c:pt>
                <c:pt idx="30">
                  <c:v>60</c:v>
                </c:pt>
              </c:numCache>
            </c:numRef>
          </c:xVal>
          <c:yVal>
            <c:numRef>
              <c:f>Sheet1!$B$2:$B$32</c:f>
              <c:numCache>
                <c:formatCode>0%</c:formatCode>
                <c:ptCount val="31"/>
                <c:pt idx="0">
                  <c:v>5.0000000000000044E-3</c:v>
                </c:pt>
                <c:pt idx="1">
                  <c:v>6.2500000000000047E-3</c:v>
                </c:pt>
                <c:pt idx="2">
                  <c:v>6.2500000000000047E-3</c:v>
                </c:pt>
                <c:pt idx="3">
                  <c:v>7.5000000000000075E-3</c:v>
                </c:pt>
                <c:pt idx="4">
                  <c:v>6.2500000000000047E-3</c:v>
                </c:pt>
                <c:pt idx="5">
                  <c:v>1.6250000000000001E-2</c:v>
                </c:pt>
                <c:pt idx="6">
                  <c:v>6.2500000000000047E-3</c:v>
                </c:pt>
                <c:pt idx="7">
                  <c:v>7.5000000000000075E-3</c:v>
                </c:pt>
                <c:pt idx="8">
                  <c:v>1.6250000000000001E-2</c:v>
                </c:pt>
                <c:pt idx="9">
                  <c:v>1.4999999999999998E-2</c:v>
                </c:pt>
                <c:pt idx="10">
                  <c:v>3.3750000000000002E-2</c:v>
                </c:pt>
                <c:pt idx="11">
                  <c:v>3.3750000000000002E-2</c:v>
                </c:pt>
                <c:pt idx="12">
                  <c:v>3.875E-2</c:v>
                </c:pt>
                <c:pt idx="13">
                  <c:v>3.875E-2</c:v>
                </c:pt>
                <c:pt idx="14">
                  <c:v>0.05</c:v>
                </c:pt>
                <c:pt idx="15">
                  <c:v>5.3749999999999999E-2</c:v>
                </c:pt>
                <c:pt idx="16">
                  <c:v>7.5000000000000011E-2</c:v>
                </c:pt>
                <c:pt idx="17">
                  <c:v>7.5000000000000011E-2</c:v>
                </c:pt>
                <c:pt idx="18">
                  <c:v>6.3750000000000001E-2</c:v>
                </c:pt>
                <c:pt idx="19">
                  <c:v>0.1</c:v>
                </c:pt>
                <c:pt idx="20">
                  <c:v>7.1249999999999966E-2</c:v>
                </c:pt>
                <c:pt idx="21">
                  <c:v>8.6250000000000007E-2</c:v>
                </c:pt>
                <c:pt idx="22">
                  <c:v>6.6250000000000003E-2</c:v>
                </c:pt>
                <c:pt idx="23">
                  <c:v>3.2500000000000001E-2</c:v>
                </c:pt>
                <c:pt idx="24">
                  <c:v>3.0000000000000002E-2</c:v>
                </c:pt>
                <c:pt idx="25">
                  <c:v>2.3749999999999997E-2</c:v>
                </c:pt>
                <c:pt idx="26">
                  <c:v>1.7500000000000005E-2</c:v>
                </c:pt>
                <c:pt idx="27">
                  <c:v>1.2500000000000001E-2</c:v>
                </c:pt>
                <c:pt idx="28">
                  <c:v>2.5000000000000022E-3</c:v>
                </c:pt>
                <c:pt idx="29">
                  <c:v>1.2500000000000011E-3</c:v>
                </c:pt>
                <c:pt idx="30">
                  <c:v>1.2500000000000011E-3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Scenario 2B - Carbon Reduction - Social Cost of Carbon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Sheet1!$A$2:$A$32</c:f>
              <c:numCache>
                <c:formatCode>General</c:formatCode>
                <c:ptCount val="3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  <c:pt idx="21">
                  <c:v>42</c:v>
                </c:pt>
                <c:pt idx="22">
                  <c:v>44</c:v>
                </c:pt>
                <c:pt idx="23">
                  <c:v>46</c:v>
                </c:pt>
                <c:pt idx="24">
                  <c:v>48</c:v>
                </c:pt>
                <c:pt idx="25">
                  <c:v>50</c:v>
                </c:pt>
                <c:pt idx="26">
                  <c:v>52</c:v>
                </c:pt>
                <c:pt idx="27">
                  <c:v>54</c:v>
                </c:pt>
                <c:pt idx="28">
                  <c:v>56</c:v>
                </c:pt>
                <c:pt idx="29">
                  <c:v>58</c:v>
                </c:pt>
                <c:pt idx="30">
                  <c:v>60</c:v>
                </c:pt>
              </c:numCache>
            </c:numRef>
          </c:xVal>
          <c:yVal>
            <c:numRef>
              <c:f>Sheet1!$C$2:$C$32</c:f>
              <c:numCache>
                <c:formatCode>0%</c:formatCode>
                <c:ptCount val="31"/>
                <c:pt idx="0">
                  <c:v>5.0000000000000044E-3</c:v>
                </c:pt>
                <c:pt idx="1">
                  <c:v>2.3749999999999997E-2</c:v>
                </c:pt>
                <c:pt idx="2">
                  <c:v>2.5000000000000001E-2</c:v>
                </c:pt>
                <c:pt idx="3">
                  <c:v>3.875E-2</c:v>
                </c:pt>
                <c:pt idx="4">
                  <c:v>6.25E-2</c:v>
                </c:pt>
                <c:pt idx="5">
                  <c:v>7.7500000000000013E-2</c:v>
                </c:pt>
                <c:pt idx="6">
                  <c:v>8.8750000000000148E-2</c:v>
                </c:pt>
                <c:pt idx="7">
                  <c:v>8.6250000000000007E-2</c:v>
                </c:pt>
                <c:pt idx="8">
                  <c:v>8.6250000000000007E-2</c:v>
                </c:pt>
                <c:pt idx="9">
                  <c:v>6.7500000000000004E-2</c:v>
                </c:pt>
                <c:pt idx="10">
                  <c:v>6.6250000000000003E-2</c:v>
                </c:pt>
                <c:pt idx="11">
                  <c:v>5.7500000000000023E-2</c:v>
                </c:pt>
                <c:pt idx="12">
                  <c:v>6.7500000000000004E-2</c:v>
                </c:pt>
                <c:pt idx="13">
                  <c:v>6.7500000000000004E-2</c:v>
                </c:pt>
                <c:pt idx="14">
                  <c:v>3.500000000000001E-2</c:v>
                </c:pt>
                <c:pt idx="15">
                  <c:v>2.1250000000000002E-2</c:v>
                </c:pt>
                <c:pt idx="16">
                  <c:v>2.6250000000000002E-2</c:v>
                </c:pt>
                <c:pt idx="17">
                  <c:v>3.2500000000000001E-2</c:v>
                </c:pt>
                <c:pt idx="18">
                  <c:v>1.4999999999999998E-2</c:v>
                </c:pt>
                <c:pt idx="19">
                  <c:v>1.4999999999999998E-2</c:v>
                </c:pt>
                <c:pt idx="20">
                  <c:v>1.0000000000000005E-2</c:v>
                </c:pt>
                <c:pt idx="21">
                  <c:v>3.7500000000000038E-3</c:v>
                </c:pt>
                <c:pt idx="22">
                  <c:v>1.0000000000000005E-2</c:v>
                </c:pt>
                <c:pt idx="23">
                  <c:v>6.2500000000000047E-3</c:v>
                </c:pt>
                <c:pt idx="24">
                  <c:v>1.2500000000000011E-3</c:v>
                </c:pt>
                <c:pt idx="25">
                  <c:v>0</c:v>
                </c:pt>
                <c:pt idx="26">
                  <c:v>2.5000000000000022E-3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1.2500000000000011E-3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Scenario 2C - Carbon Risk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Sheet1!$A$2:$A$32</c:f>
              <c:numCache>
                <c:formatCode>General</c:formatCode>
                <c:ptCount val="3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  <c:pt idx="21">
                  <c:v>42</c:v>
                </c:pt>
                <c:pt idx="22">
                  <c:v>44</c:v>
                </c:pt>
                <c:pt idx="23">
                  <c:v>46</c:v>
                </c:pt>
                <c:pt idx="24">
                  <c:v>48</c:v>
                </c:pt>
                <c:pt idx="25">
                  <c:v>50</c:v>
                </c:pt>
                <c:pt idx="26">
                  <c:v>52</c:v>
                </c:pt>
                <c:pt idx="27">
                  <c:v>54</c:v>
                </c:pt>
                <c:pt idx="28">
                  <c:v>56</c:v>
                </c:pt>
                <c:pt idx="29">
                  <c:v>58</c:v>
                </c:pt>
                <c:pt idx="30">
                  <c:v>60</c:v>
                </c:pt>
              </c:numCache>
            </c:numRef>
          </c:xVal>
          <c:yVal>
            <c:numRef>
              <c:f>Sheet1!$D$2:$D$32</c:f>
              <c:numCache>
                <c:formatCode>0%</c:formatCode>
                <c:ptCount val="31"/>
                <c:pt idx="0">
                  <c:v>5.0000000000000044E-3</c:v>
                </c:pt>
                <c:pt idx="1">
                  <c:v>2.0000000000000011E-2</c:v>
                </c:pt>
                <c:pt idx="2">
                  <c:v>2.0000000000000011E-2</c:v>
                </c:pt>
                <c:pt idx="3">
                  <c:v>2.2500000000000006E-2</c:v>
                </c:pt>
                <c:pt idx="4">
                  <c:v>4.5000000000000012E-2</c:v>
                </c:pt>
                <c:pt idx="5">
                  <c:v>6.3750000000000001E-2</c:v>
                </c:pt>
                <c:pt idx="6">
                  <c:v>5.1249999999999955E-2</c:v>
                </c:pt>
                <c:pt idx="7">
                  <c:v>7.6249999999999971E-2</c:v>
                </c:pt>
                <c:pt idx="8">
                  <c:v>6.8750000000000019E-2</c:v>
                </c:pt>
                <c:pt idx="9">
                  <c:v>5.2500000000000012E-2</c:v>
                </c:pt>
                <c:pt idx="10">
                  <c:v>6.7500000000000004E-2</c:v>
                </c:pt>
                <c:pt idx="11">
                  <c:v>5.2500000000000012E-2</c:v>
                </c:pt>
                <c:pt idx="12">
                  <c:v>6.0000000000000032E-2</c:v>
                </c:pt>
                <c:pt idx="13">
                  <c:v>4.124999999999996E-2</c:v>
                </c:pt>
                <c:pt idx="14">
                  <c:v>3.875E-2</c:v>
                </c:pt>
                <c:pt idx="15">
                  <c:v>4.124999999999996E-2</c:v>
                </c:pt>
                <c:pt idx="16">
                  <c:v>4.3749999999999997E-2</c:v>
                </c:pt>
                <c:pt idx="17">
                  <c:v>4.5000000000000012E-2</c:v>
                </c:pt>
                <c:pt idx="18">
                  <c:v>3.6250000000000011E-2</c:v>
                </c:pt>
                <c:pt idx="19">
                  <c:v>2.7500000000000011E-2</c:v>
                </c:pt>
                <c:pt idx="20">
                  <c:v>2.3749999999999997E-2</c:v>
                </c:pt>
                <c:pt idx="21">
                  <c:v>2.3749999999999997E-2</c:v>
                </c:pt>
                <c:pt idx="22">
                  <c:v>2.5000000000000001E-2</c:v>
                </c:pt>
                <c:pt idx="23">
                  <c:v>1.8749999999999999E-2</c:v>
                </c:pt>
                <c:pt idx="24">
                  <c:v>1.1250000000000001E-2</c:v>
                </c:pt>
                <c:pt idx="25">
                  <c:v>1.0000000000000005E-2</c:v>
                </c:pt>
                <c:pt idx="26">
                  <c:v>5.0000000000000044E-3</c:v>
                </c:pt>
                <c:pt idx="27">
                  <c:v>2.5000000000000022E-3</c:v>
                </c:pt>
                <c:pt idx="28">
                  <c:v>0</c:v>
                </c:pt>
                <c:pt idx="29">
                  <c:v>0</c:v>
                </c:pt>
                <c:pt idx="30">
                  <c:v>1.2500000000000011E-3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Scenario 3A - Maximum Carbon Reduction, Existing Technology</c:v>
                </c:pt>
              </c:strCache>
            </c:strRef>
          </c:tx>
          <c:marker>
            <c:symbol val="none"/>
          </c:marker>
          <c:xVal>
            <c:numRef>
              <c:f>Sheet1!$A$2:$A$32</c:f>
              <c:numCache>
                <c:formatCode>General</c:formatCode>
                <c:ptCount val="3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  <c:pt idx="21">
                  <c:v>42</c:v>
                </c:pt>
                <c:pt idx="22">
                  <c:v>44</c:v>
                </c:pt>
                <c:pt idx="23">
                  <c:v>46</c:v>
                </c:pt>
                <c:pt idx="24">
                  <c:v>48</c:v>
                </c:pt>
                <c:pt idx="25">
                  <c:v>50</c:v>
                </c:pt>
                <c:pt idx="26">
                  <c:v>52</c:v>
                </c:pt>
                <c:pt idx="27">
                  <c:v>54</c:v>
                </c:pt>
                <c:pt idx="28">
                  <c:v>56</c:v>
                </c:pt>
                <c:pt idx="29">
                  <c:v>58</c:v>
                </c:pt>
                <c:pt idx="30">
                  <c:v>60</c:v>
                </c:pt>
              </c:numCache>
            </c:numRef>
          </c:xVal>
          <c:yVal>
            <c:numRef>
              <c:f>Sheet1!$E$2:$E$32</c:f>
              <c:numCache>
                <c:formatCode>0%</c:formatCode>
                <c:ptCount val="31"/>
                <c:pt idx="0">
                  <c:v>1.1250000000000001E-2</c:v>
                </c:pt>
                <c:pt idx="1">
                  <c:v>2.0000000000000011E-2</c:v>
                </c:pt>
                <c:pt idx="2">
                  <c:v>3.6250000000000011E-2</c:v>
                </c:pt>
                <c:pt idx="3">
                  <c:v>4.5000000000000012E-2</c:v>
                </c:pt>
                <c:pt idx="4">
                  <c:v>6.6250000000000003E-2</c:v>
                </c:pt>
                <c:pt idx="5">
                  <c:v>0.10375000000000002</c:v>
                </c:pt>
                <c:pt idx="6">
                  <c:v>9.2500000000000027E-2</c:v>
                </c:pt>
                <c:pt idx="7">
                  <c:v>0.11</c:v>
                </c:pt>
                <c:pt idx="8">
                  <c:v>9.2500000000000027E-2</c:v>
                </c:pt>
                <c:pt idx="9">
                  <c:v>0.10625000000000002</c:v>
                </c:pt>
                <c:pt idx="10">
                  <c:v>9.7500000000000045E-2</c:v>
                </c:pt>
                <c:pt idx="11">
                  <c:v>7.5000000000000011E-2</c:v>
                </c:pt>
                <c:pt idx="12">
                  <c:v>4.8750000000000022E-2</c:v>
                </c:pt>
                <c:pt idx="13">
                  <c:v>2.7500000000000011E-2</c:v>
                </c:pt>
                <c:pt idx="14">
                  <c:v>2.8749999999999998E-2</c:v>
                </c:pt>
                <c:pt idx="15">
                  <c:v>1.2500000000000001E-2</c:v>
                </c:pt>
                <c:pt idx="16">
                  <c:v>1.6250000000000001E-2</c:v>
                </c:pt>
                <c:pt idx="17">
                  <c:v>7.5000000000000075E-3</c:v>
                </c:pt>
                <c:pt idx="18">
                  <c:v>1.2500000000000011E-3</c:v>
                </c:pt>
                <c:pt idx="19">
                  <c:v>0</c:v>
                </c:pt>
                <c:pt idx="20">
                  <c:v>1.2500000000000011E-3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yVal>
          <c:smooth val="1"/>
        </c:ser>
        <c:axId val="125265408"/>
        <c:axId val="125267328"/>
      </c:scatterChart>
      <c:valAx>
        <c:axId val="1252654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CO2</a:t>
                </a:r>
                <a:r>
                  <a:rPr lang="en-US" baseline="0" dirty="0" smtClean="0"/>
                  <a:t> Emissions (Million Metric Tons)</a:t>
                </a:r>
                <a:endParaRPr lang="en-US" dirty="0"/>
              </a:p>
            </c:rich>
          </c:tx>
          <c:layout/>
        </c:title>
        <c:numFmt formatCode="0" sourceLinked="0"/>
        <c:tickLblPos val="nextTo"/>
        <c:crossAx val="125267328"/>
        <c:crosses val="autoZero"/>
        <c:crossBetween val="midCat"/>
        <c:majorUnit val="5"/>
      </c:valAx>
      <c:valAx>
        <c:axId val="12526732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Probability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2076564753730109E-2"/>
              <c:y val="0.33562357124714787"/>
            </c:manualLayout>
          </c:layout>
        </c:title>
        <c:numFmt formatCode="0%" sourceLinked="1"/>
        <c:tickLblPos val="none"/>
        <c:crossAx val="125265408"/>
        <c:crosses val="autoZero"/>
        <c:crossBetween val="midCat"/>
      </c:valAx>
      <c:spPr>
        <a:noFill/>
        <a:ln w="25400">
          <a:noFill/>
        </a:ln>
      </c:spPr>
    </c:plotArea>
    <c:legend>
      <c:legendPos val="b"/>
      <c:layout/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  <c:txPr>
        <a:bodyPr/>
        <a:lstStyle/>
        <a:p>
          <a:pPr>
            <a:defRPr sz="16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5800269757947047"/>
          <c:y val="4.4861391929187644E-2"/>
          <c:w val="0.80481396422669349"/>
          <c:h val="0.84317326500459955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Median - Scenario 1B - Existing Policy, No Carbon Risk</c:v>
                </c:pt>
              </c:strCache>
            </c:strRef>
          </c:tx>
          <c:spPr>
            <a:ln w="50800">
              <a:solidFill>
                <a:srgbClr val="00B0F0"/>
              </a:solidFill>
            </a:ln>
          </c:spPr>
          <c:marker>
            <c:symbol val="none"/>
          </c:marker>
          <c:cat>
            <c:strRef>
              <c:f>Sheet1!$B$1:$V$1</c:f>
              <c:strCache>
                <c:ptCount val="2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</c:strCache>
            </c:strRef>
          </c:cat>
          <c:val>
            <c:numRef>
              <c:f>Sheet1!$B$2:$V$2</c:f>
              <c:numCache>
                <c:formatCode>#,##0_);\(#,##0\)</c:formatCode>
                <c:ptCount val="21"/>
                <c:pt idx="1">
                  <c:v>21016.5</c:v>
                </c:pt>
                <c:pt idx="2">
                  <c:v>20956.5</c:v>
                </c:pt>
                <c:pt idx="3">
                  <c:v>20933</c:v>
                </c:pt>
                <c:pt idx="4">
                  <c:v>20856</c:v>
                </c:pt>
                <c:pt idx="5">
                  <c:v>20732.5</c:v>
                </c:pt>
                <c:pt idx="6">
                  <c:v>20576</c:v>
                </c:pt>
                <c:pt idx="7">
                  <c:v>20419.5</c:v>
                </c:pt>
                <c:pt idx="8">
                  <c:v>20269</c:v>
                </c:pt>
                <c:pt idx="9">
                  <c:v>20126</c:v>
                </c:pt>
                <c:pt idx="10">
                  <c:v>19984</c:v>
                </c:pt>
                <c:pt idx="11">
                  <c:v>19847</c:v>
                </c:pt>
                <c:pt idx="12">
                  <c:v>19724</c:v>
                </c:pt>
                <c:pt idx="13">
                  <c:v>19638</c:v>
                </c:pt>
                <c:pt idx="14">
                  <c:v>19590.5</c:v>
                </c:pt>
                <c:pt idx="15">
                  <c:v>19662</c:v>
                </c:pt>
                <c:pt idx="16">
                  <c:v>19789</c:v>
                </c:pt>
                <c:pt idx="17">
                  <c:v>19942.5</c:v>
                </c:pt>
                <c:pt idx="18">
                  <c:v>20157.5</c:v>
                </c:pt>
                <c:pt idx="19">
                  <c:v>20374</c:v>
                </c:pt>
                <c:pt idx="20">
                  <c:v>20588</c:v>
                </c:pt>
              </c:numCache>
            </c:numRef>
          </c:val>
        </c:ser>
        <c:ser>
          <c:idx val="4"/>
          <c:order val="1"/>
          <c:tx>
            <c:strRef>
              <c:f>Sheet1!$A$3</c:f>
              <c:strCache>
                <c:ptCount val="1"/>
                <c:pt idx="0">
                  <c:v>Median - Scenario 2B - Carbon Reduction - Social Cost of Carbon</c:v>
                </c:pt>
              </c:strCache>
            </c:strRef>
          </c:tx>
          <c:spPr>
            <a:ln w="50800">
              <a:solidFill>
                <a:srgbClr val="FFC000"/>
              </a:solidFill>
            </a:ln>
          </c:spPr>
          <c:marker>
            <c:symbol val="none"/>
          </c:marker>
          <c:cat>
            <c:strRef>
              <c:f>Sheet1!$B$1:$V$1</c:f>
              <c:strCache>
                <c:ptCount val="2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</c:strCache>
            </c:strRef>
          </c:cat>
          <c:val>
            <c:numRef>
              <c:f>Sheet1!$B$3:$V$3</c:f>
              <c:numCache>
                <c:formatCode>_(* #,##0_);_(* \(#,##0\);_(* "-"??_);_(@_)</c:formatCode>
                <c:ptCount val="21"/>
                <c:pt idx="1">
                  <c:v>21008</c:v>
                </c:pt>
                <c:pt idx="2">
                  <c:v>20930.5</c:v>
                </c:pt>
                <c:pt idx="3">
                  <c:v>20882</c:v>
                </c:pt>
                <c:pt idx="4">
                  <c:v>20787.5</c:v>
                </c:pt>
                <c:pt idx="5">
                  <c:v>20637.5</c:v>
                </c:pt>
                <c:pt idx="6">
                  <c:v>20462</c:v>
                </c:pt>
                <c:pt idx="7">
                  <c:v>20290</c:v>
                </c:pt>
                <c:pt idx="8">
                  <c:v>20113</c:v>
                </c:pt>
                <c:pt idx="9">
                  <c:v>19940</c:v>
                </c:pt>
                <c:pt idx="10">
                  <c:v>19787</c:v>
                </c:pt>
                <c:pt idx="11">
                  <c:v>19644</c:v>
                </c:pt>
                <c:pt idx="12">
                  <c:v>19510</c:v>
                </c:pt>
                <c:pt idx="13">
                  <c:v>19391.5</c:v>
                </c:pt>
                <c:pt idx="14">
                  <c:v>19327</c:v>
                </c:pt>
                <c:pt idx="15">
                  <c:v>19388</c:v>
                </c:pt>
                <c:pt idx="16">
                  <c:v>19512</c:v>
                </c:pt>
                <c:pt idx="17">
                  <c:v>19675</c:v>
                </c:pt>
                <c:pt idx="18">
                  <c:v>19855</c:v>
                </c:pt>
                <c:pt idx="19">
                  <c:v>20081.5</c:v>
                </c:pt>
                <c:pt idx="20">
                  <c:v>20261</c:v>
                </c:pt>
              </c:numCache>
            </c:numRef>
          </c:val>
        </c:ser>
        <c:ser>
          <c:idx val="0"/>
          <c:order val="2"/>
          <c:tx>
            <c:strRef>
              <c:f>Sheet1!$A$4</c:f>
              <c:strCache>
                <c:ptCount val="1"/>
                <c:pt idx="0">
                  <c:v>Median - Scenario 2C - Carbon Risk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Sheet1!$B$1:$V$1</c:f>
              <c:strCache>
                <c:ptCount val="2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</c:strCache>
            </c:strRef>
          </c:cat>
          <c:val>
            <c:numRef>
              <c:f>Sheet1!$B$4:$V$4</c:f>
              <c:numCache>
                <c:formatCode>_(* #,##0_);_(* \(#,##0\);_(* "-"??_);_(@_)</c:formatCode>
                <c:ptCount val="21"/>
                <c:pt idx="1">
                  <c:v>21010</c:v>
                </c:pt>
                <c:pt idx="2">
                  <c:v>20932</c:v>
                </c:pt>
                <c:pt idx="3">
                  <c:v>20887.5</c:v>
                </c:pt>
                <c:pt idx="4">
                  <c:v>20793.5</c:v>
                </c:pt>
                <c:pt idx="5">
                  <c:v>20648.5</c:v>
                </c:pt>
                <c:pt idx="6">
                  <c:v>20478</c:v>
                </c:pt>
                <c:pt idx="7">
                  <c:v>20302.5</c:v>
                </c:pt>
                <c:pt idx="8">
                  <c:v>20132</c:v>
                </c:pt>
                <c:pt idx="9">
                  <c:v>19971</c:v>
                </c:pt>
                <c:pt idx="10">
                  <c:v>19811.5</c:v>
                </c:pt>
                <c:pt idx="11">
                  <c:v>19674</c:v>
                </c:pt>
                <c:pt idx="12">
                  <c:v>19538</c:v>
                </c:pt>
                <c:pt idx="13">
                  <c:v>19435</c:v>
                </c:pt>
                <c:pt idx="14">
                  <c:v>19364.5</c:v>
                </c:pt>
                <c:pt idx="15">
                  <c:v>19435</c:v>
                </c:pt>
                <c:pt idx="16">
                  <c:v>19560</c:v>
                </c:pt>
                <c:pt idx="17">
                  <c:v>19715.5</c:v>
                </c:pt>
                <c:pt idx="18">
                  <c:v>19905.5</c:v>
                </c:pt>
                <c:pt idx="19">
                  <c:v>20128.5</c:v>
                </c:pt>
                <c:pt idx="20">
                  <c:v>20337</c:v>
                </c:pt>
              </c:numCache>
            </c:numRef>
          </c:val>
        </c:ser>
        <c:ser>
          <c:idx val="2"/>
          <c:order val="3"/>
          <c:tx>
            <c:strRef>
              <c:f>Sheet1!$A$5</c:f>
              <c:strCache>
                <c:ptCount val="1"/>
                <c:pt idx="0">
                  <c:v>Median - Scenario 3A - Maximum Carbon Reduction, Existing Technology</c:v>
                </c:pt>
              </c:strCache>
            </c:strRef>
          </c:tx>
          <c:spPr>
            <a:ln w="63500">
              <a:solidFill>
                <a:srgbClr val="7030A0"/>
              </a:solidFill>
            </a:ln>
          </c:spPr>
          <c:marker>
            <c:symbol val="none"/>
          </c:marker>
          <c:cat>
            <c:strRef>
              <c:f>Sheet1!$B$1:$V$1</c:f>
              <c:strCache>
                <c:ptCount val="2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</c:strCache>
            </c:strRef>
          </c:cat>
          <c:val>
            <c:numRef>
              <c:f>Sheet1!$B$5:$V$5</c:f>
              <c:numCache>
                <c:formatCode>_(* #,##0_);_(* \(#,##0\);_(* "-"??_);_(@_)</c:formatCode>
                <c:ptCount val="21"/>
                <c:pt idx="1">
                  <c:v>21015</c:v>
                </c:pt>
                <c:pt idx="2">
                  <c:v>20947</c:v>
                </c:pt>
                <c:pt idx="3">
                  <c:v>20922.5</c:v>
                </c:pt>
                <c:pt idx="4">
                  <c:v>20838.5</c:v>
                </c:pt>
                <c:pt idx="5">
                  <c:v>20704.5</c:v>
                </c:pt>
                <c:pt idx="6">
                  <c:v>20538.5</c:v>
                </c:pt>
                <c:pt idx="7">
                  <c:v>20370</c:v>
                </c:pt>
                <c:pt idx="8">
                  <c:v>20206</c:v>
                </c:pt>
                <c:pt idx="9">
                  <c:v>20039</c:v>
                </c:pt>
                <c:pt idx="10">
                  <c:v>19878</c:v>
                </c:pt>
                <c:pt idx="11">
                  <c:v>19719</c:v>
                </c:pt>
                <c:pt idx="12">
                  <c:v>19580</c:v>
                </c:pt>
                <c:pt idx="13">
                  <c:v>19476</c:v>
                </c:pt>
                <c:pt idx="14">
                  <c:v>19412.5</c:v>
                </c:pt>
                <c:pt idx="15">
                  <c:v>19464</c:v>
                </c:pt>
                <c:pt idx="16">
                  <c:v>19589</c:v>
                </c:pt>
                <c:pt idx="17">
                  <c:v>19753.5</c:v>
                </c:pt>
                <c:pt idx="18">
                  <c:v>19937.5</c:v>
                </c:pt>
                <c:pt idx="19">
                  <c:v>20146.5</c:v>
                </c:pt>
                <c:pt idx="20">
                  <c:v>20336</c:v>
                </c:pt>
              </c:numCache>
            </c:numRef>
          </c:val>
        </c:ser>
        <c:marker val="1"/>
        <c:axId val="125102720"/>
        <c:axId val="125305216"/>
      </c:lineChart>
      <c:catAx>
        <c:axId val="125102720"/>
        <c:scaling>
          <c:orientation val="minMax"/>
        </c:scaling>
        <c:axPos val="b"/>
        <c:numFmt formatCode="0%" sourceLinked="1"/>
        <c:tickLblPos val="nextTo"/>
        <c:crossAx val="125305216"/>
        <c:crosses val="autoZero"/>
        <c:auto val="1"/>
        <c:lblAlgn val="ctr"/>
        <c:lblOffset val="100"/>
        <c:tickLblSkip val="5"/>
      </c:catAx>
      <c:valAx>
        <c:axId val="125305216"/>
        <c:scaling>
          <c:orientation val="minMax"/>
          <c:min val="100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PNW</a:t>
                </a:r>
                <a:r>
                  <a:rPr lang="en-US" baseline="0" dirty="0" smtClean="0"/>
                  <a:t> System Load (aMW)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4.7760522990182028E-3"/>
              <c:y val="0.21605132691746917"/>
            </c:manualLayout>
          </c:layout>
        </c:title>
        <c:numFmt formatCode="#,##0" sourceLinked="0"/>
        <c:tickLblPos val="nextTo"/>
        <c:crossAx val="125102720"/>
        <c:crosses val="autoZero"/>
        <c:crossBetween val="between"/>
      </c:valAx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</c:plotArea>
    <c:legend>
      <c:legendPos val="r"/>
      <c:layout>
        <c:manualLayout>
          <c:xMode val="edge"/>
          <c:yMode val="edge"/>
          <c:x val="0.18015008351228845"/>
          <c:y val="0.45002974628171472"/>
          <c:w val="0.76185612025769511"/>
          <c:h val="0.41393263342082248"/>
        </c:manualLayout>
      </c:layout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  <c:txPr>
        <a:bodyPr/>
        <a:lstStyle/>
        <a:p>
          <a:pPr>
            <a:defRPr sz="16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>
        <c:manualLayout>
          <c:layoutTarget val="inner"/>
          <c:xMode val="edge"/>
          <c:yMode val="edge"/>
          <c:x val="0.16707178963740643"/>
          <c:y val="4.4861391929187519E-2"/>
          <c:w val="0.81110345581802279"/>
          <c:h val="0.84731227365314365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6th Plan - Medium Forecast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</c:numCache>
            </c:numRef>
          </c:cat>
          <c:val>
            <c:numRef>
              <c:f>Sheet1!$B$2:$B$27</c:f>
              <c:numCache>
                <c:formatCode>#,##0</c:formatCode>
                <c:ptCount val="26"/>
                <c:pt idx="0">
                  <c:v>20449.079999999973</c:v>
                </c:pt>
                <c:pt idx="1">
                  <c:v>20867.798333333332</c:v>
                </c:pt>
                <c:pt idx="2">
                  <c:v>21231.456666666658</c:v>
                </c:pt>
                <c:pt idx="3">
                  <c:v>21378.805000000004</c:v>
                </c:pt>
                <c:pt idx="4">
                  <c:v>21382.032499999998</c:v>
                </c:pt>
                <c:pt idx="5">
                  <c:v>21356.119166666624</c:v>
                </c:pt>
                <c:pt idx="6">
                  <c:v>21310.034166666657</c:v>
                </c:pt>
                <c:pt idx="7">
                  <c:v>21252.225833333334</c:v>
                </c:pt>
                <c:pt idx="8">
                  <c:v>21180.903333333332</c:v>
                </c:pt>
                <c:pt idx="9">
                  <c:v>21121.665833333333</c:v>
                </c:pt>
                <c:pt idx="10">
                  <c:v>21062.471666666657</c:v>
                </c:pt>
                <c:pt idx="11">
                  <c:v>20965.795000000009</c:v>
                </c:pt>
                <c:pt idx="12">
                  <c:v>20873.135833333316</c:v>
                </c:pt>
                <c:pt idx="13">
                  <c:v>20795.682499999999</c:v>
                </c:pt>
                <c:pt idx="14">
                  <c:v>20781.535</c:v>
                </c:pt>
                <c:pt idx="15">
                  <c:v>20826.160000000003</c:v>
                </c:pt>
                <c:pt idx="16">
                  <c:v>20900.043333333317</c:v>
                </c:pt>
                <c:pt idx="17">
                  <c:v>21000.822499999998</c:v>
                </c:pt>
                <c:pt idx="18">
                  <c:v>21131.22</c:v>
                </c:pt>
                <c:pt idx="19">
                  <c:v>21279.166666666672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Median - Scenario 1B - Existing Policy, No Carbon Risk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</c:numCache>
            </c:numRef>
          </c:cat>
          <c:val>
            <c:numRef>
              <c:f>Sheet1!$C$2:$C$27</c:f>
              <c:numCache>
                <c:formatCode>General</c:formatCode>
                <c:ptCount val="26"/>
                <c:pt idx="6" formatCode="#,##0">
                  <c:v>21017</c:v>
                </c:pt>
                <c:pt idx="7" formatCode="#,##0">
                  <c:v>20957</c:v>
                </c:pt>
                <c:pt idx="8" formatCode="#,##0">
                  <c:v>20933</c:v>
                </c:pt>
                <c:pt idx="9" formatCode="#,##0">
                  <c:v>20856</c:v>
                </c:pt>
                <c:pt idx="10" formatCode="#,##0">
                  <c:v>20733</c:v>
                </c:pt>
                <c:pt idx="11" formatCode="#,##0">
                  <c:v>20576</c:v>
                </c:pt>
                <c:pt idx="12" formatCode="#,##0">
                  <c:v>20420</c:v>
                </c:pt>
                <c:pt idx="13" formatCode="#,##0">
                  <c:v>20269</c:v>
                </c:pt>
                <c:pt idx="14" formatCode="#,##0">
                  <c:v>20126</c:v>
                </c:pt>
                <c:pt idx="15" formatCode="#,##0">
                  <c:v>19984</c:v>
                </c:pt>
                <c:pt idx="16" formatCode="#,##0">
                  <c:v>19847</c:v>
                </c:pt>
                <c:pt idx="17" formatCode="#,##0">
                  <c:v>19724</c:v>
                </c:pt>
                <c:pt idx="18" formatCode="#,##0">
                  <c:v>19638</c:v>
                </c:pt>
                <c:pt idx="19" formatCode="#,##0">
                  <c:v>19591</c:v>
                </c:pt>
                <c:pt idx="20" formatCode="#,##0">
                  <c:v>19662</c:v>
                </c:pt>
                <c:pt idx="21" formatCode="#,##0">
                  <c:v>19789</c:v>
                </c:pt>
                <c:pt idx="22" formatCode="#,##0">
                  <c:v>19943</c:v>
                </c:pt>
                <c:pt idx="23" formatCode="#,##0">
                  <c:v>20158</c:v>
                </c:pt>
                <c:pt idx="24" formatCode="#,##0">
                  <c:v>20374</c:v>
                </c:pt>
                <c:pt idx="25" formatCode="#,##0">
                  <c:v>20588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Median - Scenario 2B - Carbon Reduction - Social Cost of Carbon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</c:numCache>
            </c:numRef>
          </c:cat>
          <c:val>
            <c:numRef>
              <c:f>Sheet1!$D$2:$D$27</c:f>
              <c:numCache>
                <c:formatCode>General</c:formatCode>
                <c:ptCount val="26"/>
                <c:pt idx="6" formatCode="#,##0">
                  <c:v>21008</c:v>
                </c:pt>
                <c:pt idx="7" formatCode="#,##0">
                  <c:v>20931</c:v>
                </c:pt>
                <c:pt idx="8" formatCode="#,##0">
                  <c:v>20882</c:v>
                </c:pt>
                <c:pt idx="9" formatCode="#,##0">
                  <c:v>20788</c:v>
                </c:pt>
                <c:pt idx="10" formatCode="#,##0">
                  <c:v>20638</c:v>
                </c:pt>
                <c:pt idx="11" formatCode="#,##0">
                  <c:v>20462</c:v>
                </c:pt>
                <c:pt idx="12" formatCode="#,##0">
                  <c:v>20290</c:v>
                </c:pt>
                <c:pt idx="13" formatCode="#,##0">
                  <c:v>20113</c:v>
                </c:pt>
                <c:pt idx="14" formatCode="#,##0">
                  <c:v>19940</c:v>
                </c:pt>
                <c:pt idx="15" formatCode="#,##0">
                  <c:v>19787</c:v>
                </c:pt>
                <c:pt idx="16" formatCode="#,##0">
                  <c:v>19644</c:v>
                </c:pt>
                <c:pt idx="17" formatCode="#,##0">
                  <c:v>19510</c:v>
                </c:pt>
                <c:pt idx="18" formatCode="#,##0">
                  <c:v>19392</c:v>
                </c:pt>
                <c:pt idx="19" formatCode="#,##0">
                  <c:v>19327</c:v>
                </c:pt>
                <c:pt idx="20" formatCode="#,##0">
                  <c:v>19388</c:v>
                </c:pt>
                <c:pt idx="21" formatCode="#,##0">
                  <c:v>19512</c:v>
                </c:pt>
                <c:pt idx="22" formatCode="#,##0">
                  <c:v>19675</c:v>
                </c:pt>
                <c:pt idx="23" formatCode="#,##0">
                  <c:v>19855</c:v>
                </c:pt>
                <c:pt idx="24" formatCode="#,##0">
                  <c:v>20082</c:v>
                </c:pt>
                <c:pt idx="25" formatCode="#,##0">
                  <c:v>20261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Median - Scenario 2C - Carbon Risk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</c:numCache>
            </c:numRef>
          </c:cat>
          <c:val>
            <c:numRef>
              <c:f>Sheet1!$E$2:$E$27</c:f>
              <c:numCache>
                <c:formatCode>General</c:formatCode>
                <c:ptCount val="26"/>
                <c:pt idx="6" formatCode="#,##0">
                  <c:v>21010</c:v>
                </c:pt>
                <c:pt idx="7" formatCode="#,##0">
                  <c:v>20932</c:v>
                </c:pt>
                <c:pt idx="8" formatCode="#,##0">
                  <c:v>20888</c:v>
                </c:pt>
                <c:pt idx="9" formatCode="#,##0">
                  <c:v>20794</c:v>
                </c:pt>
                <c:pt idx="10" formatCode="#,##0">
                  <c:v>20649</c:v>
                </c:pt>
                <c:pt idx="11" formatCode="#,##0">
                  <c:v>20478</c:v>
                </c:pt>
                <c:pt idx="12" formatCode="#,##0">
                  <c:v>20303</c:v>
                </c:pt>
                <c:pt idx="13" formatCode="#,##0">
                  <c:v>20132</c:v>
                </c:pt>
                <c:pt idx="14" formatCode="#,##0">
                  <c:v>19971</c:v>
                </c:pt>
                <c:pt idx="15" formatCode="#,##0">
                  <c:v>19812</c:v>
                </c:pt>
                <c:pt idx="16" formatCode="#,##0">
                  <c:v>19674</c:v>
                </c:pt>
                <c:pt idx="17" formatCode="#,##0">
                  <c:v>19538</c:v>
                </c:pt>
                <c:pt idx="18" formatCode="#,##0">
                  <c:v>19435</c:v>
                </c:pt>
                <c:pt idx="19" formatCode="#,##0">
                  <c:v>19365</c:v>
                </c:pt>
                <c:pt idx="20" formatCode="#,##0">
                  <c:v>19435</c:v>
                </c:pt>
                <c:pt idx="21" formatCode="#,##0">
                  <c:v>19560</c:v>
                </c:pt>
                <c:pt idx="22" formatCode="#,##0">
                  <c:v>19716</c:v>
                </c:pt>
                <c:pt idx="23" formatCode="#,##0">
                  <c:v>19906</c:v>
                </c:pt>
                <c:pt idx="24" formatCode="#,##0">
                  <c:v>20129</c:v>
                </c:pt>
                <c:pt idx="25" formatCode="#,##0">
                  <c:v>20337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Median - Scenario 3A - Maximum Carbon Reduction, Existing Technology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</c:numCache>
            </c:numRef>
          </c:cat>
          <c:val>
            <c:numRef>
              <c:f>Sheet1!$F$2:$F$27</c:f>
              <c:numCache>
                <c:formatCode>General</c:formatCode>
                <c:ptCount val="26"/>
                <c:pt idx="6" formatCode="#,##0">
                  <c:v>21015</c:v>
                </c:pt>
                <c:pt idx="7" formatCode="#,##0">
                  <c:v>20947</c:v>
                </c:pt>
                <c:pt idx="8" formatCode="#,##0">
                  <c:v>20923</c:v>
                </c:pt>
                <c:pt idx="9" formatCode="#,##0">
                  <c:v>20839</c:v>
                </c:pt>
                <c:pt idx="10" formatCode="#,##0">
                  <c:v>20705</c:v>
                </c:pt>
                <c:pt idx="11" formatCode="#,##0">
                  <c:v>20539</c:v>
                </c:pt>
                <c:pt idx="12" formatCode="#,##0">
                  <c:v>20370</c:v>
                </c:pt>
                <c:pt idx="13" formatCode="#,##0">
                  <c:v>20206</c:v>
                </c:pt>
                <c:pt idx="14" formatCode="#,##0">
                  <c:v>20039</c:v>
                </c:pt>
                <c:pt idx="15" formatCode="#,##0">
                  <c:v>19878</c:v>
                </c:pt>
                <c:pt idx="16" formatCode="#,##0">
                  <c:v>19719</c:v>
                </c:pt>
                <c:pt idx="17" formatCode="#,##0">
                  <c:v>19580</c:v>
                </c:pt>
                <c:pt idx="18" formatCode="#,##0">
                  <c:v>19476</c:v>
                </c:pt>
                <c:pt idx="19" formatCode="#,##0">
                  <c:v>19413</c:v>
                </c:pt>
                <c:pt idx="20" formatCode="#,##0">
                  <c:v>19464</c:v>
                </c:pt>
                <c:pt idx="21" formatCode="#,##0">
                  <c:v>19589</c:v>
                </c:pt>
                <c:pt idx="22" formatCode="#,##0">
                  <c:v>19754</c:v>
                </c:pt>
                <c:pt idx="23" formatCode="#,##0">
                  <c:v>19938</c:v>
                </c:pt>
                <c:pt idx="24" formatCode="#,##0">
                  <c:v>20147</c:v>
                </c:pt>
                <c:pt idx="25" formatCode="#,##0">
                  <c:v>20336</c:v>
                </c:pt>
              </c:numCache>
            </c:numRef>
          </c:val>
        </c:ser>
        <c:marker val="1"/>
        <c:axId val="125475072"/>
        <c:axId val="125497344"/>
      </c:lineChart>
      <c:catAx>
        <c:axId val="125475072"/>
        <c:scaling>
          <c:orientation val="minMax"/>
        </c:scaling>
        <c:axPos val="b"/>
        <c:numFmt formatCode="General" sourceLinked="1"/>
        <c:tickLblPos val="nextTo"/>
        <c:crossAx val="125497344"/>
        <c:crosses val="autoZero"/>
        <c:auto val="1"/>
        <c:lblAlgn val="ctr"/>
        <c:lblOffset val="100"/>
        <c:tickLblSkip val="5"/>
      </c:catAx>
      <c:valAx>
        <c:axId val="125497344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PNW Power System Load (aMW)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7.6723048507825404E-3"/>
              <c:y val="0.10509409820628277"/>
            </c:manualLayout>
          </c:layout>
        </c:title>
        <c:numFmt formatCode="#,##0" sourceLinked="0"/>
        <c:tickLblPos val="nextTo"/>
        <c:crossAx val="125475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621913580247014"/>
          <c:y val="0.38458893599838562"/>
          <c:w val="0.81560185185185174"/>
          <c:h val="0.50771875630930763"/>
        </c:manualLayout>
      </c:layout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  <c:txPr>
        <a:bodyPr/>
        <a:lstStyle/>
        <a:p>
          <a:pPr>
            <a:defRPr sz="18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plotArea>
      <c:layout>
        <c:manualLayout>
          <c:layoutTarget val="inner"/>
          <c:xMode val="edge"/>
          <c:yMode val="edge"/>
          <c:x val="0.13939936327403521"/>
          <c:y val="4.6964465980213997E-2"/>
          <c:w val="0.48993316807621284"/>
          <c:h val="0.86127962850797546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Scenario 1B - Existing Policy, No Carbon Risk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2026</c:v>
                </c:pt>
                <c:pt idx="2">
                  <c:v>2035</c:v>
                </c:pt>
              </c:numCache>
            </c:numRef>
          </c:cat>
          <c:val>
            <c:numRef>
              <c:f>Sheet1!$B$2:$B$4</c:f>
              <c:numCache>
                <c:formatCode>_(* #,##0_);_(* \(#,##0\);_(* "-"??_);_(@_)</c:formatCode>
                <c:ptCount val="3"/>
                <c:pt idx="0">
                  <c:v>2452.9912500000014</c:v>
                </c:pt>
                <c:pt idx="1">
                  <c:v>2556.853750000002</c:v>
                </c:pt>
                <c:pt idx="2">
                  <c:v>2605.7737499999998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Scenario 2B - Carbon Reduction - Social Cost of Carbon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2026</c:v>
                </c:pt>
                <c:pt idx="2">
                  <c:v>2035</c:v>
                </c:pt>
              </c:numCache>
            </c:numRef>
          </c:cat>
          <c:val>
            <c:numRef>
              <c:f>Sheet1!$C$2:$C$4</c:f>
              <c:numCache>
                <c:formatCode>_(* #,##0_);_(* \(#,##0\);_(* "-"??_);_(@_)</c:formatCode>
                <c:ptCount val="3"/>
                <c:pt idx="0">
                  <c:v>2461.8337500000016</c:v>
                </c:pt>
                <c:pt idx="1">
                  <c:v>2581.3087500000001</c:v>
                </c:pt>
                <c:pt idx="2">
                  <c:v>2628.58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Scenario 2C - Carbon Risk</c:v>
                </c:pt>
              </c:strCache>
            </c:strRef>
          </c:tx>
          <c:spPr>
            <a:solidFill>
              <a:srgbClr val="00B050"/>
            </a:solidFill>
          </c:spPr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2026</c:v>
                </c:pt>
                <c:pt idx="2">
                  <c:v>2035</c:v>
                </c:pt>
              </c:numCache>
            </c:numRef>
          </c:cat>
          <c:val>
            <c:numRef>
              <c:f>Sheet1!$D$2:$D$4</c:f>
              <c:numCache>
                <c:formatCode>_(* #,##0_);_(* \(#,##0\);_(* "-"??_);_(@_)</c:formatCode>
                <c:ptCount val="3"/>
                <c:pt idx="0">
                  <c:v>2461.8337500000016</c:v>
                </c:pt>
                <c:pt idx="1">
                  <c:v>2581.3087500000001</c:v>
                </c:pt>
                <c:pt idx="2">
                  <c:v>2628.58</c:v>
                </c:pt>
              </c:numCache>
            </c:numRef>
          </c:val>
        </c:ser>
        <c:ser>
          <c:idx val="0"/>
          <c:order val="3"/>
          <c:tx>
            <c:strRef>
              <c:f>Sheet1!$E$1</c:f>
              <c:strCache>
                <c:ptCount val="1"/>
                <c:pt idx="0">
                  <c:v>Scenario 3A - Maximum Carbon Reduction, Existing Technology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2026</c:v>
                </c:pt>
                <c:pt idx="2">
                  <c:v>2035</c:v>
                </c:pt>
              </c:numCache>
            </c:numRef>
          </c:cat>
          <c:val>
            <c:numRef>
              <c:f>Sheet1!$E$2:$E$4</c:f>
              <c:numCache>
                <c:formatCode>_(* #,##0_);_(* \(#,##0\);_(* "-"??_);_(@_)</c:formatCode>
                <c:ptCount val="3"/>
                <c:pt idx="0">
                  <c:v>2461.8337500000016</c:v>
                </c:pt>
                <c:pt idx="1">
                  <c:v>2581.3087500000001</c:v>
                </c:pt>
                <c:pt idx="2">
                  <c:v>2628.58</c:v>
                </c:pt>
              </c:numCache>
            </c:numRef>
          </c:val>
        </c:ser>
        <c:axId val="125729408"/>
        <c:axId val="125747584"/>
      </c:barChart>
      <c:catAx>
        <c:axId val="125729408"/>
        <c:scaling>
          <c:orientation val="minMax"/>
        </c:scaling>
        <c:axPos val="b"/>
        <c:numFmt formatCode="General" sourceLinked="1"/>
        <c:tickLblPos val="nextTo"/>
        <c:crossAx val="125747584"/>
        <c:crosses val="autoZero"/>
        <c:auto val="1"/>
        <c:lblAlgn val="ctr"/>
        <c:lblOffset val="100"/>
      </c:catAx>
      <c:valAx>
        <c:axId val="125747584"/>
        <c:scaling>
          <c:orientation val="minMax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Winter Peak Capacity (MW)</a:t>
                </a:r>
              </a:p>
            </c:rich>
          </c:tx>
          <c:layout/>
        </c:title>
        <c:numFmt formatCode="_(* #,##0_);_(* \(#,##0\);_(* &quot;-&quot;??_);_(@_)" sourceLinked="1"/>
        <c:tickLblPos val="nextTo"/>
        <c:crossAx val="1257294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63533404915294656"/>
          <c:y val="3.1370280637997162E-2"/>
          <c:w val="0.32616475781436444"/>
          <c:h val="0.87632202705431061"/>
        </c:manualLayout>
      </c:layout>
      <c:spPr>
        <a:solidFill>
          <a:schemeClr val="bg1"/>
        </a:solidFill>
        <a:ln>
          <a:solidFill>
            <a:schemeClr val="tx1"/>
          </a:solidFill>
        </a:ln>
      </c:sp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plotArea>
      <c:layout>
        <c:manualLayout>
          <c:layoutTarget val="inner"/>
          <c:xMode val="edge"/>
          <c:yMode val="edge"/>
          <c:x val="0.13939936327403521"/>
          <c:y val="3.4143881618700821E-2"/>
          <c:w val="0.48067390881695338"/>
          <c:h val="0.87410021977894592"/>
        </c:manualLayout>
      </c:layout>
      <c:barChart>
        <c:barDir val="col"/>
        <c:grouping val="clustered"/>
        <c:ser>
          <c:idx val="2"/>
          <c:order val="0"/>
          <c:tx>
            <c:strRef>
              <c:f>Sheet1!$B$1</c:f>
              <c:strCache>
                <c:ptCount val="1"/>
                <c:pt idx="0">
                  <c:v>Scenario 1B - Existing Policy, No Carbon Risk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2026</c:v>
                </c:pt>
                <c:pt idx="2">
                  <c:v>2035</c:v>
                </c:pt>
              </c:numCache>
            </c:numRef>
          </c:cat>
          <c:val>
            <c:numRef>
              <c:f>Sheet1!$B$2:$B$4</c:f>
              <c:numCache>
                <c:formatCode>_(* #,##0_);_(* \(#,##0\);_(* "-"??_);_(@_)</c:formatCode>
                <c:ptCount val="3"/>
                <c:pt idx="0">
                  <c:v>46.298125000000034</c:v>
                </c:pt>
                <c:pt idx="1">
                  <c:v>71.071874999999963</c:v>
                </c:pt>
                <c:pt idx="2">
                  <c:v>285.11374999999981</c:v>
                </c:pt>
              </c:numCache>
            </c:numRef>
          </c:val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Scenario 2B - Carbon Reduction - Social Cost of Carbon</c:v>
                </c:pt>
              </c:strCache>
            </c:strRef>
          </c:tx>
          <c:spPr>
            <a:solidFill>
              <a:srgbClr val="00B050"/>
            </a:solidFill>
          </c:spPr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2026</c:v>
                </c:pt>
                <c:pt idx="2">
                  <c:v>2035</c:v>
                </c:pt>
              </c:numCache>
            </c:numRef>
          </c:cat>
          <c:val>
            <c:numRef>
              <c:f>Sheet1!$C$2:$C$4</c:f>
              <c:numCache>
                <c:formatCode>_(* #,##0_);_(* \(#,##0\);_(* "-"??_);_(@_)</c:formatCode>
                <c:ptCount val="3"/>
                <c:pt idx="0">
                  <c:v>46.268125000000026</c:v>
                </c:pt>
                <c:pt idx="1">
                  <c:v>63.99</c:v>
                </c:pt>
                <c:pt idx="2">
                  <c:v>255.33687499999999</c:v>
                </c:pt>
              </c:numCache>
            </c:numRef>
          </c:val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Scenario 2C - Carbon Risk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2026</c:v>
                </c:pt>
                <c:pt idx="2">
                  <c:v>2035</c:v>
                </c:pt>
              </c:numCache>
            </c:numRef>
          </c:cat>
          <c:val>
            <c:numRef>
              <c:f>Sheet1!$D$2:$D$4</c:f>
              <c:numCache>
                <c:formatCode>_(* #,##0_);_(* \(#,##0\);_(* "-"??_);_(@_)</c:formatCode>
                <c:ptCount val="3"/>
                <c:pt idx="0">
                  <c:v>46.232500000000023</c:v>
                </c:pt>
                <c:pt idx="1">
                  <c:v>65.146250000000023</c:v>
                </c:pt>
                <c:pt idx="2">
                  <c:v>259.45312499999983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Scenario 3A - Maximum Carbon Reduction, Existing Technology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2021</c:v>
                </c:pt>
                <c:pt idx="1">
                  <c:v>2026</c:v>
                </c:pt>
                <c:pt idx="2">
                  <c:v>2035</c:v>
                </c:pt>
              </c:numCache>
            </c:numRef>
          </c:cat>
          <c:val>
            <c:numRef>
              <c:f>Sheet1!$E$2:$E$4</c:f>
              <c:numCache>
                <c:formatCode>_(* #,##0_);_(* \(#,##0\);_(* "-"??_);_(@_)</c:formatCode>
                <c:ptCount val="3"/>
                <c:pt idx="0">
                  <c:v>46.251249999999999</c:v>
                </c:pt>
                <c:pt idx="1">
                  <c:v>67.95</c:v>
                </c:pt>
                <c:pt idx="2">
                  <c:v>261.94874999999985</c:v>
                </c:pt>
              </c:numCache>
            </c:numRef>
          </c:val>
        </c:ser>
        <c:axId val="125807616"/>
        <c:axId val="125809408"/>
      </c:barChart>
      <c:catAx>
        <c:axId val="125807616"/>
        <c:scaling>
          <c:orientation val="minMax"/>
        </c:scaling>
        <c:axPos val="b"/>
        <c:numFmt formatCode="General" sourceLinked="1"/>
        <c:tickLblPos val="nextTo"/>
        <c:crossAx val="125809408"/>
        <c:crosses val="autoZero"/>
        <c:auto val="1"/>
        <c:lblAlgn val="ctr"/>
        <c:lblOffset val="100"/>
      </c:catAx>
      <c:valAx>
        <c:axId val="12580940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Annual Energy Contribution (aMW</a:t>
                </a:r>
                <a:r>
                  <a:rPr lang="en-US" dirty="0"/>
                  <a:t>)</a:t>
                </a:r>
              </a:p>
            </c:rich>
          </c:tx>
          <c:layout>
            <c:manualLayout>
              <c:xMode val="edge"/>
              <c:yMode val="edge"/>
              <c:x val="1.3333211820744621E-2"/>
              <c:y val="8.7399152029073293E-2"/>
            </c:manualLayout>
          </c:layout>
        </c:title>
        <c:numFmt formatCode="_(* #,##0_);_(* \(#,##0\);_(* &quot;-&quot;??_);_(@_)" sourceLinked="1"/>
        <c:tickLblPos val="nextTo"/>
        <c:crossAx val="1258076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785104986876663"/>
          <c:y val="1.7945891378962252E-2"/>
          <c:w val="0.3258063575386414"/>
          <c:h val="0.88990349283262649"/>
        </c:manualLayout>
      </c:layout>
      <c:spPr>
        <a:solidFill>
          <a:schemeClr val="bg1"/>
        </a:solidFill>
        <a:ln>
          <a:solidFill>
            <a:schemeClr val="tx1"/>
          </a:solidFill>
        </a:ln>
      </c:sp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plotArea>
      <c:layout>
        <c:manualLayout>
          <c:layoutTarget val="inner"/>
          <c:xMode val="edge"/>
          <c:yMode val="edge"/>
          <c:x val="0.14686084378341596"/>
          <c:y val="4.4861391929187706E-2"/>
          <c:w val="0.8318824730242057"/>
          <c:h val="0.84317326500459988"/>
        </c:manualLayout>
      </c:layout>
      <c:lineChart>
        <c:grouping val="standard"/>
        <c:ser>
          <c:idx val="1"/>
          <c:order val="0"/>
          <c:tx>
            <c:strRef>
              <c:f>Sheet1!$A$2</c:f>
              <c:strCache>
                <c:ptCount val="1"/>
                <c:pt idx="0">
                  <c:v>Scenario 2C - Carbon Risk</c:v>
                </c:pt>
              </c:strCache>
            </c:strRef>
          </c:tx>
          <c:spPr>
            <a:ln>
              <a:solidFill>
                <a:srgbClr val="FF0000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Sheet1!$B$2:$U$2</c:f>
              <c:numCache>
                <c:formatCode>_(* #,##0_);_(* \(#,##0\);_(* "-"??_);_(@_)</c:formatCode>
                <c:ptCount val="20"/>
                <c:pt idx="0">
                  <c:v>2608</c:v>
                </c:pt>
                <c:pt idx="1">
                  <c:v>2608</c:v>
                </c:pt>
                <c:pt idx="2">
                  <c:v>2608</c:v>
                </c:pt>
                <c:pt idx="3">
                  <c:v>2636</c:v>
                </c:pt>
                <c:pt idx="4">
                  <c:v>2647</c:v>
                </c:pt>
                <c:pt idx="5">
                  <c:v>2647.1950000000002</c:v>
                </c:pt>
                <c:pt idx="6">
                  <c:v>2647.5187500000002</c:v>
                </c:pt>
                <c:pt idx="7">
                  <c:v>2647.8049999999998</c:v>
                </c:pt>
                <c:pt idx="8">
                  <c:v>2648.0549999999998</c:v>
                </c:pt>
                <c:pt idx="9">
                  <c:v>2650.9075000000012</c:v>
                </c:pt>
                <c:pt idx="10">
                  <c:v>2665.8375000000074</c:v>
                </c:pt>
                <c:pt idx="11">
                  <c:v>2692.8650000000002</c:v>
                </c:pt>
                <c:pt idx="12">
                  <c:v>2721.0962500000001</c:v>
                </c:pt>
                <c:pt idx="13">
                  <c:v>2740.2425000000003</c:v>
                </c:pt>
                <c:pt idx="14">
                  <c:v>2751.9587500000002</c:v>
                </c:pt>
                <c:pt idx="15">
                  <c:v>2761.1362499999987</c:v>
                </c:pt>
                <c:pt idx="16">
                  <c:v>2769.9237499999999</c:v>
                </c:pt>
                <c:pt idx="17">
                  <c:v>2787.1037499999998</c:v>
                </c:pt>
                <c:pt idx="18">
                  <c:v>2821.1812500000001</c:v>
                </c:pt>
                <c:pt idx="19">
                  <c:v>2880.8049999999998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Scenario 1B - Existing Policy, No Carbon Risk</c:v>
                </c:pt>
              </c:strCache>
            </c:strRef>
          </c:tx>
          <c:spPr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Sheet1!$B$3:$U$3</c:f>
              <c:numCache>
                <c:formatCode>_(* #,##0_);_(* \(#,##0\);_(* "-"??_);_(@_)</c:formatCode>
                <c:ptCount val="20"/>
                <c:pt idx="0">
                  <c:v>2608</c:v>
                </c:pt>
                <c:pt idx="1">
                  <c:v>2608</c:v>
                </c:pt>
                <c:pt idx="2">
                  <c:v>2608</c:v>
                </c:pt>
                <c:pt idx="3">
                  <c:v>2636</c:v>
                </c:pt>
                <c:pt idx="4">
                  <c:v>2647</c:v>
                </c:pt>
                <c:pt idx="5">
                  <c:v>2647.25875</c:v>
                </c:pt>
                <c:pt idx="6">
                  <c:v>2647.6325000000002</c:v>
                </c:pt>
                <c:pt idx="7">
                  <c:v>2647.9312500000074</c:v>
                </c:pt>
                <c:pt idx="8">
                  <c:v>2648.1725000000001</c:v>
                </c:pt>
                <c:pt idx="9">
                  <c:v>2652.1825000000003</c:v>
                </c:pt>
                <c:pt idx="10">
                  <c:v>2672.3750000000068</c:v>
                </c:pt>
                <c:pt idx="11">
                  <c:v>2706.13625</c:v>
                </c:pt>
                <c:pt idx="12">
                  <c:v>2737.2437500000001</c:v>
                </c:pt>
                <c:pt idx="13">
                  <c:v>2756.2250000000004</c:v>
                </c:pt>
                <c:pt idx="14">
                  <c:v>2767.9412499999999</c:v>
                </c:pt>
                <c:pt idx="15">
                  <c:v>2777.0249999999987</c:v>
                </c:pt>
                <c:pt idx="16">
                  <c:v>2786.1912500000012</c:v>
                </c:pt>
                <c:pt idx="17">
                  <c:v>2805.2850000000003</c:v>
                </c:pt>
                <c:pt idx="18">
                  <c:v>2848.6149999999998</c:v>
                </c:pt>
                <c:pt idx="19">
                  <c:v>2918.3187499999999</c:v>
                </c:pt>
              </c:numCache>
            </c:numRef>
          </c:val>
        </c:ser>
        <c:ser>
          <c:idx val="0"/>
          <c:order val="2"/>
          <c:tx>
            <c:strRef>
              <c:f>Sheet1!$A$4</c:f>
              <c:strCache>
                <c:ptCount val="1"/>
                <c:pt idx="0">
                  <c:v>Scenario 3A - Maximum Carbon Reduction, Existing Technology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strRef>
              <c:f>Sheet1!$B$1:$U$1</c:f>
              <c:strCache>
                <c:ptCount val="2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</c:strCache>
            </c:strRef>
          </c:cat>
          <c:val>
            <c:numRef>
              <c:f>Sheet1!$B$4:$U$4</c:f>
              <c:numCache>
                <c:formatCode>_(* #,##0_);_(* \(#,##0\);_(* "-"??_);_(@_)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</c:ser>
        <c:marker val="1"/>
        <c:axId val="125942400"/>
        <c:axId val="125944192"/>
      </c:lineChart>
      <c:catAx>
        <c:axId val="125942400"/>
        <c:scaling>
          <c:orientation val="minMax"/>
        </c:scaling>
        <c:axPos val="b"/>
        <c:numFmt formatCode="m/d/yyyy" sourceLinked="1"/>
        <c:tickLblPos val="nextTo"/>
        <c:crossAx val="125944192"/>
        <c:crosses val="autoZero"/>
        <c:auto val="1"/>
        <c:lblAlgn val="ctr"/>
        <c:lblOffset val="100"/>
        <c:tickLblSkip val="2"/>
      </c:catAx>
      <c:valAx>
        <c:axId val="12594419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Annual Dispatch (aMW)</a:t>
                </a:r>
              </a:p>
            </c:rich>
          </c:tx>
          <c:layout/>
        </c:title>
        <c:numFmt formatCode="#,##0" sourceLinked="0"/>
        <c:tickLblPos val="nextTo"/>
        <c:crossAx val="125942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4758104889666638"/>
          <c:y val="0.38563947606288523"/>
          <c:w val="0.56449074074074057"/>
          <c:h val="0.38866468859776504"/>
        </c:manualLayout>
      </c:layout>
      <c:spPr>
        <a:solidFill>
          <a:schemeClr val="lt1"/>
        </a:solidFill>
        <a:ln>
          <a:solidFill>
            <a:srgbClr val="7030A0"/>
          </a:solidFill>
        </a:ln>
      </c:spPr>
      <c:txPr>
        <a:bodyPr/>
        <a:lstStyle/>
        <a:p>
          <a:pPr>
            <a:defRPr sz="18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>
        <c:manualLayout>
          <c:layoutTarget val="inner"/>
          <c:xMode val="edge"/>
          <c:yMode val="edge"/>
          <c:x val="0.14364817573478988"/>
          <c:y val="2.9536237405808265E-2"/>
          <c:w val="0.8290287531626116"/>
          <c:h val="0.87664211328423025"/>
        </c:manualLayout>
      </c:layout>
      <c:lineChart>
        <c:grouping val="standard"/>
        <c:ser>
          <c:idx val="1"/>
          <c:order val="0"/>
          <c:tx>
            <c:strRef>
              <c:f>Sheet1!$B$1</c:f>
              <c:strCache>
                <c:ptCount val="1"/>
                <c:pt idx="0">
                  <c:v>Social Cost of Carbon (5% Discount)</c:v>
                </c:pt>
              </c:strCache>
            </c:strRef>
          </c:tx>
          <c:cat>
            <c:numRef>
              <c:f>Sheet1!$A$2:$A$22</c:f>
              <c:numCache>
                <c:formatCode>General</c:formatCode>
                <c:ptCount val="2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</c:numCache>
            </c:numRef>
          </c:cat>
          <c:val>
            <c:numRef>
              <c:f>Sheet1!$B$2:$B$22</c:f>
              <c:numCache>
                <c:formatCode>_("$"* #,##0_);_("$"* \(#,##0\);_("$"* "-"??_);_(@_)</c:formatCode>
                <c:ptCount val="21"/>
                <c:pt idx="0">
                  <c:v>11.866529068416076</c:v>
                </c:pt>
                <c:pt idx="1">
                  <c:v>12.945304438272084</c:v>
                </c:pt>
                <c:pt idx="2">
                  <c:v>12.945304438272084</c:v>
                </c:pt>
                <c:pt idx="3">
                  <c:v>12.945304438272084</c:v>
                </c:pt>
                <c:pt idx="4">
                  <c:v>12.945304438272084</c:v>
                </c:pt>
                <c:pt idx="5">
                  <c:v>12.945304438272084</c:v>
                </c:pt>
                <c:pt idx="6">
                  <c:v>12.945304438272084</c:v>
                </c:pt>
                <c:pt idx="7">
                  <c:v>14.024079808128096</c:v>
                </c:pt>
                <c:pt idx="8">
                  <c:v>14.024079808128096</c:v>
                </c:pt>
                <c:pt idx="9">
                  <c:v>15.1028551779841</c:v>
                </c:pt>
                <c:pt idx="10">
                  <c:v>15.1028551779841</c:v>
                </c:pt>
                <c:pt idx="11">
                  <c:v>16.181630547840086</c:v>
                </c:pt>
                <c:pt idx="12">
                  <c:v>16.181630547840086</c:v>
                </c:pt>
                <c:pt idx="13">
                  <c:v>16.181630547840086</c:v>
                </c:pt>
                <c:pt idx="14">
                  <c:v>17.260405917696115</c:v>
                </c:pt>
                <c:pt idx="15">
                  <c:v>17.260405917696115</c:v>
                </c:pt>
                <c:pt idx="16">
                  <c:v>18.33918128755213</c:v>
                </c:pt>
                <c:pt idx="17">
                  <c:v>18.33918128755213</c:v>
                </c:pt>
                <c:pt idx="18">
                  <c:v>19.417956657408247</c:v>
                </c:pt>
                <c:pt idx="19">
                  <c:v>19.417956657408247</c:v>
                </c:pt>
                <c:pt idx="20">
                  <c:v>20.496732027264017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Scenario 2B - Social Cost of Carbon (3% Discount)</c:v>
                </c:pt>
              </c:strCache>
            </c:strRef>
          </c:tx>
          <c:cat>
            <c:numRef>
              <c:f>Sheet1!$A$2:$A$22</c:f>
              <c:numCache>
                <c:formatCode>General</c:formatCode>
                <c:ptCount val="2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</c:numCache>
            </c:numRef>
          </c:cat>
          <c:val>
            <c:numRef>
              <c:f>Sheet1!$C$2:$C$22</c:f>
              <c:numCache>
                <c:formatCode>_("$"* #,##0_);_("$"* \(#,##0\);_("$"* "-"??_);_(@_)</c:formatCode>
                <c:ptCount val="21"/>
                <c:pt idx="0">
                  <c:v>39.914688684671944</c:v>
                </c:pt>
                <c:pt idx="1">
                  <c:v>40.993464054528246</c:v>
                </c:pt>
                <c:pt idx="2">
                  <c:v>42.072239424384271</c:v>
                </c:pt>
                <c:pt idx="3">
                  <c:v>43.151014794240027</c:v>
                </c:pt>
                <c:pt idx="4">
                  <c:v>45.30856553395229</c:v>
                </c:pt>
                <c:pt idx="5">
                  <c:v>46.387340903808294</c:v>
                </c:pt>
                <c:pt idx="6">
                  <c:v>46.387340903808294</c:v>
                </c:pt>
                <c:pt idx="7">
                  <c:v>47.466116273664305</c:v>
                </c:pt>
                <c:pt idx="8">
                  <c:v>48.544891643520295</c:v>
                </c:pt>
                <c:pt idx="9">
                  <c:v>49.623667013376107</c:v>
                </c:pt>
                <c:pt idx="10">
                  <c:v>50.702442383232324</c:v>
                </c:pt>
                <c:pt idx="11">
                  <c:v>51.781217753088143</c:v>
                </c:pt>
                <c:pt idx="12">
                  <c:v>52.859993122944324</c:v>
                </c:pt>
                <c:pt idx="13">
                  <c:v>53.938768492800349</c:v>
                </c:pt>
                <c:pt idx="14">
                  <c:v>55.01754386265609</c:v>
                </c:pt>
                <c:pt idx="15">
                  <c:v>56.096319232512549</c:v>
                </c:pt>
                <c:pt idx="16">
                  <c:v>56.096319232512549</c:v>
                </c:pt>
                <c:pt idx="17">
                  <c:v>57.175094602368354</c:v>
                </c:pt>
                <c:pt idx="18">
                  <c:v>58.253869972224344</c:v>
                </c:pt>
                <c:pt idx="19">
                  <c:v>59.332645342080383</c:v>
                </c:pt>
                <c:pt idx="20">
                  <c:v>60.411420711936067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Social Cost of Carbon (2.5% Discount)</c:v>
                </c:pt>
              </c:strCache>
            </c:strRef>
          </c:tx>
          <c:marker>
            <c:symbol val="circle"/>
            <c:size val="13"/>
          </c:marker>
          <c:cat>
            <c:numRef>
              <c:f>Sheet1!$A$2:$A$22</c:f>
              <c:numCache>
                <c:formatCode>General</c:formatCode>
                <c:ptCount val="2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</c:numCache>
            </c:numRef>
          </c:cat>
          <c:val>
            <c:numRef>
              <c:f>Sheet1!$D$2:$D$22</c:f>
              <c:numCache>
                <c:formatCode>_("$"* #,##0_);_("$"* \(#,##0\);_("$"* "-"??_);_(@_)</c:formatCode>
                <c:ptCount val="21"/>
                <c:pt idx="0">
                  <c:v>61.490196081792185</c:v>
                </c:pt>
                <c:pt idx="1">
                  <c:v>63.647746821504406</c:v>
                </c:pt>
                <c:pt idx="2">
                  <c:v>64.726522191360417</c:v>
                </c:pt>
                <c:pt idx="3">
                  <c:v>65.80529756121642</c:v>
                </c:pt>
                <c:pt idx="4">
                  <c:v>66.884072931072438</c:v>
                </c:pt>
                <c:pt idx="5">
                  <c:v>69.041623670784901</c:v>
                </c:pt>
                <c:pt idx="6">
                  <c:v>70.12039904064045</c:v>
                </c:pt>
                <c:pt idx="7">
                  <c:v>71.199174410496013</c:v>
                </c:pt>
                <c:pt idx="8">
                  <c:v>72.277949780352827</c:v>
                </c:pt>
                <c:pt idx="9">
                  <c:v>73.356725150208419</c:v>
                </c:pt>
                <c:pt idx="10">
                  <c:v>74.43550052006448</c:v>
                </c:pt>
                <c:pt idx="11">
                  <c:v>75.514275889920526</c:v>
                </c:pt>
                <c:pt idx="12">
                  <c:v>76.593051259776502</c:v>
                </c:pt>
                <c:pt idx="13">
                  <c:v>77.671826629632506</c:v>
                </c:pt>
                <c:pt idx="14">
                  <c:v>78.750601999488509</c:v>
                </c:pt>
                <c:pt idx="15">
                  <c:v>80.908152739200517</c:v>
                </c:pt>
                <c:pt idx="16">
                  <c:v>81.986928109056478</c:v>
                </c:pt>
                <c:pt idx="17">
                  <c:v>83.065703478912567</c:v>
                </c:pt>
                <c:pt idx="18">
                  <c:v>84.144478848768458</c:v>
                </c:pt>
                <c:pt idx="19">
                  <c:v>85.223254218624518</c:v>
                </c:pt>
                <c:pt idx="20">
                  <c:v>86.302029588480551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Social Cost of Carbon (3% Discount, 95th Percentile)</c:v>
                </c:pt>
              </c:strCache>
            </c:strRef>
          </c:tx>
          <c:marker>
            <c:symbol val="square"/>
            <c:size val="13"/>
          </c:marker>
          <c:cat>
            <c:numRef>
              <c:f>Sheet1!$A$2:$A$22</c:f>
              <c:numCache>
                <c:formatCode>General</c:formatCode>
                <c:ptCount val="2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</c:numCache>
            </c:numRef>
          </c:cat>
          <c:val>
            <c:numRef>
              <c:f>Sheet1!$E$2:$E$22</c:f>
              <c:numCache>
                <c:formatCode>_("$"* #,##0_);_("$"* \(#,##0\);_("$"* "-"??_);_(@_)</c:formatCode>
                <c:ptCount val="21"/>
                <c:pt idx="0">
                  <c:v>117.58651531430475</c:v>
                </c:pt>
                <c:pt idx="1">
                  <c:v>120.82284142387275</c:v>
                </c:pt>
                <c:pt idx="2">
                  <c:v>125.13794290329675</c:v>
                </c:pt>
                <c:pt idx="3">
                  <c:v>129.45304438272171</c:v>
                </c:pt>
                <c:pt idx="4">
                  <c:v>133.76814586214488</c:v>
                </c:pt>
                <c:pt idx="5">
                  <c:v>138.08324734156889</c:v>
                </c:pt>
                <c:pt idx="6">
                  <c:v>141.31957345113616</c:v>
                </c:pt>
                <c:pt idx="7">
                  <c:v>144.55589956070494</c:v>
                </c:pt>
                <c:pt idx="8">
                  <c:v>147.79222567027296</c:v>
                </c:pt>
                <c:pt idx="9">
                  <c:v>151.02855177983992</c:v>
                </c:pt>
                <c:pt idx="10">
                  <c:v>154.26487788940901</c:v>
                </c:pt>
                <c:pt idx="11">
                  <c:v>157.50120399897702</c:v>
                </c:pt>
                <c:pt idx="12">
                  <c:v>160.73753010854495</c:v>
                </c:pt>
                <c:pt idx="13">
                  <c:v>163.97385621811219</c:v>
                </c:pt>
                <c:pt idx="14">
                  <c:v>167.21018232768108</c:v>
                </c:pt>
                <c:pt idx="15">
                  <c:v>171.52528380710521</c:v>
                </c:pt>
                <c:pt idx="16">
                  <c:v>174.76160991667388</c:v>
                </c:pt>
                <c:pt idx="17">
                  <c:v>177.99793602624121</c:v>
                </c:pt>
                <c:pt idx="18">
                  <c:v>181.23426213580785</c:v>
                </c:pt>
                <c:pt idx="19">
                  <c:v>185.5493636152332</c:v>
                </c:pt>
                <c:pt idx="20">
                  <c:v>188.78568972479985</c:v>
                </c:pt>
              </c:numCache>
            </c:numRef>
          </c:val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Scenario 2C - Carbon Risk</c:v>
                </c:pt>
              </c:strCache>
            </c:strRef>
          </c:tx>
          <c:cat>
            <c:numRef>
              <c:f>Sheet1!$A$2:$A$22</c:f>
              <c:numCache>
                <c:formatCode>General</c:formatCode>
                <c:ptCount val="2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</c:numCache>
            </c:numRef>
          </c:cat>
          <c:val>
            <c:numRef>
              <c:f>Sheet1!$F$2:$F$22</c:f>
              <c:numCache>
                <c:formatCode>_("$"* #,##0_);_("$"* \(#,##0\);_("$"* "-"??_);_(@_)</c:formatCode>
                <c:ptCount val="21"/>
                <c:pt idx="1">
                  <c:v>0.69681435706993</c:v>
                </c:pt>
                <c:pt idx="2">
                  <c:v>2.4334726639255377</c:v>
                </c:pt>
                <c:pt idx="3">
                  <c:v>5.0331017547033134</c:v>
                </c:pt>
                <c:pt idx="4">
                  <c:v>10.095949934400716</c:v>
                </c:pt>
                <c:pt idx="5">
                  <c:v>16.398128301506119</c:v>
                </c:pt>
                <c:pt idx="6">
                  <c:v>22.687543844827186</c:v>
                </c:pt>
                <c:pt idx="7">
                  <c:v>28.22435887880869</c:v>
                </c:pt>
                <c:pt idx="8">
                  <c:v>32.653904241380971</c:v>
                </c:pt>
                <c:pt idx="9">
                  <c:v>36.099754705968351</c:v>
                </c:pt>
                <c:pt idx="10">
                  <c:v>38.872664600491035</c:v>
                </c:pt>
                <c:pt idx="11">
                  <c:v>40.991217995777504</c:v>
                </c:pt>
                <c:pt idx="12">
                  <c:v>42.616738189341476</c:v>
                </c:pt>
                <c:pt idx="13">
                  <c:v>43.834550214905263</c:v>
                </c:pt>
                <c:pt idx="14">
                  <c:v>44.766969376459606</c:v>
                </c:pt>
                <c:pt idx="15">
                  <c:v>45.499783409240052</c:v>
                </c:pt>
                <c:pt idx="16">
                  <c:v>46.054493419615312</c:v>
                </c:pt>
                <c:pt idx="17">
                  <c:v>46.482996559658744</c:v>
                </c:pt>
                <c:pt idx="18">
                  <c:v>46.816674716685327</c:v>
                </c:pt>
                <c:pt idx="19">
                  <c:v>47.059912077225022</c:v>
                </c:pt>
                <c:pt idx="20">
                  <c:v>47.257889860362809</c:v>
                </c:pt>
              </c:numCache>
            </c:numRef>
          </c:val>
        </c:ser>
        <c:marker val="1"/>
        <c:axId val="126024704"/>
        <c:axId val="126309120"/>
      </c:lineChart>
      <c:catAx>
        <c:axId val="126024704"/>
        <c:scaling>
          <c:orientation val="minMax"/>
        </c:scaling>
        <c:axPos val="b"/>
        <c:numFmt formatCode="General" sourceLinked="1"/>
        <c:tickLblPos val="nextTo"/>
        <c:crossAx val="126309120"/>
        <c:crosses val="autoZero"/>
        <c:auto val="1"/>
        <c:lblAlgn val="ctr"/>
        <c:lblOffset val="100"/>
        <c:tickLblSkip val="5"/>
      </c:catAx>
      <c:valAx>
        <c:axId val="12630912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Cost of Carbon (2012$/metric ton)</a:t>
                </a:r>
              </a:p>
            </c:rich>
          </c:tx>
          <c:layout>
            <c:manualLayout>
              <c:xMode val="edge"/>
              <c:yMode val="edge"/>
              <c:x val="7.2880754770518865E-3"/>
              <c:y val="0.11568643637287275"/>
            </c:manualLayout>
          </c:layout>
        </c:title>
        <c:numFmt formatCode="_(&quot;$&quot;* #,##0_);_(&quot;$&quot;* \(#,##0\);_(&quot;$&quot;* &quot;-&quot;??_);_(@_)" sourceLinked="1"/>
        <c:tickLblPos val="nextTo"/>
        <c:crossAx val="126024704"/>
        <c:crosses val="autoZero"/>
        <c:crossBetween val="between"/>
      </c:valAx>
    </c:plotArea>
    <c:legend>
      <c:legendPos val="r"/>
      <c:legendEntry>
        <c:idx val="1"/>
        <c:txPr>
          <a:bodyPr/>
          <a:lstStyle/>
          <a:p>
            <a:pPr>
              <a:defRPr sz="12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12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52227223286278401"/>
          <c:y val="0.25761472356278048"/>
          <c:w val="0.45216049382716206"/>
          <c:h val="0.24918677504021675"/>
        </c:manualLayout>
      </c:layout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  <c:txPr>
        <a:bodyPr/>
        <a:lstStyle/>
        <a:p>
          <a:pPr>
            <a:defRPr sz="12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Scenario 1B - Existing Policy, No Carbon Risk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Sheet1!$B$1:$E$1</c:f>
              <c:strCache>
                <c:ptCount val="4"/>
                <c:pt idx="0">
                  <c:v>Average 111(d)</c:v>
                </c:pt>
                <c:pt idx="1">
                  <c:v>90th Percentile 111(d)</c:v>
                </c:pt>
                <c:pt idx="2">
                  <c:v>Average PNWSystem</c:v>
                </c:pt>
                <c:pt idx="3">
                  <c:v>90th Percentile PNWSystem</c:v>
                </c:pt>
              </c:strCache>
            </c:strRef>
          </c:cat>
          <c:val>
            <c:numRef>
              <c:f>Sheet1!$B$2:$E$2</c:f>
              <c:numCache>
                <c:formatCode>_(* #,##0_);_(* \(#,##0\);_(* "-"??_);_(@_)</c:formatCode>
                <c:ptCount val="4"/>
                <c:pt idx="0">
                  <c:v>21.661249999999985</c:v>
                </c:pt>
                <c:pt idx="1">
                  <c:v>30</c:v>
                </c:pt>
                <c:pt idx="2">
                  <c:v>33.32</c:v>
                </c:pt>
                <c:pt idx="3">
                  <c:v>46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Scenario 2B - Carbon Reduction - Social Cost of Carbon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Sheet1!$B$1:$E$1</c:f>
              <c:strCache>
                <c:ptCount val="4"/>
                <c:pt idx="0">
                  <c:v>Average 111(d)</c:v>
                </c:pt>
                <c:pt idx="1">
                  <c:v>90th Percentile 111(d)</c:v>
                </c:pt>
                <c:pt idx="2">
                  <c:v>Average PNWSystem</c:v>
                </c:pt>
                <c:pt idx="3">
                  <c:v>90th Percentile PNWSystem</c:v>
                </c:pt>
              </c:strCache>
            </c:strRef>
          </c:cat>
          <c:val>
            <c:numRef>
              <c:f>Sheet1!$B$3:$E$3</c:f>
              <c:numCache>
                <c:formatCode>_(* #,##0_);_(* \(#,##0\);_(* "-"??_);_(@_)</c:formatCode>
                <c:ptCount val="4"/>
                <c:pt idx="0">
                  <c:v>13.011249999999999</c:v>
                </c:pt>
                <c:pt idx="1">
                  <c:v>20</c:v>
                </c:pt>
                <c:pt idx="2">
                  <c:v>18.21125000000001</c:v>
                </c:pt>
                <c:pt idx="3">
                  <c:v>32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Scenario 2C - Carbon Risk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Average 111(d)</c:v>
                </c:pt>
                <c:pt idx="1">
                  <c:v>90th Percentile 111(d)</c:v>
                </c:pt>
                <c:pt idx="2">
                  <c:v>Average PNWSystem</c:v>
                </c:pt>
                <c:pt idx="3">
                  <c:v>90th Percentile PNWSystem</c:v>
                </c:pt>
              </c:strCache>
            </c:strRef>
          </c:cat>
          <c:val>
            <c:numRef>
              <c:f>Sheet1!$B$4:$E$4</c:f>
              <c:numCache>
                <c:formatCode>_(* #,##0_);_(* \(#,##0\);_(* "-"??_);_(@_)</c:formatCode>
                <c:ptCount val="4"/>
                <c:pt idx="0">
                  <c:v>15.59375</c:v>
                </c:pt>
                <c:pt idx="1">
                  <c:v>24</c:v>
                </c:pt>
                <c:pt idx="2">
                  <c:v>22.526250000000001</c:v>
                </c:pt>
                <c:pt idx="3">
                  <c:v>40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Scenario 3A - Maximum Carbon Reduction, Existing Technology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Sheet1!$B$1:$E$1</c:f>
              <c:strCache>
                <c:ptCount val="4"/>
                <c:pt idx="0">
                  <c:v>Average 111(d)</c:v>
                </c:pt>
                <c:pt idx="1">
                  <c:v>90th Percentile 111(d)</c:v>
                </c:pt>
                <c:pt idx="2">
                  <c:v>Average PNWSystem</c:v>
                </c:pt>
                <c:pt idx="3">
                  <c:v>90th Percentile PNWSystem</c:v>
                </c:pt>
              </c:strCache>
            </c:strRef>
          </c:cat>
          <c:val>
            <c:numRef>
              <c:f>Sheet1!$B$5:$E$5</c:f>
              <c:numCache>
                <c:formatCode>_(* #,##0_);_(* \(#,##0\);_(* "-"??_);_(@_)</c:formatCode>
                <c:ptCount val="4"/>
                <c:pt idx="0">
                  <c:v>13.47125</c:v>
                </c:pt>
                <c:pt idx="1">
                  <c:v>20</c:v>
                </c:pt>
                <c:pt idx="2">
                  <c:v>15.082500000000005</c:v>
                </c:pt>
                <c:pt idx="3">
                  <c:v>24</c:v>
                </c:pt>
              </c:numCache>
            </c:numRef>
          </c:val>
        </c:ser>
        <c:axId val="126418944"/>
        <c:axId val="126420480"/>
      </c:barChart>
      <c:catAx>
        <c:axId val="12641894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6420480"/>
        <c:crosses val="autoZero"/>
        <c:auto val="1"/>
        <c:lblAlgn val="ctr"/>
        <c:lblOffset val="100"/>
      </c:catAx>
      <c:valAx>
        <c:axId val="12642048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MMTE in 2030</a:t>
                </a:r>
              </a:p>
            </c:rich>
          </c:tx>
          <c:layout/>
        </c:title>
        <c:numFmt formatCode="_(* #,##0_);_(* \(#,##0\);_(* &quot;-&quot;??_);_(@_)" sourceLinked="1"/>
        <c:tickLblPos val="nextTo"/>
        <c:crossAx val="126418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736499951394967"/>
          <c:y val="3.4140137690034156E-2"/>
          <c:w val="0.33337574122679137"/>
          <c:h val="0.90927124238532253"/>
        </c:manualLayout>
      </c:layout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-304800" y="-1219200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3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2">
          <a:schemeClr val="accent5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B6E6F-B515-4842-8E4C-DE70296FB326}" type="datetimeFigureOut">
              <a:rPr lang="en-US" smtClean="0"/>
              <a:pPr/>
              <a:t>6/24/2015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E6B0A-3256-46AC-B314-9D2A77D2D2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29545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E6B0A-3256-46AC-B314-9D2A77D2D251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-808037" y="3932237"/>
            <a:ext cx="2133600" cy="365125"/>
          </a:xfrm>
        </p:spPr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itchFamily="18" charset="0"/>
              </a:defRPr>
            </a:lvl1pPr>
            <a:lvl2pPr>
              <a:defRPr>
                <a:latin typeface="Georgia" pitchFamily="18" charset="0"/>
              </a:defRPr>
            </a:lvl2pPr>
            <a:lvl3pPr>
              <a:defRPr>
                <a:latin typeface="Georgia" pitchFamily="18" charset="0"/>
              </a:defRPr>
            </a:lvl3pPr>
            <a:lvl4pPr>
              <a:defRPr>
                <a:latin typeface="Georgia" pitchFamily="18" charset="0"/>
              </a:defRPr>
            </a:lvl4pPr>
            <a:lvl5pPr>
              <a:defRPr>
                <a:latin typeface="Georgia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Georgia" pitchFamily="18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Georgia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Georgia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4000">
              <a:schemeClr val="bg1"/>
            </a:gs>
            <a:gs pos="100000">
              <a:schemeClr val="bg1">
                <a:lumMod val="6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296526"/>
            <a:ext cx="9144000" cy="5614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Logo-Horizontal.png"/>
          <p:cNvPicPr>
            <a:picLocks noChangeAspect="1"/>
          </p:cNvPicPr>
          <p:nvPr/>
        </p:nvPicPr>
        <p:blipFill>
          <a:blip r:embed="rId13" cstate="print">
            <a:grayscl/>
            <a:lum bright="30000"/>
          </a:blip>
          <a:stretch>
            <a:fillRect/>
          </a:stretch>
        </p:blipFill>
        <p:spPr>
          <a:xfrm>
            <a:off x="144380" y="6419130"/>
            <a:ext cx="2065420" cy="318715"/>
          </a:xfrm>
          <a:prstGeom prst="rect">
            <a:avLst/>
          </a:prstGeom>
        </p:spPr>
      </p:pic>
      <p:pic>
        <p:nvPicPr>
          <p:cNvPr id="14" name="Picture 13" descr="Primary_WhiteBackground_Landscape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772400" y="6418387"/>
            <a:ext cx="1184151" cy="33645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32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8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4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3067051"/>
          </a:xfrm>
        </p:spPr>
        <p:txBody>
          <a:bodyPr>
            <a:normAutofit/>
          </a:bodyPr>
          <a:lstStyle/>
          <a:p>
            <a:r>
              <a:rPr lang="en-US" dirty="0" smtClean="0"/>
              <a:t>Selected Findings from Scenario Analysis Conducted To 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Conservation Resource Advisory Committee</a:t>
            </a:r>
          </a:p>
          <a:p>
            <a:r>
              <a:rPr lang="en-US" dirty="0" smtClean="0"/>
              <a:t>6/24/15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020762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This Result is Very Similar To The 6</a:t>
            </a:r>
            <a:r>
              <a:rPr lang="en-US" sz="2800" b="1" baseline="30000" dirty="0" smtClean="0"/>
              <a:t>th</a:t>
            </a:r>
            <a:r>
              <a:rPr lang="en-US" sz="2800" b="1" dirty="0" smtClean="0"/>
              <a:t> Plan</a:t>
            </a:r>
            <a:br>
              <a:rPr lang="en-US" sz="2800" b="1" dirty="0" smtClean="0"/>
            </a:br>
            <a:r>
              <a:rPr lang="en-US" sz="2000" b="1" dirty="0" smtClean="0"/>
              <a:t>Net Load After Conservation Scenarios 1B, 2B, 2C and 3A Least Cost Strategy and 6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Plan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 animBg="0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Common Elements of </a:t>
            </a:r>
            <a:r>
              <a:rPr lang="en-US" sz="2800" b="1" i="1" dirty="0" smtClean="0"/>
              <a:t>Least Cost </a:t>
            </a:r>
            <a:r>
              <a:rPr lang="en-US" sz="2800" b="1" dirty="0" smtClean="0"/>
              <a:t>Resource Strategies Across Scenarios Analyzed To Date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In all scenarios least cost resource strategies rely heavily on conservation to meet both winter capacity and energy needs</a:t>
            </a:r>
          </a:p>
          <a:p>
            <a:r>
              <a:rPr lang="en-US" dirty="0" smtClean="0"/>
              <a:t>In all scenarios least cost resource strategies rely on low cost Demand Response options to maintain adequate capacity margins</a:t>
            </a:r>
          </a:p>
          <a:p>
            <a:pPr marL="742950" lvl="2" indent="-342900"/>
            <a:r>
              <a:rPr lang="en-US" sz="2800" dirty="0" smtClean="0"/>
              <a:t>DR is optioned because it has a shorter lead time, smaller incremental resource size and lower cost than generation options</a:t>
            </a: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In all scenarios least cost resource strategies build  renewable resources to satisfy state RPS requirements</a:t>
            </a:r>
          </a:p>
          <a:p>
            <a:pPr lvl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REC banking delays the need for constructing RPS resources until well past the action plan period</a:t>
            </a:r>
          </a:p>
          <a:p>
            <a:pPr lvl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The only exception is the Scenario 4D – Slower Conservation Ramp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81000" y="2209800"/>
            <a:ext cx="8382000" cy="1905000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868362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Average Demand Response Winter Peak Development in the Least Cost Resource Strategies for Scenarios 1B, 2B, 2C and 3A </a:t>
            </a:r>
            <a:br>
              <a:rPr lang="en-US" sz="2000" b="1" dirty="0" smtClean="0"/>
            </a:br>
            <a:r>
              <a:rPr lang="en-US" sz="2000" b="1" dirty="0" smtClean="0"/>
              <a:t>Are </a:t>
            </a:r>
            <a:r>
              <a:rPr lang="en-US" sz="2000" b="1" i="1" dirty="0" smtClean="0"/>
              <a:t>VERY LARGE</a:t>
            </a:r>
            <a:r>
              <a:rPr lang="en-US" sz="2000" b="1" dirty="0" smtClean="0"/>
              <a:t>, Nearly Identical – And Change Little Through Time</a:t>
            </a:r>
            <a:endParaRPr lang="en-US" sz="2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382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 animBg="0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Common Elements of </a:t>
            </a:r>
            <a:r>
              <a:rPr lang="en-US" sz="2800" b="1" i="1" dirty="0" smtClean="0"/>
              <a:t>Least Cost </a:t>
            </a:r>
            <a:r>
              <a:rPr lang="en-US" sz="2800" b="1" dirty="0" smtClean="0"/>
              <a:t>Resource Strategies Across Scenarios Analyzed To Date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In all scenarios least cost resource strategies rely heavily on conservation to meet both winter capacity and energy needs</a:t>
            </a: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In all scenarios least cost resource strategies rely on low cost Demand Response options to maintain adequate capacity margins</a:t>
            </a:r>
          </a:p>
          <a:p>
            <a:pPr marL="742950" lvl="2" indent="-342900"/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DR is optioned because it has a shorter lead time, smaller incremental resource size and lower cost than generation options</a:t>
            </a:r>
          </a:p>
          <a:p>
            <a:r>
              <a:rPr lang="en-US" dirty="0" smtClean="0"/>
              <a:t>In all scenarios least cost resource strategies build  renewable resources to satisfy state RPS requirements</a:t>
            </a:r>
          </a:p>
          <a:p>
            <a:pPr marL="742950" lvl="2" indent="-342900"/>
            <a:r>
              <a:rPr lang="en-US" dirty="0" smtClean="0"/>
              <a:t>REC banking delays the need for constructing RPS resources until well past the action plan period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04800" y="4343400"/>
            <a:ext cx="8382000" cy="1676400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86836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Average Renewable Resource Development for Energy Occurs After RECs are Used and Loads Begin To Increase</a:t>
            </a:r>
            <a:endParaRPr lang="en-US" sz="2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295400"/>
          <a:ext cx="8229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category" animBg="0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Change in Renewable Resource Dispatch</a:t>
            </a:r>
            <a:br>
              <a:rPr lang="en-US" sz="2800" b="1" dirty="0" smtClean="0"/>
            </a:br>
            <a:r>
              <a:rPr lang="en-US" sz="2800" b="1" dirty="0" smtClean="0"/>
              <a:t>Scenario 1B vs. Scenario 2C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 animBg="0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Scenario 2B and 2C Cost of Carbon Assumptions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600200"/>
          <a:ext cx="8458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 rot="21404135">
            <a:off x="992427" y="4665325"/>
            <a:ext cx="7954313" cy="368118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24000" y="3581400"/>
            <a:ext cx="7010400" cy="2286000"/>
          </a:xfrm>
          <a:prstGeom prst="rect">
            <a:avLst/>
          </a:prstGeom>
          <a:solidFill>
            <a:srgbClr val="00B050">
              <a:alpha val="33000"/>
            </a:srgb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 animBg="0"/>
        </p:bldSub>
      </p:bldGraphic>
      <p:bldP spid="6" grpId="0" animBg="1"/>
      <p:bldP spid="9" grpId="0" animBg="1"/>
      <p:bldP spid="9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3200" dirty="0" smtClean="0"/>
              <a:t>CO2 Emissions Across Least Cost Resources Strategies - 2030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219200"/>
          <a:ext cx="8534400" cy="490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17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295400" y="3352800"/>
            <a:ext cx="22098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00200" y="2895600"/>
            <a:ext cx="4572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0" name="TextBox 1"/>
          <p:cNvSpPr txBox="1"/>
          <p:nvPr/>
        </p:nvSpPr>
        <p:spPr>
          <a:xfrm>
            <a:off x="1447800" y="1981200"/>
            <a:ext cx="2057400" cy="914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EPA Proposed 111(d) Emissions Limits – 26.2 MMTE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category" animBg="0"/>
        </p:bldSub>
      </p:bldGraphic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Thermal Resource Dispatch without Carbon Risk – 1B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686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 animBg="0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Thermal Resource Dispatch with Carbon Risk – 2B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610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 animBg="0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b="1" dirty="0" smtClean="0"/>
              <a:t>The Council Uses Scenario Analysis to “Stress Test” Resource Strategies Against These Uncertainties</a:t>
            </a:r>
          </a:p>
        </p:txBody>
      </p:sp>
      <p:pic>
        <p:nvPicPr>
          <p:cNvPr id="20481" name="Picture 1" descr="Q:\TE\7th Plan\Presentations\6thPlanPortfoli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895600"/>
            <a:ext cx="3429000" cy="19889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6" name="TextBox 5"/>
          <p:cNvSpPr txBox="1"/>
          <p:nvPr/>
        </p:nvSpPr>
        <p:spPr>
          <a:xfrm>
            <a:off x="228600" y="1524000"/>
            <a:ext cx="38862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i="1" dirty="0" smtClean="0">
                <a:latin typeface="Arial" charset="0"/>
              </a:rPr>
              <a:t>Resource Strategies </a:t>
            </a:r>
            <a:r>
              <a:rPr lang="en-US" dirty="0" smtClean="0">
                <a:latin typeface="Arial" charset="0"/>
              </a:rPr>
              <a:t>– actions and policies over which the decision maker </a:t>
            </a:r>
            <a:r>
              <a:rPr lang="en-US" b="1" i="1" dirty="0" smtClean="0">
                <a:latin typeface="Arial" charset="0"/>
              </a:rPr>
              <a:t>has control </a:t>
            </a:r>
            <a:r>
              <a:rPr lang="en-US" dirty="0" smtClean="0">
                <a:latin typeface="Arial" charset="0"/>
              </a:rPr>
              <a:t>that will affect the outcome of decisions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1524000"/>
            <a:ext cx="3886200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i="1" dirty="0" smtClean="0">
                <a:latin typeface="Arial" charset="0"/>
              </a:rPr>
              <a:t>Futures </a:t>
            </a:r>
            <a:r>
              <a:rPr lang="en-US" dirty="0" smtClean="0">
                <a:latin typeface="Arial" charset="0"/>
              </a:rPr>
              <a:t>– circumstances over which the decision maker </a:t>
            </a:r>
            <a:r>
              <a:rPr lang="en-US" b="1" i="1" dirty="0" smtClean="0">
                <a:latin typeface="Arial" charset="0"/>
              </a:rPr>
              <a:t>has no control </a:t>
            </a:r>
            <a:r>
              <a:rPr lang="en-US" dirty="0" smtClean="0">
                <a:latin typeface="Arial" charset="0"/>
              </a:rPr>
              <a:t>that will affect the outcome of decisions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5105400"/>
            <a:ext cx="5943600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000" i="1" dirty="0" smtClean="0">
                <a:latin typeface="Arial" charset="0"/>
              </a:rPr>
              <a:t>Scenarios</a:t>
            </a:r>
            <a:r>
              <a:rPr lang="en-US" sz="2000" dirty="0" smtClean="0">
                <a:latin typeface="Arial" charset="0"/>
              </a:rPr>
              <a:t> – Combinations of </a:t>
            </a:r>
            <a:r>
              <a:rPr lang="en-US" sz="2000" i="1" dirty="0" smtClean="0">
                <a:latin typeface="Arial" charset="0"/>
              </a:rPr>
              <a:t>Resource Strategies </a:t>
            </a:r>
            <a:r>
              <a:rPr lang="en-US" sz="2000" dirty="0" smtClean="0">
                <a:latin typeface="Arial" charset="0"/>
              </a:rPr>
              <a:t>and </a:t>
            </a:r>
            <a:r>
              <a:rPr lang="en-US" sz="2000" i="1" dirty="0" smtClean="0">
                <a:latin typeface="Arial" charset="0"/>
              </a:rPr>
              <a:t>Futures</a:t>
            </a:r>
            <a:r>
              <a:rPr lang="en-US" sz="2000" dirty="0" smtClean="0">
                <a:latin typeface="Arial" charset="0"/>
              </a:rPr>
              <a:t> used to “stress test” how well what we control performs in a world we don’t control</a:t>
            </a:r>
          </a:p>
        </p:txBody>
      </p:sp>
      <p:pic>
        <p:nvPicPr>
          <p:cNvPr id="20482" name="Picture 2" descr="Q:\TE\7th Plan\Presentations\SourcesofUncertainty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2895600"/>
            <a:ext cx="3276600" cy="199989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sp>
        <p:nvSpPr>
          <p:cNvPr id="13" name="Plus 12"/>
          <p:cNvSpPr/>
          <p:nvPr/>
        </p:nvSpPr>
        <p:spPr>
          <a:xfrm>
            <a:off x="4114800" y="3505200"/>
            <a:ext cx="914400" cy="914400"/>
          </a:xfrm>
          <a:prstGeom prst="mathPlu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Equal 14"/>
          <p:cNvSpPr/>
          <p:nvPr/>
        </p:nvSpPr>
        <p:spPr>
          <a:xfrm>
            <a:off x="1295400" y="5105400"/>
            <a:ext cx="914400" cy="914400"/>
          </a:xfrm>
          <a:prstGeom prst="mathEqual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3" grpId="0" animBg="1"/>
      <p:bldP spid="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Thermal Resource Dispatch with Carbon Risk - 2C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610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 animBg="0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Thermal Resource Dispatch with Coal and Inefficient Gas Retirement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610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 animBg="0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Change in Coal Dispatch</a:t>
            </a:r>
            <a:br>
              <a:rPr lang="en-US" b="1" dirty="0" smtClean="0"/>
            </a:br>
            <a:r>
              <a:rPr lang="en-US" b="1" dirty="0" smtClean="0"/>
              <a:t>Scenarios 1B, 2C and 3A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 animBg="0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Change in Existing Gas Dispatch</a:t>
            </a:r>
            <a:br>
              <a:rPr lang="en-US" b="1" dirty="0" smtClean="0"/>
            </a:br>
            <a:r>
              <a:rPr lang="en-US" b="1" dirty="0" smtClean="0"/>
              <a:t>Scenario 1B, 2C and 3A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 animBg="0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Sensitivity Studies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following sensitivity studies have been suggested:</a:t>
            </a:r>
          </a:p>
          <a:p>
            <a:pPr lvl="1"/>
            <a:r>
              <a:rPr lang="en-US" dirty="0" smtClean="0"/>
              <a:t>Remove transmission credit for “west side” resources (DR, EE and gas turbines)</a:t>
            </a:r>
          </a:p>
          <a:p>
            <a:pPr lvl="1"/>
            <a:r>
              <a:rPr lang="en-US" dirty="0" smtClean="0"/>
              <a:t>Remove DR as resource option</a:t>
            </a:r>
          </a:p>
          <a:p>
            <a:pPr lvl="1"/>
            <a:r>
              <a:rPr lang="en-US" dirty="0" smtClean="0"/>
              <a:t>Test alternative (i.e., lower) EE  winter capacity contribution</a:t>
            </a:r>
          </a:p>
          <a:p>
            <a:pPr lvl="1"/>
            <a:r>
              <a:rPr lang="en-US" dirty="0" smtClean="0"/>
              <a:t>Test sensitivity to natural gas price assumptions</a:t>
            </a:r>
          </a:p>
          <a:p>
            <a:pPr lvl="1"/>
            <a:r>
              <a:rPr lang="en-US" dirty="0" smtClean="0"/>
              <a:t>Assume Boardman and Centralia are not retired</a:t>
            </a:r>
          </a:p>
          <a:p>
            <a:r>
              <a:rPr lang="en-US" dirty="0" smtClean="0"/>
              <a:t>Others?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28600" y="228600"/>
          <a:ext cx="8763001" cy="6331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6158"/>
                <a:gridCol w="5227053"/>
                <a:gridCol w="691816"/>
                <a:gridCol w="845553"/>
                <a:gridCol w="922421"/>
              </a:tblGrid>
              <a:tr h="3819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/>
                        <a:t>Scenario</a:t>
                      </a:r>
                      <a:endParaRPr lang="en-US" sz="1800" b="1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Scenario Name</a:t>
                      </a:r>
                      <a:endParaRPr lang="en-US" sz="1800" b="1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/>
                        <a:t>Priority</a:t>
                      </a:r>
                      <a:endParaRPr lang="en-US" sz="1800" b="1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/>
                        <a:t>Modeling Effort</a:t>
                      </a:r>
                      <a:endParaRPr lang="en-US" sz="1800" b="1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/>
                        <a:t>Revised Schedule</a:t>
                      </a:r>
                      <a:endParaRPr lang="en-US" sz="1800" b="1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819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1B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Existing Policy with Uncertainty, w/o GHG reduction risk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1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Med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Early May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819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1A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Existing Policy without Uncertainty, w/o GHG reduction risk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2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Med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Early May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819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2C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Existing Policy with Uncertainty and with uncertain GHG reduction risk/target.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3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Low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Early May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819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4C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Major Resource Uncertainty – Faster Pace of Conservation Deployment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4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Low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Late </a:t>
                      </a:r>
                      <a:r>
                        <a:rPr lang="en-US" sz="1200" dirty="0"/>
                        <a:t>May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763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4D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Major Resource Uncertainty – Slower Pace of Conservation Deployment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5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Low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Late </a:t>
                      </a:r>
                      <a:r>
                        <a:rPr lang="en-US" sz="1200" dirty="0"/>
                        <a:t>May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5650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2A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Existing Policy with Uncertainty and with certain GHG reduction risk/target. Example Policy Target = Clean Power Plan/Clean Air Act 111(d) goal (e.g., 30% below 2005 level by 2030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6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Med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+mn-ea"/>
                        </a:rPr>
                        <a:t>May</a:t>
                      </a:r>
                      <a:r>
                        <a:rPr lang="en-US" sz="1200" baseline="0" dirty="0" smtClean="0">
                          <a:latin typeface="+mn-lt"/>
                          <a:ea typeface="+mn-ea"/>
                        </a:rPr>
                        <a:t> not need to model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55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2B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Existing Policy with Uncertainty and with certain GHG reduction risk/target. Example Policy Target = Mitigate to Estimated GHG Damage Cost 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7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Low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Early June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8192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6A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Climate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Change Load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Impacts Resulting from Direct Effects of Climate Change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Low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Mid-June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819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4B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Major Resource </a:t>
                      </a:r>
                      <a:r>
                        <a:rPr lang="en-US" sz="1200" dirty="0" smtClean="0"/>
                        <a:t>Uncertainty - </a:t>
                      </a:r>
                      <a:r>
                        <a:rPr lang="en-US" sz="1200" dirty="0"/>
                        <a:t>Anticipated Loss of Major </a:t>
                      </a:r>
                      <a:r>
                        <a:rPr lang="en-US" sz="1200" dirty="0" smtClean="0"/>
                        <a:t>Non-GHG Emitting Resource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9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Low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Mid- June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819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5B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Southwest Market Liquidity Variability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11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Low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Late June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819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3A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Lowering carbon emissions with current technology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12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Med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Late June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819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4A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Major Resource Uncertainty - Unexpected Loss of Major Non-GHG Emitting Resource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13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Low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Early July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819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3B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Lowering carbon emissions with emerging technology (e.g., storage, CO</a:t>
                      </a:r>
                      <a:r>
                        <a:rPr lang="en-US" sz="1200" baseline="-25000" dirty="0"/>
                        <a:t>2 </a:t>
                      </a:r>
                      <a:r>
                        <a:rPr lang="en-US" sz="1200" dirty="0"/>
                        <a:t>heat pumps, SSL)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14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High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Not Modeled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819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5A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Integration of Variable Resources (i.e., Managing the NW Impact of the  "Duck Curve"/50% CA RPS) 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15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Med/High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Mid-July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819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6B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Climate Change </a:t>
                      </a:r>
                      <a:r>
                        <a:rPr lang="en-US" sz="1200" dirty="0" smtClean="0"/>
                        <a:t>Hydro </a:t>
                      </a:r>
                      <a:r>
                        <a:rPr lang="en-US" sz="1200" dirty="0"/>
                        <a:t>Impacts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16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High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Mid-July</a:t>
                      </a:r>
                      <a:endParaRPr lang="en-US" sz="18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1430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The Least Cost Strategies for Scenarios 1B, 2B, 2C and 3A</a:t>
            </a:r>
            <a:br>
              <a:rPr lang="en-US" sz="2400" b="1" dirty="0" smtClean="0"/>
            </a:br>
            <a:r>
              <a:rPr lang="en-US" sz="2400" b="1" dirty="0" smtClean="0"/>
              <a:t>Distributions of Conservation Development Through 2021</a:t>
            </a:r>
            <a:endParaRPr lang="en-US" sz="20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458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Chart bld="series" animBg="0"/>
        </p:bldSub>
      </p:bldGraphic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9906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The Least Cost Strategies for Scenarios 1B, 2B, 2C and 3A</a:t>
            </a:r>
            <a:br>
              <a:rPr lang="en-US" sz="2400" b="1" dirty="0" smtClean="0"/>
            </a:br>
            <a:r>
              <a:rPr lang="en-US" sz="2400" b="1" dirty="0" smtClean="0"/>
              <a:t>Distributions of Conservation Development Through 2026</a:t>
            </a:r>
            <a:endParaRPr lang="en-US" sz="20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4582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Chart bld="series" animBg="0"/>
        </p:bldSub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9144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The Least Cost Strategies for Scenarios1B, 2B, 2C and 3A</a:t>
            </a:r>
            <a:br>
              <a:rPr lang="en-US" sz="2400" b="1" dirty="0" smtClean="0"/>
            </a:br>
            <a:r>
              <a:rPr lang="en-US" sz="2400" b="1" dirty="0" smtClean="0"/>
              <a:t>Distributions of Conservation Development Through 2035</a:t>
            </a:r>
            <a:endParaRPr lang="en-US" sz="20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4582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Chart bld="series" animBg="0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7</a:t>
            </a:r>
            <a:r>
              <a:rPr lang="en-US" sz="2800" b="1" baseline="30000" dirty="0" smtClean="0"/>
              <a:t>th</a:t>
            </a:r>
            <a:r>
              <a:rPr lang="en-US" sz="2800" b="1" dirty="0" smtClean="0"/>
              <a:t> Plan Proposed Scenarios Were Designed By Varying “Stresses” and “Constraints”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Autofit/>
          </a:bodyPr>
          <a:lstStyle/>
          <a:p>
            <a:pPr lvl="0"/>
            <a:r>
              <a:rPr lang="en-US" sz="2000" dirty="0" smtClean="0"/>
              <a:t>Some scenario’s subject potential resources strategies to futures that impose one or more </a:t>
            </a:r>
            <a:r>
              <a:rPr lang="en-US" sz="2000" i="1" u="sng" dirty="0" smtClean="0"/>
              <a:t>stresses</a:t>
            </a:r>
            <a:r>
              <a:rPr lang="en-US" sz="2000" i="1" dirty="0" smtClean="0"/>
              <a:t>. Examples: </a:t>
            </a:r>
          </a:p>
          <a:p>
            <a:pPr lvl="1"/>
            <a:r>
              <a:rPr lang="en-US" sz="1600" i="1" dirty="0" smtClean="0"/>
              <a:t>Uncertain GHG emissions limits or costs</a:t>
            </a:r>
          </a:p>
          <a:p>
            <a:pPr lvl="1"/>
            <a:r>
              <a:rPr lang="en-US" sz="1600" i="1" dirty="0" smtClean="0"/>
              <a:t>Unanticipated Loss of major resource(s)</a:t>
            </a:r>
          </a:p>
          <a:p>
            <a:pPr lvl="1"/>
            <a:r>
              <a:rPr lang="en-US" sz="1600" i="1" dirty="0" smtClean="0"/>
              <a:t>Climate change impacts on loads and hydro-system output</a:t>
            </a:r>
            <a:endParaRPr lang="en-US" sz="1600" dirty="0" smtClean="0"/>
          </a:p>
          <a:p>
            <a:pPr lvl="0"/>
            <a:r>
              <a:rPr lang="en-US" sz="2000" dirty="0" smtClean="0"/>
              <a:t>Some scenario’s </a:t>
            </a:r>
            <a:r>
              <a:rPr lang="en-US" sz="2000" i="1" u="sng" dirty="0" smtClean="0"/>
              <a:t>constrain</a:t>
            </a:r>
            <a:r>
              <a:rPr lang="en-US" sz="2000" i="1" dirty="0" smtClean="0"/>
              <a:t> </a:t>
            </a:r>
            <a:r>
              <a:rPr lang="en-US" sz="2000" dirty="0" smtClean="0"/>
              <a:t>potential resources strategies across </a:t>
            </a:r>
            <a:r>
              <a:rPr lang="en-US" sz="2000" i="1" u="sng" dirty="0" smtClean="0"/>
              <a:t>all</a:t>
            </a:r>
            <a:r>
              <a:rPr lang="en-US" sz="2000" dirty="0" smtClean="0"/>
              <a:t> futures: </a:t>
            </a:r>
            <a:r>
              <a:rPr lang="en-US" sz="2000" i="1" dirty="0" smtClean="0"/>
              <a:t>Examples: </a:t>
            </a:r>
          </a:p>
          <a:p>
            <a:pPr lvl="1"/>
            <a:r>
              <a:rPr lang="en-US" sz="1600" i="1" dirty="0" smtClean="0"/>
              <a:t>GHG emissions limits or costs</a:t>
            </a:r>
          </a:p>
          <a:p>
            <a:pPr lvl="1"/>
            <a:r>
              <a:rPr lang="en-US" sz="1600" i="1" dirty="0" smtClean="0"/>
              <a:t>Maximum pace of conservation development</a:t>
            </a:r>
          </a:p>
          <a:p>
            <a:pPr lvl="1"/>
            <a:r>
              <a:rPr lang="en-US" sz="1600" i="1" dirty="0" smtClean="0"/>
              <a:t>Fixed retirement schedule for existing coal generation</a:t>
            </a:r>
          </a:p>
          <a:p>
            <a:pPr lvl="1"/>
            <a:r>
              <a:rPr lang="en-US" sz="1600" i="1" dirty="0" smtClean="0"/>
              <a:t>Increased reliance on variable resources across the PNW/CA</a:t>
            </a:r>
          </a:p>
          <a:p>
            <a:pPr lvl="1"/>
            <a:r>
              <a:rPr lang="en-US" sz="1600" i="1" dirty="0" smtClean="0"/>
              <a:t>Availability of emerging technology (generation, storage and EE) </a:t>
            </a:r>
            <a:endParaRPr lang="en-US" sz="2000" i="1" dirty="0" smtClean="0"/>
          </a:p>
          <a:p>
            <a:r>
              <a:rPr lang="en-US" sz="2000" dirty="0" smtClean="0"/>
              <a:t>Some scenarios place </a:t>
            </a:r>
            <a:r>
              <a:rPr lang="en-US" sz="2000" i="1" dirty="0" smtClean="0"/>
              <a:t>no limits on the uncertainty </a:t>
            </a:r>
            <a:r>
              <a:rPr lang="en-US" sz="2000" dirty="0" smtClean="0"/>
              <a:t>surrounding future conditions or on potential resource strategies?  </a:t>
            </a:r>
          </a:p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1430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The Least Cost Strategies for Scenario 1B, 2B, 2C and 3A</a:t>
            </a:r>
            <a:br>
              <a:rPr lang="en-US" sz="2400" b="1" dirty="0" smtClean="0"/>
            </a:br>
            <a:r>
              <a:rPr lang="en-US" sz="2400" b="1" dirty="0" smtClean="0"/>
              <a:t>Distributions of Conservation Development Through 2021 for Winter Capacity</a:t>
            </a:r>
            <a:endParaRPr lang="en-US" sz="20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458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Chart bld="series" animBg="0"/>
        </p:bldSub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2192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The Least Cost Strategies for Scenarios 1B, 2B, 2C and 3A</a:t>
            </a:r>
            <a:br>
              <a:rPr lang="en-US" sz="2400" b="1" dirty="0" smtClean="0"/>
            </a:br>
            <a:r>
              <a:rPr lang="en-US" sz="2400" b="1" dirty="0" smtClean="0"/>
              <a:t>Distributions of Conservation Development Through 2026 for Winter Capacity</a:t>
            </a:r>
            <a:endParaRPr lang="en-US" sz="20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458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Chart bld="series" animBg="0"/>
        </p:bldSub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6002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The Least Cost Strategies for Scenarios 1B, 2B, 2C and 3A</a:t>
            </a:r>
            <a:br>
              <a:rPr lang="en-US" sz="2400" b="1" dirty="0" smtClean="0"/>
            </a:br>
            <a:r>
              <a:rPr lang="en-US" sz="2400" b="1" dirty="0" smtClean="0"/>
              <a:t>Distributions of Conservation Through 2035 Development for Winter Capacity</a:t>
            </a:r>
            <a:endParaRPr lang="en-US" sz="20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228600" y="1676400"/>
          <a:ext cx="8686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Chart bld="series" animBg="0"/>
        </p:bldSub>
      </p:bldGraphic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9216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The Present Value Net System Cost for Least Cost Strategies Under All Carbon Reduction Are Similar</a:t>
            </a:r>
            <a:endParaRPr lang="en-US" sz="24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0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 animBg="0"/>
        </p:bldSub>
      </p:bldGraphic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The Average Present Value Net System Cost and Risk for Least Cost Strategies Under All Carbon Reduction Are Similar</a:t>
            </a:r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Average Revenue (2012$/</a:t>
            </a:r>
            <a:r>
              <a:rPr lang="en-US" sz="3200" b="1" smtClean="0"/>
              <a:t>MWh) </a:t>
            </a:r>
            <a:r>
              <a:rPr lang="en-US" sz="3200" b="1" dirty="0" smtClean="0"/>
              <a:t>for Least Cost Resource Strategies</a:t>
            </a:r>
            <a:endParaRPr lang="en-US" sz="3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1430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Distribution CO2 Emissions in 2030 for Resources Subject to EPA’s Proposed 111(d) Regulations</a:t>
            </a:r>
            <a:br>
              <a:rPr lang="en-US" sz="2400" b="1" dirty="0" smtClean="0"/>
            </a:br>
            <a:r>
              <a:rPr lang="en-US" sz="2000" b="1" dirty="0" smtClean="0"/>
              <a:t>Scenarios 1B, 2C and 3A – Least Cost Resource Strategies</a:t>
            </a:r>
            <a:endParaRPr lang="en-US" sz="20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5344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36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733800" y="2286000"/>
            <a:ext cx="0" cy="2286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43000" y="1371600"/>
            <a:ext cx="2590800" cy="92333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Mean for 2C = 16 MMTE</a:t>
            </a:r>
          </a:p>
          <a:p>
            <a:r>
              <a:rPr lang="en-US" dirty="0" smtClean="0"/>
              <a:t>Mean for 1B = 22 MMTE</a:t>
            </a:r>
          </a:p>
          <a:p>
            <a:r>
              <a:rPr lang="en-US" dirty="0" smtClean="0"/>
              <a:t>Mean for 3A = 13 MMTE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438400" y="2294930"/>
            <a:ext cx="1295400" cy="1434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638800" y="1524000"/>
            <a:ext cx="3352800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90</a:t>
            </a:r>
            <a:r>
              <a:rPr lang="en-US" baseline="30000" dirty="0" smtClean="0"/>
              <a:t>th</a:t>
            </a:r>
            <a:r>
              <a:rPr lang="en-US" dirty="0" smtClean="0"/>
              <a:t> Percentile for 2C = 24 MMTE</a:t>
            </a:r>
          </a:p>
          <a:p>
            <a:r>
              <a:rPr lang="en-US" dirty="0" smtClean="0"/>
              <a:t>90</a:t>
            </a:r>
            <a:r>
              <a:rPr lang="en-US" baseline="30000" dirty="0" smtClean="0"/>
              <a:t>th</a:t>
            </a:r>
            <a:r>
              <a:rPr lang="en-US" dirty="0" smtClean="0"/>
              <a:t> Percentile for 1B = 30 MMTE</a:t>
            </a:r>
          </a:p>
          <a:p>
            <a:r>
              <a:rPr lang="en-US" dirty="0" smtClean="0"/>
              <a:t>90</a:t>
            </a:r>
            <a:r>
              <a:rPr lang="en-US" baseline="30000" dirty="0" smtClean="0"/>
              <a:t>th</a:t>
            </a:r>
            <a:r>
              <a:rPr lang="en-US" dirty="0" smtClean="0"/>
              <a:t> Percentile for 3A = 20 MMTE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4648200" y="2209800"/>
            <a:ext cx="0" cy="24384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2" idx="2"/>
          </p:cNvCxnSpPr>
          <p:nvPr/>
        </p:nvCxnSpPr>
        <p:spPr>
          <a:xfrm>
            <a:off x="2438400" y="2294930"/>
            <a:ext cx="2133600" cy="5550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410200" y="1600200"/>
            <a:ext cx="0" cy="3048000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162800" y="2819400"/>
            <a:ext cx="1600200" cy="646331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EPA Proposed 111(d) Limit</a:t>
            </a:r>
            <a:endParaRPr lang="en-US" dirty="0"/>
          </a:p>
        </p:txBody>
      </p:sp>
      <p:cxnSp>
        <p:nvCxnSpPr>
          <p:cNvPr id="39" name="Straight Arrow Connector 38"/>
          <p:cNvCxnSpPr>
            <a:stCxn id="37" idx="1"/>
          </p:cNvCxnSpPr>
          <p:nvPr/>
        </p:nvCxnSpPr>
        <p:spPr>
          <a:xfrm flipH="1" flipV="1">
            <a:off x="5334000" y="3124200"/>
            <a:ext cx="1828800" cy="18366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2" idx="2"/>
          </p:cNvCxnSpPr>
          <p:nvPr/>
        </p:nvCxnSpPr>
        <p:spPr>
          <a:xfrm>
            <a:off x="2438400" y="2294930"/>
            <a:ext cx="762000" cy="9816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200400" y="2286000"/>
            <a:ext cx="0" cy="22860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Chart bld="series" animBg="0"/>
        </p:bldSub>
      </p:bldGraphic>
      <p:bldP spid="12" grpId="0" animBg="1"/>
      <p:bldP spid="15" grpId="0" animBg="1"/>
      <p:bldP spid="3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1430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Distribution CO2 Emissions in 2030 for PNW Power System</a:t>
            </a:r>
            <a:br>
              <a:rPr lang="en-US" sz="2400" b="1" dirty="0" smtClean="0"/>
            </a:br>
            <a:r>
              <a:rPr lang="en-US" sz="2000" b="1" dirty="0" smtClean="0"/>
              <a:t>Scenarios 1B and 2C – Least Cost Resource Strategies</a:t>
            </a:r>
            <a:endParaRPr lang="en-US" sz="20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5344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37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733800" y="2438400"/>
            <a:ext cx="0" cy="2057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43000" y="1371600"/>
            <a:ext cx="2590800" cy="923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Mean for 2C = 23 MMTE</a:t>
            </a:r>
          </a:p>
          <a:p>
            <a:r>
              <a:rPr lang="en-US" dirty="0" smtClean="0"/>
              <a:t>Mean for 1B = 33 MMTE</a:t>
            </a:r>
          </a:p>
          <a:p>
            <a:r>
              <a:rPr lang="en-US" dirty="0" smtClean="0"/>
              <a:t>Mean for 3A = 15 MMTE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371600" y="2286000"/>
            <a:ext cx="23622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91200" y="1295400"/>
            <a:ext cx="3352800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90</a:t>
            </a:r>
            <a:r>
              <a:rPr lang="en-US" baseline="30000" dirty="0" smtClean="0"/>
              <a:t>th</a:t>
            </a:r>
            <a:r>
              <a:rPr lang="en-US" dirty="0" smtClean="0"/>
              <a:t> Percentile for 2C = 40 MMTE</a:t>
            </a:r>
          </a:p>
          <a:p>
            <a:r>
              <a:rPr lang="en-US" dirty="0" smtClean="0"/>
              <a:t>90</a:t>
            </a:r>
            <a:r>
              <a:rPr lang="en-US" baseline="30000" dirty="0" smtClean="0"/>
              <a:t>th</a:t>
            </a:r>
            <a:r>
              <a:rPr lang="en-US" dirty="0" smtClean="0"/>
              <a:t> Percentile for 1B = 46 MMTE</a:t>
            </a:r>
          </a:p>
          <a:p>
            <a:r>
              <a:rPr lang="en-US" dirty="0" smtClean="0"/>
              <a:t>90</a:t>
            </a:r>
            <a:r>
              <a:rPr lang="en-US" baseline="30000" dirty="0" smtClean="0"/>
              <a:t>th</a:t>
            </a:r>
            <a:r>
              <a:rPr lang="en-US" dirty="0" smtClean="0"/>
              <a:t> Percentile for 3A = 24 MMTE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4876800" y="2438400"/>
            <a:ext cx="0" cy="20574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2" idx="2"/>
          </p:cNvCxnSpPr>
          <p:nvPr/>
        </p:nvCxnSpPr>
        <p:spPr>
          <a:xfrm>
            <a:off x="2438400" y="2294930"/>
            <a:ext cx="2667000" cy="2196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6553200" y="3505200"/>
            <a:ext cx="1752600" cy="990624"/>
          </a:xfrm>
          <a:prstGeom prst="rect">
            <a:avLst/>
          </a:prstGeom>
          <a:solidFill>
            <a:srgbClr val="F79646">
              <a:alpha val="36000"/>
            </a:srgbClr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239000" y="2667000"/>
            <a:ext cx="12192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Range of Historical Emissions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2819400" y="2438400"/>
            <a:ext cx="0" cy="19812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371600" y="22860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Chart bld="series" animBg="0"/>
        </p:bldSub>
      </p:bldGraphic>
      <p:bldP spid="12" grpId="0" animBg="1"/>
      <p:bldP spid="15" grpId="0" animBg="1"/>
      <p:bldP spid="46" grpId="0" animBg="1"/>
      <p:bldP spid="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Today’s Presentations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486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Comparison of the Least Cost </a:t>
            </a:r>
            <a:r>
              <a:rPr lang="en-US" sz="2400" i="1" dirty="0" smtClean="0"/>
              <a:t>Resource Strategies </a:t>
            </a:r>
            <a:r>
              <a:rPr lang="en-US" sz="2400" dirty="0" smtClean="0"/>
              <a:t> across 800 futures for four </a:t>
            </a:r>
            <a:r>
              <a:rPr lang="en-US" sz="2400" i="1" dirty="0" smtClean="0"/>
              <a:t>Scenarios:</a:t>
            </a:r>
          </a:p>
          <a:p>
            <a:pPr lvl="1"/>
            <a:r>
              <a:rPr lang="en-US" sz="1800" dirty="0" smtClean="0"/>
              <a:t>Existing Policy with Uncertainty, w/o GHG reduction risk </a:t>
            </a:r>
            <a:r>
              <a:rPr lang="en-US" sz="1800" b="1" dirty="0" smtClean="0"/>
              <a:t>(1B)</a:t>
            </a:r>
          </a:p>
          <a:p>
            <a:pPr lvl="1"/>
            <a:r>
              <a:rPr lang="en-US" sz="1800" dirty="0" smtClean="0"/>
              <a:t>Existing Policy with Uncertainty and GHG reduction level based on Social Cost of Carbon </a:t>
            </a:r>
            <a:r>
              <a:rPr lang="en-US" sz="1800" b="1" dirty="0" smtClean="0"/>
              <a:t>(2B)</a:t>
            </a:r>
          </a:p>
          <a:p>
            <a:pPr lvl="1"/>
            <a:r>
              <a:rPr lang="en-US" sz="1800" dirty="0" smtClean="0"/>
              <a:t>Existing Policy with Uncertainty and with uncertain GHG reduction risk </a:t>
            </a:r>
            <a:r>
              <a:rPr lang="en-US" sz="1800" b="1" dirty="0" smtClean="0"/>
              <a:t>(2C)</a:t>
            </a:r>
          </a:p>
          <a:p>
            <a:pPr lvl="1"/>
            <a:r>
              <a:rPr lang="en-US" sz="1800" dirty="0" smtClean="0"/>
              <a:t>Lowering carbon emissions with current technology </a:t>
            </a:r>
            <a:r>
              <a:rPr lang="en-US" sz="1800" b="1" dirty="0" smtClean="0"/>
              <a:t>(3A)</a:t>
            </a:r>
            <a:endParaRPr lang="en-US" sz="1800" b="1" dirty="0" smtClean="0">
              <a:latin typeface="Arial"/>
              <a:ea typeface="Times New Roman"/>
            </a:endParaRPr>
          </a:p>
          <a:p>
            <a:pPr fontAlgn="t"/>
            <a:r>
              <a:rPr lang="en-US" sz="2400" dirty="0" smtClean="0"/>
              <a:t>Comparison Metrics</a:t>
            </a:r>
          </a:p>
          <a:p>
            <a:pPr lvl="1"/>
            <a:r>
              <a:rPr lang="en-US" sz="1800" dirty="0" smtClean="0"/>
              <a:t>Conservation Development</a:t>
            </a:r>
          </a:p>
          <a:p>
            <a:pPr lvl="1"/>
            <a:r>
              <a:rPr lang="en-US" sz="1800" dirty="0" smtClean="0"/>
              <a:t>Demand Response Development</a:t>
            </a:r>
          </a:p>
          <a:p>
            <a:pPr lvl="1"/>
            <a:r>
              <a:rPr lang="en-US" sz="1800" dirty="0" smtClean="0"/>
              <a:t>Renewable Resource Development</a:t>
            </a:r>
          </a:p>
          <a:p>
            <a:pPr lvl="1"/>
            <a:r>
              <a:rPr lang="en-US" sz="1800" dirty="0" smtClean="0"/>
              <a:t>Carbon Emissions</a:t>
            </a:r>
          </a:p>
          <a:p>
            <a:r>
              <a:rPr lang="en-US" sz="2000" dirty="0" smtClean="0"/>
              <a:t>Observations Regarding Emerging Resource Development Strategies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Today’s Presentation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181600"/>
          </a:xfrm>
        </p:spPr>
        <p:txBody>
          <a:bodyPr>
            <a:normAutofit fontScale="62500" lnSpcReduction="20000"/>
          </a:bodyPr>
          <a:lstStyle/>
          <a:p>
            <a:r>
              <a:rPr lang="en-US" sz="4500" dirty="0" smtClean="0"/>
              <a:t>Reflects fine tuning (since Webinar) of RPM input assumptions for resource adequacy</a:t>
            </a:r>
          </a:p>
          <a:p>
            <a:pPr lvl="1"/>
            <a:r>
              <a:rPr lang="en-US" sz="3800" dirty="0" smtClean="0"/>
              <a:t>Revised peak load forecasting method now uses historical relationship between temperature and weather sensitive loads</a:t>
            </a:r>
          </a:p>
          <a:p>
            <a:pPr lvl="2"/>
            <a:r>
              <a:rPr lang="en-US" sz="3200" dirty="0" smtClean="0"/>
              <a:t>Increased expected peak demands</a:t>
            </a:r>
          </a:p>
          <a:p>
            <a:pPr lvl="2"/>
            <a:r>
              <a:rPr lang="en-US" sz="3200" dirty="0" smtClean="0"/>
              <a:t>Method consistent between GENESYS and RPM</a:t>
            </a:r>
          </a:p>
          <a:p>
            <a:pPr lvl="1"/>
            <a:r>
              <a:rPr lang="en-US" sz="3800" dirty="0" smtClean="0"/>
              <a:t>Calculation of Adequacy Reserve Margins (ARMs) from GENESYS revised to isolate independent energy and capacity requirements</a:t>
            </a:r>
          </a:p>
          <a:p>
            <a:r>
              <a:rPr lang="en-US" sz="4200" dirty="0" smtClean="0"/>
              <a:t>RPM input </a:t>
            </a:r>
            <a:r>
              <a:rPr lang="en-US" sz="4200" i="1" u="sng" dirty="0" smtClean="0"/>
              <a:t>does not </a:t>
            </a:r>
            <a:r>
              <a:rPr lang="en-US" sz="4200" dirty="0" smtClean="0"/>
              <a:t>yet reflect different seasonal peak capacity values for conservation</a:t>
            </a:r>
          </a:p>
          <a:p>
            <a:pPr lvl="1"/>
            <a:r>
              <a:rPr lang="en-US" sz="3600" dirty="0" smtClean="0"/>
              <a:t>This will result in lower summer conservation peak impacts</a:t>
            </a:r>
          </a:p>
          <a:p>
            <a:r>
              <a:rPr lang="en-US" sz="3800" b="1" dirty="0" smtClean="0">
                <a:solidFill>
                  <a:srgbClr val="FF0000"/>
                </a:solidFill>
              </a:rPr>
              <a:t>Implication – Generalizations Okay, Details May Change – So Don’t Fixate On the Exact Numbers!</a:t>
            </a:r>
            <a:endParaRPr lang="en-US" sz="38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Common Elements of </a:t>
            </a:r>
            <a:r>
              <a:rPr lang="en-US" sz="2800" b="1" i="1" dirty="0" smtClean="0"/>
              <a:t>Least Cost </a:t>
            </a:r>
            <a:r>
              <a:rPr lang="en-US" sz="2800" b="1" dirty="0" smtClean="0"/>
              <a:t>Resource Strategies Across Scenarios Analyzed To Date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all scenarios least cost resource strategies rely heavily on conservation to meet </a:t>
            </a:r>
            <a:r>
              <a:rPr lang="en-US" i="1" u="sng" dirty="0" smtClean="0"/>
              <a:t>both </a:t>
            </a:r>
            <a:r>
              <a:rPr lang="en-US" dirty="0" smtClean="0"/>
              <a:t>winter capacity and energy needs</a:t>
            </a: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In all scenarios least cost resource strategies rely on low cost Demand Response options to maintain adequate capacity margins</a:t>
            </a:r>
          </a:p>
          <a:p>
            <a:pPr marL="742950" lvl="2" indent="-342900"/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DR is optioned because it has a shorter lead time, smaller incremental resource size and lower cost than generation options</a:t>
            </a: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In all scenarios least cost resource strategies build  renewable resources to satisfy state RPS requirements</a:t>
            </a:r>
          </a:p>
          <a:p>
            <a:pPr lvl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REC banking delays the need for constructing RPS resources until well past the action plan period</a:t>
            </a:r>
          </a:p>
          <a:p>
            <a:pPr lvl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The only exception is the Scenario 4D – Slower Conservation Ramp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57200" y="1219200"/>
            <a:ext cx="8001000" cy="1066800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144780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Average Conservation Development Across Scenarios Increases When Carbon Risk Are Considered</a:t>
            </a:r>
            <a:br>
              <a:rPr lang="en-US" sz="2000" b="1" dirty="0" smtClean="0"/>
            </a:br>
            <a:r>
              <a:rPr lang="en-US" sz="2000" b="1" dirty="0" smtClean="0"/>
              <a:t>But Does Not Increase With Full Coal Retirement or Consideration of the Social Cost of Carbon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524000"/>
          <a:ext cx="85344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19400" y="1752600"/>
            <a:ext cx="12954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5% Increase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1524000"/>
            <a:ext cx="32766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 Difference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category" animBg="0"/>
        </p:bldSub>
      </p:bldGraphic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86836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Average Conservation Winter Peak Development in Least Cost Resource Strategies for Scenarios 1B, 2B, 2C and 3A</a:t>
            </a:r>
            <a:endParaRPr lang="en-US" sz="24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4582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Regional Net Load After Conservation Remains “Flat On Average” Through 2035 Under the Least Cost Strategy in Scenarios 1B, 2B, 2C and 3A</a:t>
            </a:r>
            <a:endParaRPr lang="en-US" sz="24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382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 animBg="0"/>
        </p:bldSub>
      </p:bldGraphic>
    </p:bldLst>
  </p:timing>
</p:sld>
</file>

<file path=ppt/theme/theme1.xml><?xml version="1.0" encoding="utf-8"?>
<a:theme xmlns:a="http://schemas.openxmlformats.org/drawingml/2006/main" name="7thplan">
  <a:themeElements>
    <a:clrScheme name="CouncilColors">
      <a:dk1>
        <a:sysClr val="windowText" lastClr="000000"/>
      </a:dk1>
      <a:lt1>
        <a:sysClr val="window" lastClr="FFFFFF"/>
      </a:lt1>
      <a:dk2>
        <a:srgbClr val="595959"/>
      </a:dk2>
      <a:lt2>
        <a:srgbClr val="F2F2F2"/>
      </a:lt2>
      <a:accent1>
        <a:srgbClr val="0070C0"/>
      </a:accent1>
      <a:accent2>
        <a:srgbClr val="92CDDC"/>
      </a:accent2>
      <a:accent3>
        <a:srgbClr val="C00000"/>
      </a:accent3>
      <a:accent4>
        <a:srgbClr val="FFC000"/>
      </a:accent4>
      <a:accent5>
        <a:srgbClr val="295014"/>
      </a:accent5>
      <a:accent6>
        <a:srgbClr val="92D050"/>
      </a:accent6>
      <a:hlink>
        <a:srgbClr val="A5A5A5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7thplan</Template>
  <TotalTime>3862</TotalTime>
  <Words>1667</Words>
  <Application>Microsoft Office PowerPoint</Application>
  <PresentationFormat>On-screen Show (4:3)</PresentationFormat>
  <Paragraphs>264</Paragraphs>
  <Slides>37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7thplan</vt:lpstr>
      <vt:lpstr>Selected Findings from Scenario Analysis Conducted To Date</vt:lpstr>
      <vt:lpstr>The Council Uses Scenario Analysis to “Stress Test” Resource Strategies Against These Uncertainties</vt:lpstr>
      <vt:lpstr>7th Plan Proposed Scenarios Were Designed By Varying “Stresses” and “Constraints”</vt:lpstr>
      <vt:lpstr>Today’s Presentations</vt:lpstr>
      <vt:lpstr>Today’s Presentation</vt:lpstr>
      <vt:lpstr>Common Elements of Least Cost Resource Strategies Across Scenarios Analyzed To Date</vt:lpstr>
      <vt:lpstr>Average Conservation Development Across Scenarios Increases When Carbon Risk Are Considered But Does Not Increase With Full Coal Retirement or Consideration of the Social Cost of Carbon</vt:lpstr>
      <vt:lpstr>Average Conservation Winter Peak Development in Least Cost Resource Strategies for Scenarios 1B, 2B, 2C and 3A</vt:lpstr>
      <vt:lpstr>Regional Net Load After Conservation Remains “Flat On Average” Through 2035 Under the Least Cost Strategy in Scenarios 1B, 2B, 2C and 3A</vt:lpstr>
      <vt:lpstr>This Result is Very Similar To The 6th Plan Net Load After Conservation Scenarios 1B, 2B, 2C and 3A Least Cost Strategy and 6th Plan</vt:lpstr>
      <vt:lpstr>Common Elements of Least Cost Resource Strategies Across Scenarios Analyzed To Date</vt:lpstr>
      <vt:lpstr>Average Demand Response Winter Peak Development in the Least Cost Resource Strategies for Scenarios 1B, 2B, 2C and 3A  Are VERY LARGE, Nearly Identical – And Change Little Through Time</vt:lpstr>
      <vt:lpstr>Common Elements of Least Cost Resource Strategies Across Scenarios Analyzed To Date</vt:lpstr>
      <vt:lpstr>Average Renewable Resource Development for Energy Occurs After RECs are Used and Loads Begin To Increase</vt:lpstr>
      <vt:lpstr>Change in Renewable Resource Dispatch Scenario 1B vs. Scenario 2C</vt:lpstr>
      <vt:lpstr>Scenario 2B and 2C Cost of Carbon Assumptions</vt:lpstr>
      <vt:lpstr>CO2 Emissions Across Least Cost Resources Strategies - 2030</vt:lpstr>
      <vt:lpstr>Thermal Resource Dispatch without Carbon Risk – 1B</vt:lpstr>
      <vt:lpstr>Thermal Resource Dispatch with Carbon Risk – 2B</vt:lpstr>
      <vt:lpstr>Thermal Resource Dispatch with Carbon Risk - 2C</vt:lpstr>
      <vt:lpstr>Thermal Resource Dispatch with Coal and Inefficient Gas Retirement</vt:lpstr>
      <vt:lpstr>Change in Coal Dispatch Scenarios 1B, 2C and 3A</vt:lpstr>
      <vt:lpstr>Change in Existing Gas Dispatch Scenario 1B, 2C and 3A</vt:lpstr>
      <vt:lpstr>Sensitivity Studies</vt:lpstr>
      <vt:lpstr>Backup Slides</vt:lpstr>
      <vt:lpstr>Slide 26</vt:lpstr>
      <vt:lpstr>The Least Cost Strategies for Scenarios 1B, 2B, 2C and 3A Distributions of Conservation Development Through 2021</vt:lpstr>
      <vt:lpstr>The Least Cost Strategies for Scenarios 1B, 2B, 2C and 3A Distributions of Conservation Development Through 2026</vt:lpstr>
      <vt:lpstr>The Least Cost Strategies for Scenarios1B, 2B, 2C and 3A Distributions of Conservation Development Through 2035</vt:lpstr>
      <vt:lpstr>The Least Cost Strategies for Scenario 1B, 2B, 2C and 3A Distributions of Conservation Development Through 2021 for Winter Capacity</vt:lpstr>
      <vt:lpstr>The Least Cost Strategies for Scenarios 1B, 2B, 2C and 3A Distributions of Conservation Development Through 2026 for Winter Capacity</vt:lpstr>
      <vt:lpstr>The Least Cost Strategies for Scenarios 1B, 2B, 2C and 3A Distributions of Conservation Through 2035 Development for Winter Capacity</vt:lpstr>
      <vt:lpstr>The Present Value Net System Cost for Least Cost Strategies Under All Carbon Reduction Are Similar</vt:lpstr>
      <vt:lpstr>The Average Present Value Net System Cost and Risk for Least Cost Strategies Under All Carbon Reduction Are Similar</vt:lpstr>
      <vt:lpstr>Average Revenue (2012$/MWh) for Least Cost Resource Strategies</vt:lpstr>
      <vt:lpstr>Distribution CO2 Emissions in 2030 for Resources Subject to EPA’s Proposed 111(d) Regulations Scenarios 1B, 2C and 3A – Least Cost Resource Strategies</vt:lpstr>
      <vt:lpstr>Distribution CO2 Emissions in 2030 for PNW Power System Scenarios 1B and 2C – Least Cost Resource Strategies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Selected Findings from Scenario’s 1B and 2C Updated to Reflect Revisions in ARM and Peak Load Calculations</dc:title>
  <dc:creator>Tom Eckman</dc:creator>
  <cp:lastModifiedBy>madron</cp:lastModifiedBy>
  <cp:revision>351</cp:revision>
  <dcterms:created xsi:type="dcterms:W3CDTF">2015-05-21T03:17:57Z</dcterms:created>
  <dcterms:modified xsi:type="dcterms:W3CDTF">2015-06-24T23:11:58Z</dcterms:modified>
</cp:coreProperties>
</file>