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99" r:id="rId2"/>
    <p:sldId id="314" r:id="rId3"/>
    <p:sldId id="310" r:id="rId4"/>
    <p:sldId id="313" r:id="rId5"/>
    <p:sldId id="308" r:id="rId6"/>
    <p:sldId id="312" r:id="rId7"/>
    <p:sldId id="317" r:id="rId8"/>
    <p:sldId id="31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8000"/>
    <a:srgbClr val="0066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4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009F8-D638-4DDA-9BE9-86B6E7439ED3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659D9-5EBE-42B6-B2FD-46EDA936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7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39FA-606C-4DBA-BE0A-D6AC1E13EBBD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DCBD8A5-AD55-497A-9749-9D0C35E0B2D3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823D-1B3E-4E8B-8AAD-4824A1B893F9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BD3D-2F33-4048-9021-8AFEEFC9BFAD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9B8C-72A3-43B3-A7DA-319BA45D3466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12CC-3B33-4B2A-A9E5-0E7045A6E07A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437E-0920-4910-94FE-BEB963678264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C76-A006-4B87-A35A-CCA4ADC60225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1BF4A-F168-4543-BD63-DC22F3CF1899}" type="datetime1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4648200"/>
          </a:xfrm>
        </p:spPr>
        <p:txBody>
          <a:bodyPr>
            <a:normAutofit/>
          </a:bodyPr>
          <a:lstStyle/>
          <a:p>
            <a:r>
              <a:rPr lang="en-US" sz="4900" b="1" dirty="0" smtClean="0"/>
              <a:t>2021 Adequacy Assessment</a:t>
            </a:r>
            <a:br>
              <a:rPr lang="en-US" sz="4900" b="1" dirty="0" smtClean="0"/>
            </a:br>
            <a:r>
              <a:rPr lang="en-US" sz="4900" b="1" dirty="0" smtClean="0"/>
              <a:t>Status Report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3600" dirty="0" smtClean="0">
              <a:solidFill>
                <a:srgbClr val="FF0000"/>
              </a:solidFill>
              <a:latin typeface="Stencil" panose="040409050D0802020404" pitchFamily="8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Resource Adequacy Advisory Committee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Technical Committee Webinar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April 21, 2016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1:30 to 4:00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of reference case and other scenarios</a:t>
            </a:r>
          </a:p>
          <a:p>
            <a:r>
              <a:rPr lang="en-US" dirty="0" smtClean="0"/>
              <a:t>Preliminary results (if available) </a:t>
            </a:r>
          </a:p>
          <a:p>
            <a:r>
              <a:rPr lang="en-US" dirty="0" smtClean="0"/>
              <a:t>Detailed discussion of load forecasts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Brief description of Long and Short-term Models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Comparison of LTM and STM loads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Adding hourly load shapes and EE savings to the LTM (load stretching program)</a:t>
            </a:r>
          </a:p>
          <a:p>
            <a:r>
              <a:rPr lang="en-US" dirty="0" smtClean="0"/>
              <a:t>Description of load stretching program, if time and interest allow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2021 Reference Case</a:t>
            </a:r>
            <a:br>
              <a:rPr lang="en-US" dirty="0" smtClean="0"/>
            </a:br>
            <a:r>
              <a:rPr lang="en-US" sz="2700" dirty="0" smtClean="0"/>
              <a:t>(see next slide for more detail)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 smtClean="0"/>
              <a:t>Loads</a:t>
            </a:r>
            <a:r>
              <a:rPr lang="en-US" dirty="0" smtClean="0"/>
              <a:t> (from 7</a:t>
            </a:r>
            <a:r>
              <a:rPr lang="en-US" baseline="30000" dirty="0" smtClean="0"/>
              <a:t>th</a:t>
            </a:r>
            <a:r>
              <a:rPr lang="en-US" dirty="0" smtClean="0"/>
              <a:t> power plan)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Long-term model frozen-efficiency </a:t>
            </a:r>
            <a:r>
              <a:rPr lang="en-US" u="sng" dirty="0" smtClean="0"/>
              <a:t>medium</a:t>
            </a:r>
            <a:r>
              <a:rPr lang="en-US" dirty="0" smtClean="0"/>
              <a:t> loads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EE quarterly mean and peak </a:t>
            </a:r>
            <a:r>
              <a:rPr lang="en-US" u="sng" dirty="0"/>
              <a:t>targets</a:t>
            </a:r>
            <a:r>
              <a:rPr lang="en-US" dirty="0"/>
              <a:t> from 7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Hourly loads derived from short-term model (load stretching)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Existing DR </a:t>
            </a:r>
            <a:r>
              <a:rPr lang="en-US" dirty="0" smtClean="0">
                <a:solidFill>
                  <a:srgbClr val="FF0000"/>
                </a:solidFill>
              </a:rPr>
              <a:t>(?)</a:t>
            </a:r>
            <a:r>
              <a:rPr lang="en-US" dirty="0" smtClean="0"/>
              <a:t>  </a:t>
            </a:r>
          </a:p>
          <a:p>
            <a:r>
              <a:rPr lang="en-US" u="sng" dirty="0" smtClean="0"/>
              <a:t>Import availability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Spot (available all hours, winter only)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Purchase Ahead (available light-load hours, all year)</a:t>
            </a:r>
          </a:p>
          <a:p>
            <a:r>
              <a:rPr lang="en-US" u="sng" dirty="0" smtClean="0"/>
              <a:t>IPP generation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Full availability (2,943 MW</a:t>
            </a:r>
            <a:r>
              <a:rPr lang="en-US" dirty="0" smtClean="0"/>
              <a:t>) winter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Limited availability (1,000 MW) summer </a:t>
            </a:r>
          </a:p>
          <a:p>
            <a:r>
              <a:rPr lang="en-US" u="sng" dirty="0" smtClean="0"/>
              <a:t>Wind</a:t>
            </a:r>
            <a:r>
              <a:rPr lang="en-US" dirty="0" smtClean="0"/>
              <a:t> 4,845 MW nameplate (modeled as BPA wind) </a:t>
            </a:r>
            <a:r>
              <a:rPr lang="en-US" dirty="0" smtClean="0">
                <a:solidFill>
                  <a:srgbClr val="FF0000"/>
                </a:solidFill>
              </a:rPr>
              <a:t>(?)</a:t>
            </a:r>
            <a:r>
              <a:rPr lang="en-US" dirty="0" smtClean="0"/>
              <a:t> </a:t>
            </a:r>
          </a:p>
          <a:p>
            <a:r>
              <a:rPr lang="en-US" u="sng" dirty="0" smtClean="0"/>
              <a:t>Solar</a:t>
            </a:r>
            <a:r>
              <a:rPr lang="en-US" dirty="0" smtClean="0"/>
              <a:t> 248 MW nameplate, fixed generation pattern </a:t>
            </a:r>
            <a:r>
              <a:rPr lang="en-US" dirty="0" smtClean="0">
                <a:solidFill>
                  <a:srgbClr val="FF0000"/>
                </a:solidFill>
              </a:rPr>
              <a:t>(?)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 Case Assumptions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595710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/>
                <a:gridCol w="1466850"/>
                <a:gridCol w="1466850"/>
                <a:gridCol w="1466850"/>
                <a:gridCol w="14668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Item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Quarter 4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Quarter 1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Quarter 2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Quarter 3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 Load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 (aMW)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22,059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22,263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19,962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20,837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Peak Load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(MW)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31,191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31,733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25,022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26,448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DSI Load (aMW)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r>
                        <a:rPr lang="en-US" baseline="0" dirty="0" smtClean="0"/>
                        <a:t> EE (aMW)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Peak EE (MW)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2,660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2,660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Existing DR (MW)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(?)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Spot Imports (MW)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</a:t>
                      </a:r>
                      <a:r>
                        <a:rPr lang="en-US" baseline="0" dirty="0" smtClean="0"/>
                        <a:t> Ahead (MW)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7523" y="5672987"/>
            <a:ext cx="701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 smtClean="0"/>
              <a:t>1</a:t>
            </a:r>
            <a:r>
              <a:rPr lang="en-US" sz="1600" dirty="0" smtClean="0"/>
              <a:t>No EE or DSI </a:t>
            </a:r>
          </a:p>
        </p:txBody>
      </p:sp>
    </p:spTree>
    <p:extLst>
      <p:ext uri="{BB962C8B-B14F-4D97-AF65-F5344CB8AC3E}">
        <p14:creationId xmlns:p14="http://schemas.microsoft.com/office/powerpoint/2010/main" val="117030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Suggested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391400" cy="56388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Reference Studies (for heat map)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Reference Case (see previous slides)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Load Ranges (medium and high)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(?)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Import Ranges (1700, 2500, 3400 MW)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(?)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Sensitivity Studies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Reference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Case using STM loads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Fuel Limitation Case</a:t>
            </a:r>
          </a:p>
          <a:p>
            <a:pPr marL="1314450" lvl="2" indent="-514350"/>
            <a:r>
              <a:rPr lang="en-US" sz="1600" dirty="0" smtClean="0">
                <a:latin typeface="Arial" pitchFamily="34" charset="0"/>
                <a:cs typeface="Arial" pitchFamily="34" charset="0"/>
              </a:rPr>
              <a:t>Reduce IPP winter capacity by about 20% (roughly 600 MW)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(?)</a:t>
            </a:r>
          </a:p>
          <a:p>
            <a:pPr marL="1314450" lvl="2" indent="-514350"/>
            <a:r>
              <a:rPr lang="en-US" sz="1600" dirty="0" smtClean="0">
                <a:latin typeface="Arial" pitchFamily="34" charset="0"/>
                <a:cs typeface="Arial" pitchFamily="34" charset="0"/>
              </a:rPr>
              <a:t>Potential future enhancement – IPP winter capacity as a function of temperature 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Demand Response Sensitivity</a:t>
            </a:r>
          </a:p>
          <a:p>
            <a:pPr marL="1314450" lvl="2" indent="-514350"/>
            <a:r>
              <a:rPr lang="en-US" sz="1600" dirty="0" smtClean="0">
                <a:latin typeface="Arial" pitchFamily="34" charset="0"/>
                <a:cs typeface="Arial" pitchFamily="34" charset="0"/>
              </a:rPr>
              <a:t>No DR</a:t>
            </a:r>
          </a:p>
          <a:p>
            <a:pPr marL="1314450" lvl="2" indent="-514350"/>
            <a:r>
              <a:rPr lang="en-US" sz="1600" dirty="0" smtClean="0">
                <a:latin typeface="Arial" pitchFamily="34" charset="0"/>
                <a:cs typeface="Arial" pitchFamily="34" charset="0"/>
              </a:rPr>
              <a:t>Minimum DR (existing DR + 600 MW from RPM)</a:t>
            </a:r>
          </a:p>
          <a:p>
            <a:pPr marL="1314450" lvl="2" indent="-514350"/>
            <a:r>
              <a:rPr lang="en-US" sz="1600" dirty="0" smtClean="0">
                <a:latin typeface="Arial" pitchFamily="34" charset="0"/>
                <a:cs typeface="Arial" pitchFamily="34" charset="0"/>
              </a:rPr>
              <a:t>Expected DR (existing DR + 1,300 MW from RPM)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Modeled for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 smtClean="0"/>
              <a:t>Import uncertainty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Forced outage rate for intertie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“Forced outage” rate for imports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u="sng" dirty="0" smtClean="0"/>
              <a:t>Market friction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Mostly focused on within region exchanges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Because of nodal structure in GENESYS cannot do explicitly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Can vary in-region market as function of temperature as a surrogate approach 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u="sng" dirty="0" smtClean="0"/>
              <a:t>Model economic load uncertainty explicitly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Instead of high and low load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Built in as a random variable</a:t>
            </a:r>
          </a:p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 smtClean="0"/>
              <a:t>2021 Preliminary Results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NOT FOR GENERAL DISTRIBUTION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235643"/>
              </p:ext>
            </p:extLst>
          </p:nvPr>
        </p:nvGraphicFramePr>
        <p:xfrm>
          <a:off x="447675" y="2189480"/>
          <a:ext cx="8229602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4650"/>
                <a:gridCol w="1328738"/>
                <a:gridCol w="1328738"/>
                <a:gridCol w="1328738"/>
                <a:gridCol w="13287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DR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Exist DR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 DR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Expected DR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Plan Med LTM (no EE)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Plan Low LTM (no EE)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Plan High LTM (no EE)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83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 smtClean="0"/>
              <a:t>2021 Preliminary Results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NOT FOR GENERAL DISTRIBUTION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069491"/>
              </p:ext>
            </p:extLst>
          </p:nvPr>
        </p:nvGraphicFramePr>
        <p:xfrm>
          <a:off x="447675" y="2189480"/>
          <a:ext cx="822960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4650"/>
                <a:gridCol w="1328738"/>
                <a:gridCol w="1328738"/>
                <a:gridCol w="1328738"/>
                <a:gridCol w="13287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DR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Exist DR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 DR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Exp’d</a:t>
                      </a:r>
                      <a:r>
                        <a:rPr lang="en-US" dirty="0" smtClean="0"/>
                        <a:t> DR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Plan Med LTM (no EE)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Plan Low LTM (no EE)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r>
                        <a:rPr lang="en-US" baseline="30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Plan High LTM (no EE)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 STM (implicit EE)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10.2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 LTM </a:t>
                      </a:r>
                      <a:r>
                        <a:rPr lang="en-US" dirty="0" smtClean="0"/>
                        <a:t>Hybrid</a:t>
                      </a:r>
                      <a:r>
                        <a:rPr lang="en-US" baseline="0" dirty="0" smtClean="0"/>
                        <a:t> Mo 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8.8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4648200"/>
            <a:ext cx="82200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Preferred method is LTM Hybrid approach using monthly shaped EE targets.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the med load scenario, the region needs all 1,400 aMW of EE and 1,300 MW of demand response to get below 5% LOLP.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9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3195</TotalTime>
  <Words>582</Words>
  <Application>Microsoft Office PowerPoint</Application>
  <PresentationFormat>On-screen Show (4:3)</PresentationFormat>
  <Paragraphs>163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Georgia</vt:lpstr>
      <vt:lpstr>Stencil</vt:lpstr>
      <vt:lpstr>Office Theme</vt:lpstr>
      <vt:lpstr>2021 Adequacy Assessment Status Report </vt:lpstr>
      <vt:lpstr>Agenda</vt:lpstr>
      <vt:lpstr>2021 Reference Case (see next slide for more detail)</vt:lpstr>
      <vt:lpstr>Reference Case Assumptions</vt:lpstr>
      <vt:lpstr>Suggested Scenarios</vt:lpstr>
      <vt:lpstr>Not Modeled for 2021</vt:lpstr>
      <vt:lpstr>2021 Preliminary Results NOT FOR GENERAL DISTRIBUTION</vt:lpstr>
      <vt:lpstr>2021 Preliminary Results NOT FOR GENERAL DISTRIBUTION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Council Meeting</dc:title>
  <dc:creator>Steven Simmons</dc:creator>
  <cp:lastModifiedBy>John Fazio</cp:lastModifiedBy>
  <cp:revision>483</cp:revision>
  <dcterms:created xsi:type="dcterms:W3CDTF">2013-02-22T21:38:08Z</dcterms:created>
  <dcterms:modified xsi:type="dcterms:W3CDTF">2016-04-21T19:58:16Z</dcterms:modified>
</cp:coreProperties>
</file>