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13"/>
  </p:notesMasterIdLst>
  <p:sldIdLst>
    <p:sldId id="256" r:id="rId2"/>
    <p:sldId id="265" r:id="rId3"/>
    <p:sldId id="266" r:id="rId4"/>
    <p:sldId id="274" r:id="rId5"/>
    <p:sldId id="275" r:id="rId6"/>
    <p:sldId id="276" r:id="rId7"/>
    <p:sldId id="259" r:id="rId8"/>
    <p:sldId id="260" r:id="rId9"/>
    <p:sldId id="261" r:id="rId10"/>
    <p:sldId id="262"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vid Ward" initials="DW"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6" autoAdjust="0"/>
    <p:restoredTop sz="87247" autoAdjust="0"/>
  </p:normalViewPr>
  <p:slideViewPr>
    <p:cSldViewPr snapToGrid="0">
      <p:cViewPr varScale="1">
        <p:scale>
          <a:sx n="99" d="100"/>
          <a:sy n="99" d="100"/>
        </p:scale>
        <p:origin x="103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A6BCD4-2402-40FB-B471-D1715649675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E2073CA-416D-47EC-AEF1-5402866E5B1F}">
      <dgm:prSet phldrT="[Text]" custT="1"/>
      <dgm:spPr/>
      <dgm:t>
        <a:bodyPr/>
        <a:lstStyle/>
        <a:p>
          <a:r>
            <a:rPr lang="en-US" sz="2000" dirty="0" smtClean="0"/>
            <a:t>Vision</a:t>
          </a:r>
          <a:endParaRPr lang="en-US" sz="2000" dirty="0"/>
        </a:p>
      </dgm:t>
    </dgm:pt>
    <dgm:pt modelId="{F1F824CC-ACA6-4BB0-BA5B-2284B02E8F72}" type="parTrans" cxnId="{B9EA1A30-BCCB-4F1D-AAF6-B7EB092E7E05}">
      <dgm:prSet/>
      <dgm:spPr/>
      <dgm:t>
        <a:bodyPr/>
        <a:lstStyle/>
        <a:p>
          <a:endParaRPr lang="en-US" sz="2000"/>
        </a:p>
      </dgm:t>
    </dgm:pt>
    <dgm:pt modelId="{1D95A40E-6D1D-4A60-A4B3-62A567E07B4C}" type="sibTrans" cxnId="{B9EA1A30-BCCB-4F1D-AAF6-B7EB092E7E05}">
      <dgm:prSet/>
      <dgm:spPr/>
      <dgm:t>
        <a:bodyPr/>
        <a:lstStyle/>
        <a:p>
          <a:endParaRPr lang="en-US" sz="2000"/>
        </a:p>
      </dgm:t>
    </dgm:pt>
    <dgm:pt modelId="{253233BC-2601-44BC-953E-8CA0FB1E0496}">
      <dgm:prSet phldrT="[Text]" custT="1"/>
      <dgm:spPr/>
      <dgm:t>
        <a:bodyPr/>
        <a:lstStyle/>
        <a:p>
          <a:r>
            <a:rPr lang="en-US" sz="2000" dirty="0" smtClean="0"/>
            <a:t>What we want to achieve</a:t>
          </a:r>
          <a:endParaRPr lang="en-US" sz="2000" dirty="0"/>
        </a:p>
      </dgm:t>
    </dgm:pt>
    <dgm:pt modelId="{BDB57705-5E54-4E03-8919-C9AEBAB21B62}" type="parTrans" cxnId="{7B5F124B-3453-4AE4-AAB1-C63BB2271561}">
      <dgm:prSet/>
      <dgm:spPr/>
      <dgm:t>
        <a:bodyPr/>
        <a:lstStyle/>
        <a:p>
          <a:endParaRPr lang="en-US" sz="2000"/>
        </a:p>
      </dgm:t>
    </dgm:pt>
    <dgm:pt modelId="{60883CF9-85F7-4BE9-9FB6-4820754505C7}" type="sibTrans" cxnId="{7B5F124B-3453-4AE4-AAB1-C63BB2271561}">
      <dgm:prSet/>
      <dgm:spPr/>
      <dgm:t>
        <a:bodyPr/>
        <a:lstStyle/>
        <a:p>
          <a:endParaRPr lang="en-US" sz="2000"/>
        </a:p>
      </dgm:t>
    </dgm:pt>
    <dgm:pt modelId="{965E4184-0285-404E-9671-7C1F3968EB30}">
      <dgm:prSet phldrT="[Text]" custT="1"/>
      <dgm:spPr/>
      <dgm:t>
        <a:bodyPr/>
        <a:lstStyle/>
        <a:p>
          <a:r>
            <a:rPr lang="en-US" sz="2000" dirty="0" smtClean="0"/>
            <a:t>Qualitative Goals</a:t>
          </a:r>
          <a:endParaRPr lang="en-US" sz="2000" dirty="0"/>
        </a:p>
      </dgm:t>
    </dgm:pt>
    <dgm:pt modelId="{D8C0262B-14E3-40C6-8059-6D37ED8E01BD}" type="parTrans" cxnId="{DC8E756C-8FAB-4D9C-A23C-3B5E38DB5796}">
      <dgm:prSet/>
      <dgm:spPr/>
      <dgm:t>
        <a:bodyPr/>
        <a:lstStyle/>
        <a:p>
          <a:endParaRPr lang="en-US" sz="2000"/>
        </a:p>
      </dgm:t>
    </dgm:pt>
    <dgm:pt modelId="{F262FF5A-4DBA-4B82-AEC4-1D54522B8856}" type="sibTrans" cxnId="{DC8E756C-8FAB-4D9C-A23C-3B5E38DB5796}">
      <dgm:prSet/>
      <dgm:spPr/>
      <dgm:t>
        <a:bodyPr/>
        <a:lstStyle/>
        <a:p>
          <a:endParaRPr lang="en-US" sz="2000"/>
        </a:p>
      </dgm:t>
    </dgm:pt>
    <dgm:pt modelId="{182F6B55-6003-42E9-A528-2C00643FBAB6}">
      <dgm:prSet phldrT="[Text]" custT="1"/>
      <dgm:spPr/>
      <dgm:t>
        <a:bodyPr/>
        <a:lstStyle/>
        <a:p>
          <a:r>
            <a:rPr lang="en-US" sz="2000" dirty="0" smtClean="0"/>
            <a:t>What needs to change to meet out vision</a:t>
          </a:r>
          <a:endParaRPr lang="en-US" sz="2000" dirty="0"/>
        </a:p>
      </dgm:t>
    </dgm:pt>
    <dgm:pt modelId="{B3D4560C-886A-43B1-8AEF-D44C8DA3B8A6}" type="parTrans" cxnId="{7570598E-006B-461F-B829-F020290E5502}">
      <dgm:prSet/>
      <dgm:spPr/>
      <dgm:t>
        <a:bodyPr/>
        <a:lstStyle/>
        <a:p>
          <a:endParaRPr lang="en-US" sz="2000"/>
        </a:p>
      </dgm:t>
    </dgm:pt>
    <dgm:pt modelId="{2168E4B5-24D5-4EA6-9319-24BDBB6B8F10}" type="sibTrans" cxnId="{7570598E-006B-461F-B829-F020290E5502}">
      <dgm:prSet/>
      <dgm:spPr/>
      <dgm:t>
        <a:bodyPr/>
        <a:lstStyle/>
        <a:p>
          <a:endParaRPr lang="en-US" sz="2000"/>
        </a:p>
      </dgm:t>
    </dgm:pt>
    <dgm:pt modelId="{CE1228B1-79B9-4230-898A-D2F34C1C4C42}">
      <dgm:prSet phldrT="[Text]" custT="1"/>
      <dgm:spPr/>
      <dgm:t>
        <a:bodyPr/>
        <a:lstStyle/>
        <a:p>
          <a:r>
            <a:rPr lang="en-US" sz="2000" dirty="0" smtClean="0"/>
            <a:t>Quantitative Objectives</a:t>
          </a:r>
          <a:endParaRPr lang="en-US" sz="2000" dirty="0"/>
        </a:p>
      </dgm:t>
    </dgm:pt>
    <dgm:pt modelId="{6D9FCA43-D2D7-4F79-BE96-B0E5EA066385}" type="parTrans" cxnId="{C2E92F41-A953-44E7-8A53-6BB36F618285}">
      <dgm:prSet/>
      <dgm:spPr/>
      <dgm:t>
        <a:bodyPr/>
        <a:lstStyle/>
        <a:p>
          <a:endParaRPr lang="en-US" sz="2000"/>
        </a:p>
      </dgm:t>
    </dgm:pt>
    <dgm:pt modelId="{A9DAECED-BA1B-4FA6-8B2D-61F44A0AAC26}" type="sibTrans" cxnId="{C2E92F41-A953-44E7-8A53-6BB36F618285}">
      <dgm:prSet/>
      <dgm:spPr/>
      <dgm:t>
        <a:bodyPr/>
        <a:lstStyle/>
        <a:p>
          <a:endParaRPr lang="en-US" sz="2000"/>
        </a:p>
      </dgm:t>
    </dgm:pt>
    <dgm:pt modelId="{EB6A435F-A4F9-4386-BD02-2A71358BB47F}">
      <dgm:prSet phldrT="[Text]" custT="1"/>
      <dgm:spPr/>
      <dgm:t>
        <a:bodyPr/>
        <a:lstStyle/>
        <a:p>
          <a:r>
            <a:rPr lang="en-US" sz="2000" dirty="0" smtClean="0"/>
            <a:t>Quantity of needed changes to meet goals</a:t>
          </a:r>
          <a:endParaRPr lang="en-US" sz="2000" dirty="0"/>
        </a:p>
      </dgm:t>
    </dgm:pt>
    <dgm:pt modelId="{F6DAD3DC-81D2-473A-ABCE-03180EEC06EF}" type="parTrans" cxnId="{9CD4EFF8-FD79-48B1-8895-18C6FC73850C}">
      <dgm:prSet/>
      <dgm:spPr/>
      <dgm:t>
        <a:bodyPr/>
        <a:lstStyle/>
        <a:p>
          <a:endParaRPr lang="en-US" sz="2000"/>
        </a:p>
      </dgm:t>
    </dgm:pt>
    <dgm:pt modelId="{2FB59E9C-045F-4189-A5B7-BB5AEB438155}" type="sibTrans" cxnId="{9CD4EFF8-FD79-48B1-8895-18C6FC73850C}">
      <dgm:prSet/>
      <dgm:spPr/>
      <dgm:t>
        <a:bodyPr/>
        <a:lstStyle/>
        <a:p>
          <a:endParaRPr lang="en-US" sz="2000"/>
        </a:p>
      </dgm:t>
    </dgm:pt>
    <dgm:pt modelId="{D9730B9C-921B-448D-8301-CEF606073CED}">
      <dgm:prSet phldrT="[Text]" custT="1"/>
      <dgm:spPr/>
      <dgm:t>
        <a:bodyPr/>
        <a:lstStyle/>
        <a:p>
          <a:r>
            <a:rPr lang="en-US" sz="2000" dirty="0" smtClean="0"/>
            <a:t>Strategies and Measures</a:t>
          </a:r>
          <a:endParaRPr lang="en-US" sz="2000" dirty="0"/>
        </a:p>
      </dgm:t>
    </dgm:pt>
    <dgm:pt modelId="{51DF32FE-7C2B-4F26-8DD0-61AF1FBF4D5A}" type="parTrans" cxnId="{0C2A6B47-2365-4176-8ED4-EB9EE8EAB28E}">
      <dgm:prSet/>
      <dgm:spPr/>
      <dgm:t>
        <a:bodyPr/>
        <a:lstStyle/>
        <a:p>
          <a:endParaRPr lang="en-US" sz="2000"/>
        </a:p>
      </dgm:t>
    </dgm:pt>
    <dgm:pt modelId="{6E06BCF5-C87E-430E-BE42-99C226E292E1}" type="sibTrans" cxnId="{0C2A6B47-2365-4176-8ED4-EB9EE8EAB28E}">
      <dgm:prSet/>
      <dgm:spPr/>
      <dgm:t>
        <a:bodyPr/>
        <a:lstStyle/>
        <a:p>
          <a:endParaRPr lang="en-US" sz="2000"/>
        </a:p>
      </dgm:t>
    </dgm:pt>
    <dgm:pt modelId="{8ECFF111-8D2E-42B9-A9FD-5DC7653C9C1D}">
      <dgm:prSet phldrT="[Text]" custT="1"/>
      <dgm:spPr/>
      <dgm:t>
        <a:bodyPr/>
        <a:lstStyle/>
        <a:p>
          <a:r>
            <a:rPr lang="en-US" sz="2000" dirty="0" smtClean="0"/>
            <a:t>What we do that we believe will result in the quantitative changes</a:t>
          </a:r>
          <a:endParaRPr lang="en-US" sz="2000" dirty="0"/>
        </a:p>
      </dgm:t>
    </dgm:pt>
    <dgm:pt modelId="{8EFB131D-EF21-4344-B98D-E613746599D8}" type="parTrans" cxnId="{99E84195-94F9-456A-8A87-D70B70963660}">
      <dgm:prSet/>
      <dgm:spPr/>
      <dgm:t>
        <a:bodyPr/>
        <a:lstStyle/>
        <a:p>
          <a:endParaRPr lang="en-US" sz="2000"/>
        </a:p>
      </dgm:t>
    </dgm:pt>
    <dgm:pt modelId="{4A800950-2DAF-447C-8B0F-57AD8B1B0DAF}" type="sibTrans" cxnId="{99E84195-94F9-456A-8A87-D70B70963660}">
      <dgm:prSet/>
      <dgm:spPr/>
      <dgm:t>
        <a:bodyPr/>
        <a:lstStyle/>
        <a:p>
          <a:endParaRPr lang="en-US" sz="2000"/>
        </a:p>
      </dgm:t>
    </dgm:pt>
    <dgm:pt modelId="{AFF38855-BC34-4A7C-A0B0-888C1B52F7D3}">
      <dgm:prSet phldrT="[Text]" custT="1"/>
      <dgm:spPr/>
      <dgm:t>
        <a:bodyPr/>
        <a:lstStyle/>
        <a:p>
          <a:r>
            <a:rPr lang="en-US" sz="2000" dirty="0" smtClean="0"/>
            <a:t>Adaptive Management Strategy</a:t>
          </a:r>
          <a:endParaRPr lang="en-US" sz="2000" dirty="0"/>
        </a:p>
      </dgm:t>
    </dgm:pt>
    <dgm:pt modelId="{38C923C6-FFBD-4639-A5A4-62C22E21FF18}" type="parTrans" cxnId="{2212C203-CF3B-4D48-B73D-48AE5750461E}">
      <dgm:prSet/>
      <dgm:spPr/>
      <dgm:t>
        <a:bodyPr/>
        <a:lstStyle/>
        <a:p>
          <a:endParaRPr lang="en-US" sz="2000"/>
        </a:p>
      </dgm:t>
    </dgm:pt>
    <dgm:pt modelId="{F61DF2FE-5C0D-4C88-8E01-8064F601414D}" type="sibTrans" cxnId="{2212C203-CF3B-4D48-B73D-48AE5750461E}">
      <dgm:prSet/>
      <dgm:spPr/>
      <dgm:t>
        <a:bodyPr/>
        <a:lstStyle/>
        <a:p>
          <a:endParaRPr lang="en-US" sz="2000"/>
        </a:p>
      </dgm:t>
    </dgm:pt>
    <dgm:pt modelId="{CDE3C493-D8FF-4A83-B030-32D6EDCB53FA}">
      <dgm:prSet phldrT="[Text]" custT="1"/>
      <dgm:spPr/>
      <dgm:t>
        <a:bodyPr/>
        <a:lstStyle/>
        <a:p>
          <a:r>
            <a:rPr lang="en-US" sz="2000" dirty="0" smtClean="0"/>
            <a:t>How we assess progress of measures that implement strategies (RM&amp;E, data </a:t>
          </a:r>
          <a:r>
            <a:rPr lang="en-US" sz="2000" dirty="0" err="1" smtClean="0"/>
            <a:t>mgmt</a:t>
          </a:r>
          <a:r>
            <a:rPr lang="en-US" sz="2000" dirty="0" smtClean="0"/>
            <a:t>)</a:t>
          </a:r>
          <a:endParaRPr lang="en-US" sz="2000" dirty="0"/>
        </a:p>
      </dgm:t>
    </dgm:pt>
    <dgm:pt modelId="{9FCBAC43-AE4B-42C7-96BB-8A51EB89594F}" type="parTrans" cxnId="{969F85FC-51A3-4EED-B589-3721D498F61A}">
      <dgm:prSet/>
      <dgm:spPr/>
      <dgm:t>
        <a:bodyPr/>
        <a:lstStyle/>
        <a:p>
          <a:endParaRPr lang="en-US" sz="2000"/>
        </a:p>
      </dgm:t>
    </dgm:pt>
    <dgm:pt modelId="{9B05BE3B-0F09-4063-B5C5-C2BBACF4FFD4}" type="sibTrans" cxnId="{969F85FC-51A3-4EED-B589-3721D498F61A}">
      <dgm:prSet/>
      <dgm:spPr/>
      <dgm:t>
        <a:bodyPr/>
        <a:lstStyle/>
        <a:p>
          <a:endParaRPr lang="en-US" sz="2000"/>
        </a:p>
      </dgm:t>
    </dgm:pt>
    <dgm:pt modelId="{14680316-4B36-4B90-BBC6-15AFD8A3298D}">
      <dgm:prSet phldrT="[Text]" custT="1"/>
      <dgm:spPr/>
      <dgm:t>
        <a:bodyPr/>
        <a:lstStyle/>
        <a:p>
          <a:r>
            <a:rPr lang="en-US" sz="2000" dirty="0" smtClean="0"/>
            <a:t>Indicators</a:t>
          </a:r>
          <a:endParaRPr lang="en-US" sz="2000" dirty="0"/>
        </a:p>
      </dgm:t>
    </dgm:pt>
    <dgm:pt modelId="{791040AF-9772-4A07-BDC1-B61AFD0A04CE}" type="parTrans" cxnId="{CC8EEC26-D7D7-401A-82CB-73924F92FC6A}">
      <dgm:prSet/>
      <dgm:spPr/>
      <dgm:t>
        <a:bodyPr/>
        <a:lstStyle/>
        <a:p>
          <a:endParaRPr lang="en-US" sz="2000"/>
        </a:p>
      </dgm:t>
    </dgm:pt>
    <dgm:pt modelId="{A0570234-8000-4155-ADDC-C3CEFFEC0AAB}" type="sibTrans" cxnId="{CC8EEC26-D7D7-401A-82CB-73924F92FC6A}">
      <dgm:prSet/>
      <dgm:spPr/>
      <dgm:t>
        <a:bodyPr/>
        <a:lstStyle/>
        <a:p>
          <a:endParaRPr lang="en-US" sz="2000"/>
        </a:p>
      </dgm:t>
    </dgm:pt>
    <dgm:pt modelId="{C7D869B5-3E98-4573-AEBB-BB8E69AEC071}">
      <dgm:prSet phldrT="[Text]" custT="1"/>
      <dgm:spPr/>
      <dgm:t>
        <a:bodyPr/>
        <a:lstStyle/>
        <a:p>
          <a:r>
            <a:rPr lang="en-US" sz="2000" dirty="0" smtClean="0"/>
            <a:t>How we track progress towards goals and objectives</a:t>
          </a:r>
          <a:endParaRPr lang="en-US" sz="2000" dirty="0"/>
        </a:p>
      </dgm:t>
    </dgm:pt>
    <dgm:pt modelId="{F464C012-6503-4C20-98EA-2209DAD697CC}" type="parTrans" cxnId="{5D381741-EB25-4624-B8BE-8D37A618B9D4}">
      <dgm:prSet/>
      <dgm:spPr/>
      <dgm:t>
        <a:bodyPr/>
        <a:lstStyle/>
        <a:p>
          <a:endParaRPr lang="en-US" sz="2000"/>
        </a:p>
      </dgm:t>
    </dgm:pt>
    <dgm:pt modelId="{E0AFDE20-2BDB-4FF6-BBF4-B17E324780F2}" type="sibTrans" cxnId="{5D381741-EB25-4624-B8BE-8D37A618B9D4}">
      <dgm:prSet/>
      <dgm:spPr/>
      <dgm:t>
        <a:bodyPr/>
        <a:lstStyle/>
        <a:p>
          <a:endParaRPr lang="en-US" sz="2000"/>
        </a:p>
      </dgm:t>
    </dgm:pt>
    <dgm:pt modelId="{B9BA3926-E5AC-4D4E-9F86-BA6DBAD9F616}" type="pres">
      <dgm:prSet presAssocID="{A8A6BCD4-2402-40FB-B471-D17156496752}" presName="Name0" presStyleCnt="0">
        <dgm:presLayoutVars>
          <dgm:dir/>
          <dgm:animLvl val="lvl"/>
          <dgm:resizeHandles val="exact"/>
        </dgm:presLayoutVars>
      </dgm:prSet>
      <dgm:spPr/>
      <dgm:t>
        <a:bodyPr/>
        <a:lstStyle/>
        <a:p>
          <a:endParaRPr lang="en-US"/>
        </a:p>
      </dgm:t>
    </dgm:pt>
    <dgm:pt modelId="{08F1E45A-AEEA-4C16-98DB-984D589C7109}" type="pres">
      <dgm:prSet presAssocID="{2E2073CA-416D-47EC-AEF1-5402866E5B1F}" presName="linNode" presStyleCnt="0"/>
      <dgm:spPr/>
    </dgm:pt>
    <dgm:pt modelId="{FD08FE15-70E0-4F65-97BA-2066BE49E4D5}" type="pres">
      <dgm:prSet presAssocID="{2E2073CA-416D-47EC-AEF1-5402866E5B1F}" presName="parentText" presStyleLbl="node1" presStyleIdx="0" presStyleCnt="6">
        <dgm:presLayoutVars>
          <dgm:chMax val="1"/>
          <dgm:bulletEnabled val="1"/>
        </dgm:presLayoutVars>
      </dgm:prSet>
      <dgm:spPr/>
      <dgm:t>
        <a:bodyPr/>
        <a:lstStyle/>
        <a:p>
          <a:endParaRPr lang="en-US"/>
        </a:p>
      </dgm:t>
    </dgm:pt>
    <dgm:pt modelId="{9F8F84E5-1EF5-492E-B4AB-61C69082A3CA}" type="pres">
      <dgm:prSet presAssocID="{2E2073CA-416D-47EC-AEF1-5402866E5B1F}" presName="descendantText" presStyleLbl="alignAccFollowNode1" presStyleIdx="0" presStyleCnt="6" custLinFactNeighborX="364">
        <dgm:presLayoutVars>
          <dgm:bulletEnabled val="1"/>
        </dgm:presLayoutVars>
      </dgm:prSet>
      <dgm:spPr/>
      <dgm:t>
        <a:bodyPr/>
        <a:lstStyle/>
        <a:p>
          <a:endParaRPr lang="en-US"/>
        </a:p>
      </dgm:t>
    </dgm:pt>
    <dgm:pt modelId="{054EFC2D-F9B2-4334-B70A-A08C3166DF7F}" type="pres">
      <dgm:prSet presAssocID="{1D95A40E-6D1D-4A60-A4B3-62A567E07B4C}" presName="sp" presStyleCnt="0"/>
      <dgm:spPr/>
    </dgm:pt>
    <dgm:pt modelId="{EFF1FB3E-626E-4DE7-B825-23C69A49B686}" type="pres">
      <dgm:prSet presAssocID="{965E4184-0285-404E-9671-7C1F3968EB30}" presName="linNode" presStyleCnt="0"/>
      <dgm:spPr/>
    </dgm:pt>
    <dgm:pt modelId="{3BA3E805-D40A-455F-A983-641442376DCD}" type="pres">
      <dgm:prSet presAssocID="{965E4184-0285-404E-9671-7C1F3968EB30}" presName="parentText" presStyleLbl="node1" presStyleIdx="1" presStyleCnt="6">
        <dgm:presLayoutVars>
          <dgm:chMax val="1"/>
          <dgm:bulletEnabled val="1"/>
        </dgm:presLayoutVars>
      </dgm:prSet>
      <dgm:spPr/>
      <dgm:t>
        <a:bodyPr/>
        <a:lstStyle/>
        <a:p>
          <a:endParaRPr lang="en-US"/>
        </a:p>
      </dgm:t>
    </dgm:pt>
    <dgm:pt modelId="{4A72DC97-CD1A-4803-8E11-1670CF16CD6B}" type="pres">
      <dgm:prSet presAssocID="{965E4184-0285-404E-9671-7C1F3968EB30}" presName="descendantText" presStyleLbl="alignAccFollowNode1" presStyleIdx="1" presStyleCnt="6">
        <dgm:presLayoutVars>
          <dgm:bulletEnabled val="1"/>
        </dgm:presLayoutVars>
      </dgm:prSet>
      <dgm:spPr/>
      <dgm:t>
        <a:bodyPr/>
        <a:lstStyle/>
        <a:p>
          <a:endParaRPr lang="en-US"/>
        </a:p>
      </dgm:t>
    </dgm:pt>
    <dgm:pt modelId="{C15AF896-5885-4B06-AFDB-6F2A0AA8403A}" type="pres">
      <dgm:prSet presAssocID="{F262FF5A-4DBA-4B82-AEC4-1D54522B8856}" presName="sp" presStyleCnt="0"/>
      <dgm:spPr/>
    </dgm:pt>
    <dgm:pt modelId="{486E7F81-7A44-4C75-BBDF-294E9340DBDF}" type="pres">
      <dgm:prSet presAssocID="{CE1228B1-79B9-4230-898A-D2F34C1C4C42}" presName="linNode" presStyleCnt="0"/>
      <dgm:spPr/>
    </dgm:pt>
    <dgm:pt modelId="{945B64F4-84CA-4693-B5F5-2BC652075154}" type="pres">
      <dgm:prSet presAssocID="{CE1228B1-79B9-4230-898A-D2F34C1C4C42}" presName="parentText" presStyleLbl="node1" presStyleIdx="2" presStyleCnt="6">
        <dgm:presLayoutVars>
          <dgm:chMax val="1"/>
          <dgm:bulletEnabled val="1"/>
        </dgm:presLayoutVars>
      </dgm:prSet>
      <dgm:spPr/>
      <dgm:t>
        <a:bodyPr/>
        <a:lstStyle/>
        <a:p>
          <a:endParaRPr lang="en-US"/>
        </a:p>
      </dgm:t>
    </dgm:pt>
    <dgm:pt modelId="{FE9A781B-B93C-4F4A-8096-CF2ADA1002EC}" type="pres">
      <dgm:prSet presAssocID="{CE1228B1-79B9-4230-898A-D2F34C1C4C42}" presName="descendantText" presStyleLbl="alignAccFollowNode1" presStyleIdx="2" presStyleCnt="6">
        <dgm:presLayoutVars>
          <dgm:bulletEnabled val="1"/>
        </dgm:presLayoutVars>
      </dgm:prSet>
      <dgm:spPr/>
      <dgm:t>
        <a:bodyPr/>
        <a:lstStyle/>
        <a:p>
          <a:endParaRPr lang="en-US"/>
        </a:p>
      </dgm:t>
    </dgm:pt>
    <dgm:pt modelId="{8C598B4F-AE76-4EA4-AA83-D2948C96A22C}" type="pres">
      <dgm:prSet presAssocID="{A9DAECED-BA1B-4FA6-8B2D-61F44A0AAC26}" presName="sp" presStyleCnt="0"/>
      <dgm:spPr/>
    </dgm:pt>
    <dgm:pt modelId="{F23E99C7-70FE-4257-A9EA-3365B0CF87BC}" type="pres">
      <dgm:prSet presAssocID="{D9730B9C-921B-448D-8301-CEF606073CED}" presName="linNode" presStyleCnt="0"/>
      <dgm:spPr/>
    </dgm:pt>
    <dgm:pt modelId="{7601E8F6-89FF-4C98-B002-31461C5981BF}" type="pres">
      <dgm:prSet presAssocID="{D9730B9C-921B-448D-8301-CEF606073CED}" presName="parentText" presStyleLbl="node1" presStyleIdx="3" presStyleCnt="6">
        <dgm:presLayoutVars>
          <dgm:chMax val="1"/>
          <dgm:bulletEnabled val="1"/>
        </dgm:presLayoutVars>
      </dgm:prSet>
      <dgm:spPr/>
      <dgm:t>
        <a:bodyPr/>
        <a:lstStyle/>
        <a:p>
          <a:endParaRPr lang="en-US"/>
        </a:p>
      </dgm:t>
    </dgm:pt>
    <dgm:pt modelId="{F7441A4F-BA56-441C-A84C-0277099D7F0D}" type="pres">
      <dgm:prSet presAssocID="{D9730B9C-921B-448D-8301-CEF606073CED}" presName="descendantText" presStyleLbl="alignAccFollowNode1" presStyleIdx="3" presStyleCnt="6">
        <dgm:presLayoutVars>
          <dgm:bulletEnabled val="1"/>
        </dgm:presLayoutVars>
      </dgm:prSet>
      <dgm:spPr/>
      <dgm:t>
        <a:bodyPr/>
        <a:lstStyle/>
        <a:p>
          <a:endParaRPr lang="en-US"/>
        </a:p>
      </dgm:t>
    </dgm:pt>
    <dgm:pt modelId="{42EA099F-31E0-4670-9CAA-BE62D5DC677B}" type="pres">
      <dgm:prSet presAssocID="{6E06BCF5-C87E-430E-BE42-99C226E292E1}" presName="sp" presStyleCnt="0"/>
      <dgm:spPr/>
    </dgm:pt>
    <dgm:pt modelId="{793668C5-0D05-494F-8784-C6C97F1BE469}" type="pres">
      <dgm:prSet presAssocID="{AFF38855-BC34-4A7C-A0B0-888C1B52F7D3}" presName="linNode" presStyleCnt="0"/>
      <dgm:spPr/>
    </dgm:pt>
    <dgm:pt modelId="{54A275E8-58C8-49CC-A38E-91E01F74C6BB}" type="pres">
      <dgm:prSet presAssocID="{AFF38855-BC34-4A7C-A0B0-888C1B52F7D3}" presName="parentText" presStyleLbl="node1" presStyleIdx="4" presStyleCnt="6">
        <dgm:presLayoutVars>
          <dgm:chMax val="1"/>
          <dgm:bulletEnabled val="1"/>
        </dgm:presLayoutVars>
      </dgm:prSet>
      <dgm:spPr/>
      <dgm:t>
        <a:bodyPr/>
        <a:lstStyle/>
        <a:p>
          <a:endParaRPr lang="en-US"/>
        </a:p>
      </dgm:t>
    </dgm:pt>
    <dgm:pt modelId="{A3A2E90A-9C0D-425E-B83F-8F4540D63F47}" type="pres">
      <dgm:prSet presAssocID="{AFF38855-BC34-4A7C-A0B0-888C1B52F7D3}" presName="descendantText" presStyleLbl="alignAccFollowNode1" presStyleIdx="4" presStyleCnt="6">
        <dgm:presLayoutVars>
          <dgm:bulletEnabled val="1"/>
        </dgm:presLayoutVars>
      </dgm:prSet>
      <dgm:spPr/>
      <dgm:t>
        <a:bodyPr/>
        <a:lstStyle/>
        <a:p>
          <a:endParaRPr lang="en-US"/>
        </a:p>
      </dgm:t>
    </dgm:pt>
    <dgm:pt modelId="{2C425C36-D83B-40D7-A7DE-1DDB20A9035D}" type="pres">
      <dgm:prSet presAssocID="{F61DF2FE-5C0D-4C88-8E01-8064F601414D}" presName="sp" presStyleCnt="0"/>
      <dgm:spPr/>
    </dgm:pt>
    <dgm:pt modelId="{AB4A0B84-242C-4DA8-9953-F1C8BEBC8500}" type="pres">
      <dgm:prSet presAssocID="{14680316-4B36-4B90-BBC6-15AFD8A3298D}" presName="linNode" presStyleCnt="0"/>
      <dgm:spPr/>
    </dgm:pt>
    <dgm:pt modelId="{ADB3D5A6-198D-41D1-9848-E881C3E1A015}" type="pres">
      <dgm:prSet presAssocID="{14680316-4B36-4B90-BBC6-15AFD8A3298D}" presName="parentText" presStyleLbl="node1" presStyleIdx="5" presStyleCnt="6">
        <dgm:presLayoutVars>
          <dgm:chMax val="1"/>
          <dgm:bulletEnabled val="1"/>
        </dgm:presLayoutVars>
      </dgm:prSet>
      <dgm:spPr/>
      <dgm:t>
        <a:bodyPr/>
        <a:lstStyle/>
        <a:p>
          <a:endParaRPr lang="en-US"/>
        </a:p>
      </dgm:t>
    </dgm:pt>
    <dgm:pt modelId="{E7529A21-D32F-4525-ACB2-8B0259E85EDF}" type="pres">
      <dgm:prSet presAssocID="{14680316-4B36-4B90-BBC6-15AFD8A3298D}" presName="descendantText" presStyleLbl="alignAccFollowNode1" presStyleIdx="5" presStyleCnt="6">
        <dgm:presLayoutVars>
          <dgm:bulletEnabled val="1"/>
        </dgm:presLayoutVars>
      </dgm:prSet>
      <dgm:spPr/>
      <dgm:t>
        <a:bodyPr/>
        <a:lstStyle/>
        <a:p>
          <a:endParaRPr lang="en-US"/>
        </a:p>
      </dgm:t>
    </dgm:pt>
  </dgm:ptLst>
  <dgm:cxnLst>
    <dgm:cxn modelId="{2212C203-CF3B-4D48-B73D-48AE5750461E}" srcId="{A8A6BCD4-2402-40FB-B471-D17156496752}" destId="{AFF38855-BC34-4A7C-A0B0-888C1B52F7D3}" srcOrd="4" destOrd="0" parTransId="{38C923C6-FFBD-4639-A5A4-62C22E21FF18}" sibTransId="{F61DF2FE-5C0D-4C88-8E01-8064F601414D}"/>
    <dgm:cxn modelId="{DC8E756C-8FAB-4D9C-A23C-3B5E38DB5796}" srcId="{A8A6BCD4-2402-40FB-B471-D17156496752}" destId="{965E4184-0285-404E-9671-7C1F3968EB30}" srcOrd="1" destOrd="0" parTransId="{D8C0262B-14E3-40C6-8059-6D37ED8E01BD}" sibTransId="{F262FF5A-4DBA-4B82-AEC4-1D54522B8856}"/>
    <dgm:cxn modelId="{CC8EEC26-D7D7-401A-82CB-73924F92FC6A}" srcId="{A8A6BCD4-2402-40FB-B471-D17156496752}" destId="{14680316-4B36-4B90-BBC6-15AFD8A3298D}" srcOrd="5" destOrd="0" parTransId="{791040AF-9772-4A07-BDC1-B61AFD0A04CE}" sibTransId="{A0570234-8000-4155-ADDC-C3CEFFEC0AAB}"/>
    <dgm:cxn modelId="{CD61504F-CD6D-4ACF-ACC6-1CFE84552AC1}" type="presOf" srcId="{EB6A435F-A4F9-4386-BD02-2A71358BB47F}" destId="{FE9A781B-B93C-4F4A-8096-CF2ADA1002EC}" srcOrd="0" destOrd="0" presId="urn:microsoft.com/office/officeart/2005/8/layout/vList5"/>
    <dgm:cxn modelId="{5D381741-EB25-4624-B8BE-8D37A618B9D4}" srcId="{14680316-4B36-4B90-BBC6-15AFD8A3298D}" destId="{C7D869B5-3E98-4573-AEBB-BB8E69AEC071}" srcOrd="0" destOrd="0" parTransId="{F464C012-6503-4C20-98EA-2209DAD697CC}" sibTransId="{E0AFDE20-2BDB-4FF6-BBF4-B17E324780F2}"/>
    <dgm:cxn modelId="{7570598E-006B-461F-B829-F020290E5502}" srcId="{965E4184-0285-404E-9671-7C1F3968EB30}" destId="{182F6B55-6003-42E9-A528-2C00643FBAB6}" srcOrd="0" destOrd="0" parTransId="{B3D4560C-886A-43B1-8AEF-D44C8DA3B8A6}" sibTransId="{2168E4B5-24D5-4EA6-9319-24BDBB6B8F10}"/>
    <dgm:cxn modelId="{48DC8E09-798C-4213-8FD3-AEF71FB9DD9A}" type="presOf" srcId="{2E2073CA-416D-47EC-AEF1-5402866E5B1F}" destId="{FD08FE15-70E0-4F65-97BA-2066BE49E4D5}" srcOrd="0" destOrd="0" presId="urn:microsoft.com/office/officeart/2005/8/layout/vList5"/>
    <dgm:cxn modelId="{99E84195-94F9-456A-8A87-D70B70963660}" srcId="{D9730B9C-921B-448D-8301-CEF606073CED}" destId="{8ECFF111-8D2E-42B9-A9FD-5DC7653C9C1D}" srcOrd="0" destOrd="0" parTransId="{8EFB131D-EF21-4344-B98D-E613746599D8}" sibTransId="{4A800950-2DAF-447C-8B0F-57AD8B1B0DAF}"/>
    <dgm:cxn modelId="{F8844A5C-D84A-43DC-A073-C59E5258D913}" type="presOf" srcId="{AFF38855-BC34-4A7C-A0B0-888C1B52F7D3}" destId="{54A275E8-58C8-49CC-A38E-91E01F74C6BB}" srcOrd="0" destOrd="0" presId="urn:microsoft.com/office/officeart/2005/8/layout/vList5"/>
    <dgm:cxn modelId="{16AEE179-D1AD-4356-B2A9-D0A0FB07DBAD}" type="presOf" srcId="{C7D869B5-3E98-4573-AEBB-BB8E69AEC071}" destId="{E7529A21-D32F-4525-ACB2-8B0259E85EDF}" srcOrd="0" destOrd="0" presId="urn:microsoft.com/office/officeart/2005/8/layout/vList5"/>
    <dgm:cxn modelId="{9395E62D-0A0B-48C9-AF74-A19776551EEE}" type="presOf" srcId="{253233BC-2601-44BC-953E-8CA0FB1E0496}" destId="{9F8F84E5-1EF5-492E-B4AB-61C69082A3CA}" srcOrd="0" destOrd="0" presId="urn:microsoft.com/office/officeart/2005/8/layout/vList5"/>
    <dgm:cxn modelId="{969F85FC-51A3-4EED-B589-3721D498F61A}" srcId="{AFF38855-BC34-4A7C-A0B0-888C1B52F7D3}" destId="{CDE3C493-D8FF-4A83-B030-32D6EDCB53FA}" srcOrd="0" destOrd="0" parTransId="{9FCBAC43-AE4B-42C7-96BB-8A51EB89594F}" sibTransId="{9B05BE3B-0F09-4063-B5C5-C2BBACF4FFD4}"/>
    <dgm:cxn modelId="{0C2A6B47-2365-4176-8ED4-EB9EE8EAB28E}" srcId="{A8A6BCD4-2402-40FB-B471-D17156496752}" destId="{D9730B9C-921B-448D-8301-CEF606073CED}" srcOrd="3" destOrd="0" parTransId="{51DF32FE-7C2B-4F26-8DD0-61AF1FBF4D5A}" sibTransId="{6E06BCF5-C87E-430E-BE42-99C226E292E1}"/>
    <dgm:cxn modelId="{DC1414C2-5441-47E5-A1EA-E2A0A815050F}" type="presOf" srcId="{A8A6BCD4-2402-40FB-B471-D17156496752}" destId="{B9BA3926-E5AC-4D4E-9F86-BA6DBAD9F616}" srcOrd="0" destOrd="0" presId="urn:microsoft.com/office/officeart/2005/8/layout/vList5"/>
    <dgm:cxn modelId="{C201DF83-30D7-46EC-A61E-7DEC7BFA2E72}" type="presOf" srcId="{8ECFF111-8D2E-42B9-A9FD-5DC7653C9C1D}" destId="{F7441A4F-BA56-441C-A84C-0277099D7F0D}" srcOrd="0" destOrd="0" presId="urn:microsoft.com/office/officeart/2005/8/layout/vList5"/>
    <dgm:cxn modelId="{B9EA1A30-BCCB-4F1D-AAF6-B7EB092E7E05}" srcId="{A8A6BCD4-2402-40FB-B471-D17156496752}" destId="{2E2073CA-416D-47EC-AEF1-5402866E5B1F}" srcOrd="0" destOrd="0" parTransId="{F1F824CC-ACA6-4BB0-BA5B-2284B02E8F72}" sibTransId="{1D95A40E-6D1D-4A60-A4B3-62A567E07B4C}"/>
    <dgm:cxn modelId="{FFA63E29-58CA-4288-AF83-1FF2010B8F18}" type="presOf" srcId="{CDE3C493-D8FF-4A83-B030-32D6EDCB53FA}" destId="{A3A2E90A-9C0D-425E-B83F-8F4540D63F47}" srcOrd="0" destOrd="0" presId="urn:microsoft.com/office/officeart/2005/8/layout/vList5"/>
    <dgm:cxn modelId="{7B5F124B-3453-4AE4-AAB1-C63BB2271561}" srcId="{2E2073CA-416D-47EC-AEF1-5402866E5B1F}" destId="{253233BC-2601-44BC-953E-8CA0FB1E0496}" srcOrd="0" destOrd="0" parTransId="{BDB57705-5E54-4E03-8919-C9AEBAB21B62}" sibTransId="{60883CF9-85F7-4BE9-9FB6-4820754505C7}"/>
    <dgm:cxn modelId="{955A4D5F-739D-481A-BA79-644B06494BAA}" type="presOf" srcId="{965E4184-0285-404E-9671-7C1F3968EB30}" destId="{3BA3E805-D40A-455F-A983-641442376DCD}" srcOrd="0" destOrd="0" presId="urn:microsoft.com/office/officeart/2005/8/layout/vList5"/>
    <dgm:cxn modelId="{65F62206-8083-44FE-9378-1D80E5EF5895}" type="presOf" srcId="{D9730B9C-921B-448D-8301-CEF606073CED}" destId="{7601E8F6-89FF-4C98-B002-31461C5981BF}" srcOrd="0" destOrd="0" presId="urn:microsoft.com/office/officeart/2005/8/layout/vList5"/>
    <dgm:cxn modelId="{8B344783-2B42-4D47-9783-B27AA4418BBD}" type="presOf" srcId="{182F6B55-6003-42E9-A528-2C00643FBAB6}" destId="{4A72DC97-CD1A-4803-8E11-1670CF16CD6B}" srcOrd="0" destOrd="0" presId="urn:microsoft.com/office/officeart/2005/8/layout/vList5"/>
    <dgm:cxn modelId="{9CD4EFF8-FD79-48B1-8895-18C6FC73850C}" srcId="{CE1228B1-79B9-4230-898A-D2F34C1C4C42}" destId="{EB6A435F-A4F9-4386-BD02-2A71358BB47F}" srcOrd="0" destOrd="0" parTransId="{F6DAD3DC-81D2-473A-ABCE-03180EEC06EF}" sibTransId="{2FB59E9C-045F-4189-A5B7-BB5AEB438155}"/>
    <dgm:cxn modelId="{289E7A66-ECEF-4EAB-A4C7-36402E396883}" type="presOf" srcId="{14680316-4B36-4B90-BBC6-15AFD8A3298D}" destId="{ADB3D5A6-198D-41D1-9848-E881C3E1A015}" srcOrd="0" destOrd="0" presId="urn:microsoft.com/office/officeart/2005/8/layout/vList5"/>
    <dgm:cxn modelId="{C2E92F41-A953-44E7-8A53-6BB36F618285}" srcId="{A8A6BCD4-2402-40FB-B471-D17156496752}" destId="{CE1228B1-79B9-4230-898A-D2F34C1C4C42}" srcOrd="2" destOrd="0" parTransId="{6D9FCA43-D2D7-4F79-BE96-B0E5EA066385}" sibTransId="{A9DAECED-BA1B-4FA6-8B2D-61F44A0AAC26}"/>
    <dgm:cxn modelId="{70D5E90C-F0CB-4B97-99FA-145349516A9B}" type="presOf" srcId="{CE1228B1-79B9-4230-898A-D2F34C1C4C42}" destId="{945B64F4-84CA-4693-B5F5-2BC652075154}" srcOrd="0" destOrd="0" presId="urn:microsoft.com/office/officeart/2005/8/layout/vList5"/>
    <dgm:cxn modelId="{6DF14383-C1AE-4750-9466-3E28E3866281}" type="presParOf" srcId="{B9BA3926-E5AC-4D4E-9F86-BA6DBAD9F616}" destId="{08F1E45A-AEEA-4C16-98DB-984D589C7109}" srcOrd="0" destOrd="0" presId="urn:microsoft.com/office/officeart/2005/8/layout/vList5"/>
    <dgm:cxn modelId="{3F37192A-0352-4EDA-9342-02D3B4EB0E8A}" type="presParOf" srcId="{08F1E45A-AEEA-4C16-98DB-984D589C7109}" destId="{FD08FE15-70E0-4F65-97BA-2066BE49E4D5}" srcOrd="0" destOrd="0" presId="urn:microsoft.com/office/officeart/2005/8/layout/vList5"/>
    <dgm:cxn modelId="{8E98BA42-22EB-4412-815E-40DBD7CBF716}" type="presParOf" srcId="{08F1E45A-AEEA-4C16-98DB-984D589C7109}" destId="{9F8F84E5-1EF5-492E-B4AB-61C69082A3CA}" srcOrd="1" destOrd="0" presId="urn:microsoft.com/office/officeart/2005/8/layout/vList5"/>
    <dgm:cxn modelId="{47E769C7-C2AF-401F-898A-A96CE704BF46}" type="presParOf" srcId="{B9BA3926-E5AC-4D4E-9F86-BA6DBAD9F616}" destId="{054EFC2D-F9B2-4334-B70A-A08C3166DF7F}" srcOrd="1" destOrd="0" presId="urn:microsoft.com/office/officeart/2005/8/layout/vList5"/>
    <dgm:cxn modelId="{FC18E885-C1D7-42A0-8106-1C46442011F7}" type="presParOf" srcId="{B9BA3926-E5AC-4D4E-9F86-BA6DBAD9F616}" destId="{EFF1FB3E-626E-4DE7-B825-23C69A49B686}" srcOrd="2" destOrd="0" presId="urn:microsoft.com/office/officeart/2005/8/layout/vList5"/>
    <dgm:cxn modelId="{CF7FDA85-28A1-41B3-AB8E-F22F6F1D9272}" type="presParOf" srcId="{EFF1FB3E-626E-4DE7-B825-23C69A49B686}" destId="{3BA3E805-D40A-455F-A983-641442376DCD}" srcOrd="0" destOrd="0" presId="urn:microsoft.com/office/officeart/2005/8/layout/vList5"/>
    <dgm:cxn modelId="{A97FA19F-CCDF-4BE8-8A83-9D6C61F0C604}" type="presParOf" srcId="{EFF1FB3E-626E-4DE7-B825-23C69A49B686}" destId="{4A72DC97-CD1A-4803-8E11-1670CF16CD6B}" srcOrd="1" destOrd="0" presId="urn:microsoft.com/office/officeart/2005/8/layout/vList5"/>
    <dgm:cxn modelId="{947489A9-3A4D-4AB1-A76E-4535A9D82565}" type="presParOf" srcId="{B9BA3926-E5AC-4D4E-9F86-BA6DBAD9F616}" destId="{C15AF896-5885-4B06-AFDB-6F2A0AA8403A}" srcOrd="3" destOrd="0" presId="urn:microsoft.com/office/officeart/2005/8/layout/vList5"/>
    <dgm:cxn modelId="{B6521668-0C35-42F8-9248-5DD536F0A76D}" type="presParOf" srcId="{B9BA3926-E5AC-4D4E-9F86-BA6DBAD9F616}" destId="{486E7F81-7A44-4C75-BBDF-294E9340DBDF}" srcOrd="4" destOrd="0" presId="urn:microsoft.com/office/officeart/2005/8/layout/vList5"/>
    <dgm:cxn modelId="{50FFDC15-8BD8-41B9-A520-E9AFECA7D9E7}" type="presParOf" srcId="{486E7F81-7A44-4C75-BBDF-294E9340DBDF}" destId="{945B64F4-84CA-4693-B5F5-2BC652075154}" srcOrd="0" destOrd="0" presId="urn:microsoft.com/office/officeart/2005/8/layout/vList5"/>
    <dgm:cxn modelId="{86F97D60-B7CB-4A46-91CA-8F18161E7F44}" type="presParOf" srcId="{486E7F81-7A44-4C75-BBDF-294E9340DBDF}" destId="{FE9A781B-B93C-4F4A-8096-CF2ADA1002EC}" srcOrd="1" destOrd="0" presId="urn:microsoft.com/office/officeart/2005/8/layout/vList5"/>
    <dgm:cxn modelId="{6590CC0F-E5C0-4007-BD70-01B53AE680BF}" type="presParOf" srcId="{B9BA3926-E5AC-4D4E-9F86-BA6DBAD9F616}" destId="{8C598B4F-AE76-4EA4-AA83-D2948C96A22C}" srcOrd="5" destOrd="0" presId="urn:microsoft.com/office/officeart/2005/8/layout/vList5"/>
    <dgm:cxn modelId="{09B005F7-BAEB-4C52-B257-E63AC34CB5DD}" type="presParOf" srcId="{B9BA3926-E5AC-4D4E-9F86-BA6DBAD9F616}" destId="{F23E99C7-70FE-4257-A9EA-3365B0CF87BC}" srcOrd="6" destOrd="0" presId="urn:microsoft.com/office/officeart/2005/8/layout/vList5"/>
    <dgm:cxn modelId="{3A29ED34-6504-4BB1-B1F5-54C2D065FDE2}" type="presParOf" srcId="{F23E99C7-70FE-4257-A9EA-3365B0CF87BC}" destId="{7601E8F6-89FF-4C98-B002-31461C5981BF}" srcOrd="0" destOrd="0" presId="urn:microsoft.com/office/officeart/2005/8/layout/vList5"/>
    <dgm:cxn modelId="{C8D07D30-C091-4FB5-BF46-B09602AC40DB}" type="presParOf" srcId="{F23E99C7-70FE-4257-A9EA-3365B0CF87BC}" destId="{F7441A4F-BA56-441C-A84C-0277099D7F0D}" srcOrd="1" destOrd="0" presId="urn:microsoft.com/office/officeart/2005/8/layout/vList5"/>
    <dgm:cxn modelId="{0A7CB2FF-CE27-4333-B14F-3FBDA4B912F5}" type="presParOf" srcId="{B9BA3926-E5AC-4D4E-9F86-BA6DBAD9F616}" destId="{42EA099F-31E0-4670-9CAA-BE62D5DC677B}" srcOrd="7" destOrd="0" presId="urn:microsoft.com/office/officeart/2005/8/layout/vList5"/>
    <dgm:cxn modelId="{00DFBD0B-D77A-494E-8919-7B691E7AF1A2}" type="presParOf" srcId="{B9BA3926-E5AC-4D4E-9F86-BA6DBAD9F616}" destId="{793668C5-0D05-494F-8784-C6C97F1BE469}" srcOrd="8" destOrd="0" presId="urn:microsoft.com/office/officeart/2005/8/layout/vList5"/>
    <dgm:cxn modelId="{400AF054-4B65-4A8E-9578-A94E57A566B6}" type="presParOf" srcId="{793668C5-0D05-494F-8784-C6C97F1BE469}" destId="{54A275E8-58C8-49CC-A38E-91E01F74C6BB}" srcOrd="0" destOrd="0" presId="urn:microsoft.com/office/officeart/2005/8/layout/vList5"/>
    <dgm:cxn modelId="{D5D9BD10-ABCF-453D-B9CB-B70826CDFAD8}" type="presParOf" srcId="{793668C5-0D05-494F-8784-C6C97F1BE469}" destId="{A3A2E90A-9C0D-425E-B83F-8F4540D63F47}" srcOrd="1" destOrd="0" presId="urn:microsoft.com/office/officeart/2005/8/layout/vList5"/>
    <dgm:cxn modelId="{298E2E3D-1D08-406B-B802-2AC71AF3E28E}" type="presParOf" srcId="{B9BA3926-E5AC-4D4E-9F86-BA6DBAD9F616}" destId="{2C425C36-D83B-40D7-A7DE-1DDB20A9035D}" srcOrd="9" destOrd="0" presId="urn:microsoft.com/office/officeart/2005/8/layout/vList5"/>
    <dgm:cxn modelId="{A74BB2B3-6113-42B7-A7F8-D78A35B3AE43}" type="presParOf" srcId="{B9BA3926-E5AC-4D4E-9F86-BA6DBAD9F616}" destId="{AB4A0B84-242C-4DA8-9953-F1C8BEBC8500}" srcOrd="10" destOrd="0" presId="urn:microsoft.com/office/officeart/2005/8/layout/vList5"/>
    <dgm:cxn modelId="{9EDD6730-36D6-4A12-AE7D-4B55AAEE2179}" type="presParOf" srcId="{AB4A0B84-242C-4DA8-9953-F1C8BEBC8500}" destId="{ADB3D5A6-198D-41D1-9848-E881C3E1A015}" srcOrd="0" destOrd="0" presId="urn:microsoft.com/office/officeart/2005/8/layout/vList5"/>
    <dgm:cxn modelId="{7B69F3E0-B2D4-40C3-A316-4A1FDB120C06}" type="presParOf" srcId="{AB4A0B84-242C-4DA8-9953-F1C8BEBC8500}" destId="{E7529A21-D32F-4525-ACB2-8B0259E85ED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8F84E5-1EF5-492E-B4AB-61C69082A3CA}">
      <dsp:nvSpPr>
        <dsp:cNvPr id="0" name=""/>
        <dsp:cNvSpPr/>
      </dsp:nvSpPr>
      <dsp:spPr>
        <a:xfrm rot="5400000">
          <a:off x="5105248" y="-2180199"/>
          <a:ext cx="567229" cy="507187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What we want to achieve</a:t>
          </a:r>
          <a:endParaRPr lang="en-US" sz="2000" kern="1200" dirty="0"/>
        </a:p>
      </dsp:txBody>
      <dsp:txXfrm rot="-5400000">
        <a:off x="2852927" y="99812"/>
        <a:ext cx="5044181" cy="511849"/>
      </dsp:txXfrm>
    </dsp:sp>
    <dsp:sp modelId="{FD08FE15-70E0-4F65-97BA-2066BE49E4D5}">
      <dsp:nvSpPr>
        <dsp:cNvPr id="0" name=""/>
        <dsp:cNvSpPr/>
      </dsp:nvSpPr>
      <dsp:spPr>
        <a:xfrm>
          <a:off x="0" y="1217"/>
          <a:ext cx="2852927" cy="7090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Vision</a:t>
          </a:r>
          <a:endParaRPr lang="en-US" sz="2000" kern="1200" dirty="0"/>
        </a:p>
      </dsp:txBody>
      <dsp:txXfrm>
        <a:off x="34612" y="35829"/>
        <a:ext cx="2783703" cy="639812"/>
      </dsp:txXfrm>
    </dsp:sp>
    <dsp:sp modelId="{4A72DC97-CD1A-4803-8E11-1670CF16CD6B}">
      <dsp:nvSpPr>
        <dsp:cNvPr id="0" name=""/>
        <dsp:cNvSpPr/>
      </dsp:nvSpPr>
      <dsp:spPr>
        <a:xfrm rot="5400000">
          <a:off x="5105248" y="-1435710"/>
          <a:ext cx="567229" cy="507187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What needs to change to meet out vision</a:t>
          </a:r>
          <a:endParaRPr lang="en-US" sz="2000" kern="1200" dirty="0"/>
        </a:p>
      </dsp:txBody>
      <dsp:txXfrm rot="-5400000">
        <a:off x="2852927" y="844301"/>
        <a:ext cx="5044181" cy="511849"/>
      </dsp:txXfrm>
    </dsp:sp>
    <dsp:sp modelId="{3BA3E805-D40A-455F-A983-641442376DCD}">
      <dsp:nvSpPr>
        <dsp:cNvPr id="0" name=""/>
        <dsp:cNvSpPr/>
      </dsp:nvSpPr>
      <dsp:spPr>
        <a:xfrm>
          <a:off x="0" y="745706"/>
          <a:ext cx="2852927" cy="7090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Qualitative Goals</a:t>
          </a:r>
          <a:endParaRPr lang="en-US" sz="2000" kern="1200" dirty="0"/>
        </a:p>
      </dsp:txBody>
      <dsp:txXfrm>
        <a:off x="34612" y="780318"/>
        <a:ext cx="2783703" cy="639812"/>
      </dsp:txXfrm>
    </dsp:sp>
    <dsp:sp modelId="{FE9A781B-B93C-4F4A-8096-CF2ADA1002EC}">
      <dsp:nvSpPr>
        <dsp:cNvPr id="0" name=""/>
        <dsp:cNvSpPr/>
      </dsp:nvSpPr>
      <dsp:spPr>
        <a:xfrm rot="5400000">
          <a:off x="5105248" y="-691222"/>
          <a:ext cx="567229" cy="507187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Quantity of needed changes to meet goals</a:t>
          </a:r>
          <a:endParaRPr lang="en-US" sz="2000" kern="1200" dirty="0"/>
        </a:p>
      </dsp:txBody>
      <dsp:txXfrm rot="-5400000">
        <a:off x="2852927" y="1588789"/>
        <a:ext cx="5044181" cy="511849"/>
      </dsp:txXfrm>
    </dsp:sp>
    <dsp:sp modelId="{945B64F4-84CA-4693-B5F5-2BC652075154}">
      <dsp:nvSpPr>
        <dsp:cNvPr id="0" name=""/>
        <dsp:cNvSpPr/>
      </dsp:nvSpPr>
      <dsp:spPr>
        <a:xfrm>
          <a:off x="0" y="1490195"/>
          <a:ext cx="2852927" cy="7090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Quantitative Objectives</a:t>
          </a:r>
          <a:endParaRPr lang="en-US" sz="2000" kern="1200" dirty="0"/>
        </a:p>
      </dsp:txBody>
      <dsp:txXfrm>
        <a:off x="34612" y="1524807"/>
        <a:ext cx="2783703" cy="639812"/>
      </dsp:txXfrm>
    </dsp:sp>
    <dsp:sp modelId="{F7441A4F-BA56-441C-A84C-0277099D7F0D}">
      <dsp:nvSpPr>
        <dsp:cNvPr id="0" name=""/>
        <dsp:cNvSpPr/>
      </dsp:nvSpPr>
      <dsp:spPr>
        <a:xfrm rot="5400000">
          <a:off x="5105248" y="53266"/>
          <a:ext cx="567229" cy="507187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What we do that we believe will result in the quantitative changes</a:t>
          </a:r>
          <a:endParaRPr lang="en-US" sz="2000" kern="1200" dirty="0"/>
        </a:p>
      </dsp:txBody>
      <dsp:txXfrm rot="-5400000">
        <a:off x="2852927" y="2333277"/>
        <a:ext cx="5044181" cy="511849"/>
      </dsp:txXfrm>
    </dsp:sp>
    <dsp:sp modelId="{7601E8F6-89FF-4C98-B002-31461C5981BF}">
      <dsp:nvSpPr>
        <dsp:cNvPr id="0" name=""/>
        <dsp:cNvSpPr/>
      </dsp:nvSpPr>
      <dsp:spPr>
        <a:xfrm>
          <a:off x="0" y="2234683"/>
          <a:ext cx="2852927" cy="7090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Strategies and Measures</a:t>
          </a:r>
          <a:endParaRPr lang="en-US" sz="2000" kern="1200" dirty="0"/>
        </a:p>
      </dsp:txBody>
      <dsp:txXfrm>
        <a:off x="34612" y="2269295"/>
        <a:ext cx="2783703" cy="639812"/>
      </dsp:txXfrm>
    </dsp:sp>
    <dsp:sp modelId="{A3A2E90A-9C0D-425E-B83F-8F4540D63F47}">
      <dsp:nvSpPr>
        <dsp:cNvPr id="0" name=""/>
        <dsp:cNvSpPr/>
      </dsp:nvSpPr>
      <dsp:spPr>
        <a:xfrm rot="5400000">
          <a:off x="5105248" y="797755"/>
          <a:ext cx="567229" cy="507187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How we assess progress of measures that implement strategies (RM&amp;E, data </a:t>
          </a:r>
          <a:r>
            <a:rPr lang="en-US" sz="2000" kern="1200" dirty="0" err="1" smtClean="0"/>
            <a:t>mgmt</a:t>
          </a:r>
          <a:r>
            <a:rPr lang="en-US" sz="2000" kern="1200" dirty="0" smtClean="0"/>
            <a:t>)</a:t>
          </a:r>
          <a:endParaRPr lang="en-US" sz="2000" kern="1200" dirty="0"/>
        </a:p>
      </dsp:txBody>
      <dsp:txXfrm rot="-5400000">
        <a:off x="2852927" y="3077766"/>
        <a:ext cx="5044181" cy="511849"/>
      </dsp:txXfrm>
    </dsp:sp>
    <dsp:sp modelId="{54A275E8-58C8-49CC-A38E-91E01F74C6BB}">
      <dsp:nvSpPr>
        <dsp:cNvPr id="0" name=""/>
        <dsp:cNvSpPr/>
      </dsp:nvSpPr>
      <dsp:spPr>
        <a:xfrm>
          <a:off x="0" y="2979172"/>
          <a:ext cx="2852927" cy="7090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Adaptive Management Strategy</a:t>
          </a:r>
          <a:endParaRPr lang="en-US" sz="2000" kern="1200" dirty="0"/>
        </a:p>
      </dsp:txBody>
      <dsp:txXfrm>
        <a:off x="34612" y="3013784"/>
        <a:ext cx="2783703" cy="639812"/>
      </dsp:txXfrm>
    </dsp:sp>
    <dsp:sp modelId="{E7529A21-D32F-4525-ACB2-8B0259E85EDF}">
      <dsp:nvSpPr>
        <dsp:cNvPr id="0" name=""/>
        <dsp:cNvSpPr/>
      </dsp:nvSpPr>
      <dsp:spPr>
        <a:xfrm rot="5400000">
          <a:off x="5105248" y="1542244"/>
          <a:ext cx="567229" cy="507187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How we track progress towards goals and objectives</a:t>
          </a:r>
          <a:endParaRPr lang="en-US" sz="2000" kern="1200" dirty="0"/>
        </a:p>
      </dsp:txBody>
      <dsp:txXfrm rot="-5400000">
        <a:off x="2852927" y="3822255"/>
        <a:ext cx="5044181" cy="511849"/>
      </dsp:txXfrm>
    </dsp:sp>
    <dsp:sp modelId="{ADB3D5A6-198D-41D1-9848-E881C3E1A015}">
      <dsp:nvSpPr>
        <dsp:cNvPr id="0" name=""/>
        <dsp:cNvSpPr/>
      </dsp:nvSpPr>
      <dsp:spPr>
        <a:xfrm>
          <a:off x="0" y="3723661"/>
          <a:ext cx="2852927" cy="7090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Indicators</a:t>
          </a:r>
          <a:endParaRPr lang="en-US" sz="2000" kern="1200" dirty="0"/>
        </a:p>
      </dsp:txBody>
      <dsp:txXfrm>
        <a:off x="34612" y="3758273"/>
        <a:ext cx="2783703" cy="63981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CE2BF2-3415-476C-BE99-8CE267F3D635}" type="datetimeFigureOut">
              <a:rPr lang="en-US" smtClean="0"/>
              <a:t>6/2/2015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0F515-34DA-4435-A12E-E87D98ACBA49}" type="slidenum">
              <a:rPr lang="en-US" smtClean="0"/>
              <a:t>‹#›</a:t>
            </a:fld>
            <a:endParaRPr lang="en-US"/>
          </a:p>
        </p:txBody>
      </p:sp>
    </p:spTree>
    <p:extLst>
      <p:ext uri="{BB962C8B-B14F-4D97-AF65-F5344CB8AC3E}">
        <p14:creationId xmlns:p14="http://schemas.microsoft.com/office/powerpoint/2010/main" val="364245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nwcouncil.org/fw/program/2014-12/program/partthree_vision_foundation_goals_objectives_strategies/iii_goals_objectives/a_goals_objectives/1_refining_goals_objectives/#_ftn1"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www.nwcouncil.org/ext/hli/index.php" TargetMode="External"/><Relationship Id="rId5" Type="http://schemas.openxmlformats.org/officeDocument/2006/relationships/hyperlink" Target="http://www.nwcouncil.org/ext/dashboard/" TargetMode="External"/><Relationship Id="rId4" Type="http://schemas.openxmlformats.org/officeDocument/2006/relationships/hyperlink" Target="http://www.nwcouncil.org/fw/program/2014-12/program/parttwo_introduction/v_tracking_status_of_resources/#_Tracking_the_Status"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nwcouncil.org/fw/program/2014-12/program/partseven_appendices/d_goals/#_ftn2"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0F515-34DA-4435-A12E-E87D98ACBA49}" type="slidenum">
              <a:rPr lang="en-US" smtClean="0"/>
              <a:t>2</a:t>
            </a:fld>
            <a:endParaRPr lang="en-US"/>
          </a:p>
        </p:txBody>
      </p:sp>
    </p:spTree>
    <p:extLst>
      <p:ext uri="{BB962C8B-B14F-4D97-AF65-F5344CB8AC3E}">
        <p14:creationId xmlns:p14="http://schemas.microsoft.com/office/powerpoint/2010/main" val="868683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Program</a:t>
            </a:r>
            <a:r>
              <a:rPr lang="en-US" b="1" baseline="0" dirty="0" smtClean="0"/>
              <a:t> Vision - </a:t>
            </a:r>
            <a:r>
              <a:rPr lang="en-US" b="1" dirty="0" smtClean="0"/>
              <a:t>What we want to achieve</a:t>
            </a:r>
          </a:p>
          <a:p>
            <a:pPr marL="0" indent="0" algn="ctr">
              <a:buNone/>
            </a:pPr>
            <a:r>
              <a:rPr lang="en-US" dirty="0" smtClean="0"/>
              <a:t>Columbia River ecosystem that sustains an </a:t>
            </a:r>
            <a:r>
              <a:rPr lang="en-US" u="sng" dirty="0" smtClean="0"/>
              <a:t>abundant</a:t>
            </a:r>
            <a:r>
              <a:rPr lang="en-US" dirty="0" smtClean="0"/>
              <a:t>, productive, and diverse community of </a:t>
            </a:r>
            <a:r>
              <a:rPr lang="en-US" u="sng" dirty="0" smtClean="0"/>
              <a:t>fish and wildlife</a:t>
            </a:r>
            <a:r>
              <a:rPr lang="en-US" dirty="0" smtClean="0"/>
              <a:t>, supported by </a:t>
            </a:r>
            <a:r>
              <a:rPr lang="en-US" u="sng" dirty="0" smtClean="0"/>
              <a:t>mitigation</a:t>
            </a:r>
            <a:r>
              <a:rPr lang="en-US" dirty="0" smtClean="0"/>
              <a:t> across the basin for the adverse effects to fish and wildlife caused by the development and operation of </a:t>
            </a:r>
            <a:r>
              <a:rPr lang="en-US" u="sng" dirty="0" smtClean="0"/>
              <a:t>the hydrosystem</a:t>
            </a:r>
            <a:r>
              <a:rPr lang="en-US" dirty="0" smtClean="0"/>
              <a:t>. This envisioned ecosystem provides abundant opportunities for tribal trust and treaty-right </a:t>
            </a:r>
            <a:r>
              <a:rPr lang="en-US" u="sng" dirty="0" smtClean="0"/>
              <a:t>harvest</a:t>
            </a:r>
            <a:r>
              <a:rPr lang="en-US" dirty="0" smtClean="0"/>
              <a:t>, non-tribal harvest, and the conditions that allow for </a:t>
            </a:r>
            <a:r>
              <a:rPr lang="en-US" u="sng" dirty="0" smtClean="0"/>
              <a:t>restoration</a:t>
            </a:r>
            <a:r>
              <a:rPr lang="en-US" dirty="0" smtClean="0"/>
              <a:t> of the fish and wildlife affected by the construction and operation of the hydrosystem</a:t>
            </a:r>
          </a:p>
          <a:p>
            <a:pPr marL="0" indent="0">
              <a:buNone/>
            </a:pPr>
            <a:r>
              <a:rPr lang="en-US" sz="1800" b="1" dirty="0" smtClean="0"/>
              <a:t>Goals - Describe the changes needed to achieve the program’s basinwide vision. </a:t>
            </a:r>
          </a:p>
          <a:p>
            <a:r>
              <a:rPr lang="en-US" sz="1800" dirty="0" smtClean="0"/>
              <a:t>Achieving these goals depends on coordinated actions of many parties</a:t>
            </a:r>
          </a:p>
          <a:p>
            <a:pPr lvl="1"/>
            <a:r>
              <a:rPr lang="en-US" sz="1800" dirty="0" smtClean="0"/>
              <a:t>Existing 22 goal statements can be refined as needed </a:t>
            </a:r>
          </a:p>
          <a:p>
            <a:pPr lvl="1"/>
            <a:endParaRPr lang="en-US" sz="1800" b="1" dirty="0" smtClean="0"/>
          </a:p>
          <a:p>
            <a:pPr marL="0" indent="0">
              <a:buNone/>
            </a:pPr>
            <a:r>
              <a:rPr lang="en-US" sz="1800" b="1" dirty="0" smtClean="0"/>
              <a:t>Objectives - Quantitative objectives measures progress in achieving goals</a:t>
            </a:r>
          </a:p>
          <a:p>
            <a:pPr marL="257175" lvl="1" indent="-257175">
              <a:buFont typeface="Wingdings" pitchFamily="2" charset="2"/>
              <a:buChar char="§"/>
            </a:pPr>
            <a:r>
              <a:rPr lang="en-US" sz="1800" dirty="0" smtClean="0"/>
              <a:t>Quantitative objectives should be specific, measurable, attainable, relevant, time-bound,</a:t>
            </a:r>
            <a:r>
              <a:rPr lang="en-US" sz="1800" baseline="30000" dirty="0" smtClean="0">
                <a:hlinkClick r:id="rId3"/>
              </a:rPr>
              <a:t>[1]</a:t>
            </a:r>
            <a:r>
              <a:rPr lang="en-US" sz="1800" dirty="0" smtClean="0"/>
              <a:t> and based on an explicit scientific rationale</a:t>
            </a:r>
          </a:p>
          <a:p>
            <a:pPr marL="557213" lvl="2" indent="-257175"/>
            <a:r>
              <a:rPr lang="en-US" dirty="0" smtClean="0"/>
              <a:t>Existing 16 objectives need refinement and others remain to be identified</a:t>
            </a:r>
          </a:p>
          <a:p>
            <a:endParaRPr lang="en-US" dirty="0" smtClean="0"/>
          </a:p>
          <a:p>
            <a:pPr marL="0" indent="0">
              <a:buNone/>
            </a:pPr>
            <a:r>
              <a:rPr lang="en-US" sz="1800" b="1" dirty="0" smtClean="0"/>
              <a:t>Strategies - How the program will achieve the changes</a:t>
            </a:r>
          </a:p>
          <a:p>
            <a:r>
              <a:rPr lang="en-US" sz="1800" dirty="0" smtClean="0"/>
              <a:t>Ecosystem Function Strategy (11 sub-strategies)</a:t>
            </a:r>
          </a:p>
          <a:p>
            <a:pPr lvl="1"/>
            <a:r>
              <a:rPr lang="en-US" sz="1800" dirty="0" smtClean="0"/>
              <a:t>Habitat, Strongholds, Non-native and invasive species, Predator management, Protected areas and hydroelectric development and licensing, Water quality, Climate change, Mainstem hydrosystem flow and passage operations, Estuary, Plume and nearshore ocean, and Wildlife mitigation.</a:t>
            </a:r>
          </a:p>
          <a:p>
            <a:r>
              <a:rPr lang="en-US" sz="1800" dirty="0" smtClean="0"/>
              <a:t>Fish Propagation including Hatchery Programs </a:t>
            </a:r>
          </a:p>
          <a:p>
            <a:r>
              <a:rPr lang="en-US" sz="1800" dirty="0" smtClean="0"/>
              <a:t>Other strategies (8 strategies)</a:t>
            </a:r>
          </a:p>
          <a:p>
            <a:pPr lvl="1"/>
            <a:r>
              <a:rPr lang="en-US" sz="1800" dirty="0" smtClean="0"/>
              <a:t>Wild fish, Use of hatcheries for reintroduction, Anadromous fish mitigation in blocked areas, Sturgeon, Lamprey, Eulachon, and Public engagement</a:t>
            </a:r>
          </a:p>
          <a:p>
            <a:endParaRPr lang="en-US" dirty="0" smtClean="0"/>
          </a:p>
          <a:p>
            <a:r>
              <a:rPr lang="en-US" b="1" dirty="0" smtClean="0"/>
              <a:t>Adaptive Management </a:t>
            </a:r>
          </a:p>
          <a:p>
            <a:r>
              <a:rPr lang="en-US" sz="1800" dirty="0" smtClean="0"/>
              <a:t>Use research and monitoring data to understand, how program projects and measures are performing, and to assess status of focal species and their habitat. </a:t>
            </a:r>
          </a:p>
          <a:p>
            <a:pPr lvl="1"/>
            <a:r>
              <a:rPr lang="en-US" sz="1800" dirty="0" smtClean="0"/>
              <a:t>evaluates if projects and measures are having the intended measurable benefits. </a:t>
            </a:r>
          </a:p>
          <a:p>
            <a:pPr lvl="1"/>
            <a:r>
              <a:rPr lang="en-US" sz="1800" dirty="0" smtClean="0"/>
              <a:t>determines whether or not progress is being made toward program goals and objectives.</a:t>
            </a:r>
          </a:p>
          <a:p>
            <a:r>
              <a:rPr lang="en-US" sz="1800" dirty="0" smtClean="0"/>
              <a:t>Adaptive management at the program scale continues to be improved</a:t>
            </a:r>
          </a:p>
          <a:p>
            <a:pPr lvl="1"/>
            <a:r>
              <a:rPr lang="en-US" sz="1800" dirty="0" smtClean="0"/>
              <a:t>Refining Program goals and objectives, </a:t>
            </a:r>
          </a:p>
          <a:p>
            <a:pPr lvl="1"/>
            <a:r>
              <a:rPr lang="en-US" sz="1800" dirty="0" smtClean="0"/>
              <a:t>Reporting on Program’s high-level indicator, fish and wildlife indicators, and tracking </a:t>
            </a:r>
            <a:r>
              <a:rPr lang="en-US" sz="1800" dirty="0" smtClean="0">
                <a:hlinkClick r:id="rId4"/>
              </a:rPr>
              <a:t>status</a:t>
            </a:r>
            <a:r>
              <a:rPr lang="en-US" sz="1800" dirty="0" smtClean="0"/>
              <a:t> of fish and wildlife </a:t>
            </a:r>
          </a:p>
          <a:p>
            <a:pPr lvl="1"/>
            <a:r>
              <a:rPr lang="en-US" sz="1800" dirty="0" smtClean="0"/>
              <a:t>Regional efforts to improve data collection and sharing. </a:t>
            </a:r>
          </a:p>
          <a:p>
            <a:endParaRPr lang="en-US" dirty="0" smtClean="0"/>
          </a:p>
          <a:p>
            <a:r>
              <a:rPr lang="en-US" b="1" dirty="0" smtClean="0"/>
              <a:t>Reporting Indicators</a:t>
            </a:r>
          </a:p>
          <a:p>
            <a:r>
              <a:rPr lang="en-US" dirty="0" smtClean="0"/>
              <a:t>Tracks status and trends of focal species and habitat to provide context to understand the effects of projects funded through the Council’s fish and wildlife program</a:t>
            </a:r>
          </a:p>
          <a:p>
            <a:pPr lvl="1"/>
            <a:r>
              <a:rPr lang="en-US" dirty="0" smtClean="0"/>
              <a:t>subbasin </a:t>
            </a:r>
            <a:r>
              <a:rPr lang="en-US" dirty="0" smtClean="0">
                <a:hlinkClick r:id="rId5"/>
              </a:rPr>
              <a:t>dashboards</a:t>
            </a:r>
            <a:r>
              <a:rPr lang="en-US" dirty="0" smtClean="0"/>
              <a:t> , </a:t>
            </a:r>
            <a:r>
              <a:rPr lang="en-US" dirty="0" smtClean="0">
                <a:hlinkClick r:id="rId6"/>
              </a:rPr>
              <a:t>high-level indicators report</a:t>
            </a:r>
            <a:r>
              <a:rPr lang="en-US" dirty="0" smtClean="0"/>
              <a:t>, and in Annual Report to Congress</a:t>
            </a:r>
          </a:p>
          <a:p>
            <a:endParaRPr lang="en-US" dirty="0"/>
          </a:p>
        </p:txBody>
      </p:sp>
      <p:sp>
        <p:nvSpPr>
          <p:cNvPr id="4" name="Slide Number Placeholder 3"/>
          <p:cNvSpPr>
            <a:spLocks noGrp="1"/>
          </p:cNvSpPr>
          <p:nvPr>
            <p:ph type="sldNum" sz="quarter" idx="10"/>
          </p:nvPr>
        </p:nvSpPr>
        <p:spPr/>
        <p:txBody>
          <a:bodyPr/>
          <a:lstStyle/>
          <a:p>
            <a:fld id="{A890F515-34DA-4435-A12E-E87D98ACBA49}" type="slidenum">
              <a:rPr lang="en-US" smtClean="0"/>
              <a:t>3</a:t>
            </a:fld>
            <a:endParaRPr lang="en-US"/>
          </a:p>
        </p:txBody>
      </p:sp>
    </p:spTree>
    <p:extLst>
      <p:ext uri="{BB962C8B-B14F-4D97-AF65-F5344CB8AC3E}">
        <p14:creationId xmlns:p14="http://schemas.microsoft.com/office/powerpoint/2010/main" val="1418343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Goal: </a:t>
            </a:r>
            <a:r>
              <a:rPr lang="en-US" dirty="0" smtClean="0"/>
              <a:t>Achieve full mitigation for anadromous fish, native resident fish, and wildlife losses by restoring healthy</a:t>
            </a:r>
            <a:r>
              <a:rPr lang="en-US" dirty="0" smtClean="0">
                <a:hlinkClick r:id="rId3"/>
              </a:rPr>
              <a:t>[2]</a:t>
            </a:r>
            <a:r>
              <a:rPr lang="en-US" dirty="0" smtClean="0"/>
              <a:t>, self-sustaining, and harvestable, natural-origin anadromous fish, especially salmon, steelhead, eulachon, lamprey species, resident fish, including sturgeon and bull trout</a:t>
            </a:r>
          </a:p>
          <a:p>
            <a:r>
              <a:rPr lang="en-US" b="1" dirty="0" smtClean="0"/>
              <a:t>Goal: </a:t>
            </a:r>
            <a:r>
              <a:rPr lang="en-US" dirty="0" smtClean="0"/>
              <a:t>Achieve full mitigation for anadromous fish and native resident fish</a:t>
            </a:r>
          </a:p>
          <a:p>
            <a:r>
              <a:rPr lang="en-US" b="1" dirty="0" smtClean="0"/>
              <a:t>Goal: </a:t>
            </a:r>
            <a:r>
              <a:rPr lang="en-US" dirty="0" smtClean="0"/>
              <a:t>Encourage biologically diverse species that are resilient to environmental variability</a:t>
            </a:r>
          </a:p>
          <a:p>
            <a:r>
              <a:rPr lang="en-US" b="1" dirty="0" smtClean="0"/>
              <a:t>Goal:</a:t>
            </a:r>
            <a:r>
              <a:rPr lang="en-US" dirty="0" smtClean="0"/>
              <a:t> Achieve the delisting and recovery criteria for ESA-listed species in the biological opinions, including for listed salmon and steelhead in NOAA Fisheries’ 2008 FCRPS, Upper Snake and Willamette River biological opinions, and those for listed Kootenai River White Sturgeon, bull trout, and Oregon chub in the U.S. Fish and Wildlife Service’s FCRPS (2000), Libby Dam (2006) and Willamette River (2008) biological opinions (see footnote).</a:t>
            </a:r>
          </a:p>
          <a:p>
            <a:r>
              <a:rPr lang="en-US" b="1" dirty="0" smtClean="0"/>
              <a:t>Goal: </a:t>
            </a:r>
            <a:r>
              <a:rPr lang="en-US" dirty="0" smtClean="0"/>
              <a:t>Achieve anadromous fish </a:t>
            </a:r>
            <a:r>
              <a:rPr lang="en-US" dirty="0" err="1" smtClean="0"/>
              <a:t>inriver</a:t>
            </a:r>
            <a:r>
              <a:rPr lang="en-US" dirty="0" smtClean="0"/>
              <a:t> migration and passage survival that approximates natural survival during </a:t>
            </a:r>
            <a:r>
              <a:rPr lang="en-US" dirty="0" err="1" smtClean="0"/>
              <a:t>inriver</a:t>
            </a:r>
            <a:r>
              <a:rPr lang="en-US" dirty="0" smtClean="0"/>
              <a:t> migration</a:t>
            </a:r>
          </a:p>
          <a:p>
            <a:endParaRPr lang="en-US" dirty="0"/>
          </a:p>
        </p:txBody>
      </p:sp>
      <p:sp>
        <p:nvSpPr>
          <p:cNvPr id="4" name="Slide Number Placeholder 3"/>
          <p:cNvSpPr>
            <a:spLocks noGrp="1"/>
          </p:cNvSpPr>
          <p:nvPr>
            <p:ph type="sldNum" sz="quarter" idx="10"/>
          </p:nvPr>
        </p:nvSpPr>
        <p:spPr/>
        <p:txBody>
          <a:bodyPr/>
          <a:lstStyle/>
          <a:p>
            <a:fld id="{A890F515-34DA-4435-A12E-E87D98ACBA49}" type="slidenum">
              <a:rPr lang="en-US" smtClean="0"/>
              <a:t>4</a:t>
            </a:fld>
            <a:endParaRPr lang="en-US"/>
          </a:p>
        </p:txBody>
      </p:sp>
    </p:spTree>
    <p:extLst>
      <p:ext uri="{BB962C8B-B14F-4D97-AF65-F5344CB8AC3E}">
        <p14:creationId xmlns:p14="http://schemas.microsoft.com/office/powerpoint/2010/main" val="2326103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C6C8BBDA-3DA8-4011-A9E9-BB38053B5A98}" type="slidenum">
              <a:rPr lang="en-US" smtClean="0"/>
              <a:t>‹#›</a:t>
            </a:fld>
            <a:endParaRPr lang="en-US"/>
          </a:p>
        </p:txBody>
      </p:sp>
    </p:spTree>
    <p:extLst>
      <p:ext uri="{BB962C8B-B14F-4D97-AF65-F5344CB8AC3E}">
        <p14:creationId xmlns:p14="http://schemas.microsoft.com/office/powerpoint/2010/main" val="1948101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C6C8BBDA-3DA8-4011-A9E9-BB38053B5A98}" type="slidenum">
              <a:rPr lang="en-US" smtClean="0"/>
              <a:t>‹#›</a:t>
            </a:fld>
            <a:endParaRPr lang="en-US"/>
          </a:p>
        </p:txBody>
      </p:sp>
    </p:spTree>
    <p:extLst>
      <p:ext uri="{BB962C8B-B14F-4D97-AF65-F5344CB8AC3E}">
        <p14:creationId xmlns:p14="http://schemas.microsoft.com/office/powerpoint/2010/main" val="1306060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rot="5400000">
            <a:off x="-808037" y="3932237"/>
            <a:ext cx="2133600" cy="365125"/>
          </a:xfrm>
        </p:spPr>
        <p:txBody>
          <a:bodyPr/>
          <a:lstStyle/>
          <a:p>
            <a:fld id="{C6C8BBDA-3DA8-4011-A9E9-BB38053B5A98}" type="slidenum">
              <a:rPr lang="en-US" smtClean="0"/>
              <a:t>‹#›</a:t>
            </a:fld>
            <a:endParaRPr lang="en-US"/>
          </a:p>
        </p:txBody>
      </p:sp>
    </p:spTree>
    <p:extLst>
      <p:ext uri="{BB962C8B-B14F-4D97-AF65-F5344CB8AC3E}">
        <p14:creationId xmlns:p14="http://schemas.microsoft.com/office/powerpoint/2010/main" val="2636970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Georgia" pitchFamily="18" charset="0"/>
              </a:defRPr>
            </a:lvl1pPr>
            <a:lvl2pPr>
              <a:defRPr>
                <a:latin typeface="Georgia" pitchFamily="18" charset="0"/>
              </a:defRPr>
            </a:lvl2pPr>
            <a:lvl3pPr>
              <a:defRPr>
                <a:latin typeface="Georgia" pitchFamily="18" charset="0"/>
              </a:defRPr>
            </a:lvl3pPr>
            <a:lvl4pPr>
              <a:defRPr>
                <a:latin typeface="Georgia" pitchFamily="18" charset="0"/>
              </a:defRPr>
            </a:lvl4pPr>
            <a:lvl5pPr>
              <a:defRPr>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C6C8BBDA-3DA8-4011-A9E9-BB38053B5A98}" type="slidenum">
              <a:rPr lang="en-US" smtClean="0"/>
              <a:t>‹#›</a:t>
            </a:fld>
            <a:endParaRPr lang="en-US"/>
          </a:p>
        </p:txBody>
      </p:sp>
    </p:spTree>
    <p:extLst>
      <p:ext uri="{BB962C8B-B14F-4D97-AF65-F5344CB8AC3E}">
        <p14:creationId xmlns:p14="http://schemas.microsoft.com/office/powerpoint/2010/main" val="2254434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Georg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C6C8BBDA-3DA8-4011-A9E9-BB38053B5A98}" type="slidenum">
              <a:rPr lang="en-US" smtClean="0"/>
              <a:t>‹#›</a:t>
            </a:fld>
            <a:endParaRPr lang="en-US"/>
          </a:p>
        </p:txBody>
      </p:sp>
    </p:spTree>
    <p:extLst>
      <p:ext uri="{BB962C8B-B14F-4D97-AF65-F5344CB8AC3E}">
        <p14:creationId xmlns:p14="http://schemas.microsoft.com/office/powerpoint/2010/main" val="19528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atin typeface="Georgia" pitchFamily="18"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C6C8BBDA-3DA8-4011-A9E9-BB38053B5A98}" type="slidenum">
              <a:rPr lang="en-US" smtClean="0"/>
              <a:t>‹#›</a:t>
            </a:fld>
            <a:endParaRPr lang="en-US"/>
          </a:p>
        </p:txBody>
      </p:sp>
    </p:spTree>
    <p:extLst>
      <p:ext uri="{BB962C8B-B14F-4D97-AF65-F5344CB8AC3E}">
        <p14:creationId xmlns:p14="http://schemas.microsoft.com/office/powerpoint/2010/main" val="2080997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C6C8BBDA-3DA8-4011-A9E9-BB38053B5A98}" type="slidenum">
              <a:rPr lang="en-US" smtClean="0"/>
              <a:t>‹#›</a:t>
            </a:fld>
            <a:endParaRPr lang="en-US"/>
          </a:p>
        </p:txBody>
      </p:sp>
    </p:spTree>
    <p:extLst>
      <p:ext uri="{BB962C8B-B14F-4D97-AF65-F5344CB8AC3E}">
        <p14:creationId xmlns:p14="http://schemas.microsoft.com/office/powerpoint/2010/main" val="1042084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C6C8BBDA-3DA8-4011-A9E9-BB38053B5A98}" type="slidenum">
              <a:rPr lang="en-US" smtClean="0"/>
              <a:t>‹#›</a:t>
            </a:fld>
            <a:endParaRPr lang="en-US"/>
          </a:p>
        </p:txBody>
      </p:sp>
    </p:spTree>
    <p:extLst>
      <p:ext uri="{BB962C8B-B14F-4D97-AF65-F5344CB8AC3E}">
        <p14:creationId xmlns:p14="http://schemas.microsoft.com/office/powerpoint/2010/main" val="1662085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6C8BBDA-3DA8-4011-A9E9-BB38053B5A98}" type="slidenum">
              <a:rPr lang="en-US" smtClean="0"/>
              <a:t>‹#›</a:t>
            </a:fld>
            <a:endParaRPr lang="en-US"/>
          </a:p>
        </p:txBody>
      </p:sp>
    </p:spTree>
    <p:extLst>
      <p:ext uri="{BB962C8B-B14F-4D97-AF65-F5344CB8AC3E}">
        <p14:creationId xmlns:p14="http://schemas.microsoft.com/office/powerpoint/2010/main" val="24349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C6C8BBDA-3DA8-4011-A9E9-BB38053B5A98}" type="slidenum">
              <a:rPr lang="en-US" smtClean="0"/>
              <a:t>‹#›</a:t>
            </a:fld>
            <a:endParaRPr lang="en-US"/>
          </a:p>
        </p:txBody>
      </p:sp>
    </p:spTree>
    <p:extLst>
      <p:ext uri="{BB962C8B-B14F-4D97-AF65-F5344CB8AC3E}">
        <p14:creationId xmlns:p14="http://schemas.microsoft.com/office/powerpoint/2010/main" val="2630246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Georgia"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Georgia"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C6C8BBDA-3DA8-4011-A9E9-BB38053B5A98}" type="slidenum">
              <a:rPr lang="en-US" smtClean="0"/>
              <a:t>‹#›</a:t>
            </a:fld>
            <a:endParaRPr lang="en-US"/>
          </a:p>
        </p:txBody>
      </p:sp>
    </p:spTree>
    <p:extLst>
      <p:ext uri="{BB962C8B-B14F-4D97-AF65-F5344CB8AC3E}">
        <p14:creationId xmlns:p14="http://schemas.microsoft.com/office/powerpoint/2010/main" val="1343195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5334000" y="6400800"/>
            <a:ext cx="21336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itchFamily="34" charset="0"/>
              </a:defRPr>
            </a:lvl1pPr>
          </a:lstStyle>
          <a:p>
            <a:fld id="{C6C8BBDA-3DA8-4011-A9E9-BB38053B5A98}" type="slidenum">
              <a:rPr lang="en-US" smtClean="0"/>
              <a:t>‹#›</a:t>
            </a:fld>
            <a:endParaRPr lang="en-US"/>
          </a:p>
        </p:txBody>
      </p:sp>
    </p:spTree>
    <p:extLst>
      <p:ext uri="{BB962C8B-B14F-4D97-AF65-F5344CB8AC3E}">
        <p14:creationId xmlns:p14="http://schemas.microsoft.com/office/powerpoint/2010/main" val="2376407108"/>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ctr" defTabSz="914400" rtl="0" eaLnBrk="1" latinLnBrk="0" hangingPunct="1">
        <a:spcBef>
          <a:spcPct val="0"/>
        </a:spcBef>
        <a:buNone/>
        <a:defRPr sz="4400" kern="1200">
          <a:solidFill>
            <a:schemeClr val="tx1"/>
          </a:solidFill>
          <a:latin typeface="Century Gothic" pitchFamily="34" charset="0"/>
          <a:ea typeface="+mj-ea"/>
          <a:cs typeface="+mj-cs"/>
        </a:defRPr>
      </a:lvl1pPr>
    </p:titleStyle>
    <p:bodyStyle>
      <a:lvl1pPr marL="342900" indent="-342900" algn="l" defTabSz="914400" rtl="0" eaLnBrk="1" latinLnBrk="0" hangingPunct="1">
        <a:spcBef>
          <a:spcPct val="20000"/>
        </a:spcBef>
        <a:buClr>
          <a:srgbClr val="0070C0"/>
        </a:buClr>
        <a:buFont typeface="Wingdings" pitchFamily="2" charset="2"/>
        <a:buChar char="§"/>
        <a:defRPr sz="3200" kern="1200">
          <a:solidFill>
            <a:schemeClr val="tx1"/>
          </a:solidFill>
          <a:latin typeface="Georgia" pitchFamily="18" charset="0"/>
          <a:ea typeface="+mn-ea"/>
          <a:cs typeface="+mn-cs"/>
        </a:defRPr>
      </a:lvl1pPr>
      <a:lvl2pPr marL="742950" indent="-285750" algn="l" defTabSz="914400" rtl="0" eaLnBrk="1" latinLnBrk="0" hangingPunct="1">
        <a:spcBef>
          <a:spcPct val="20000"/>
        </a:spcBef>
        <a:buClr>
          <a:srgbClr val="0070C0"/>
        </a:buClr>
        <a:buFont typeface="Wingdings" pitchFamily="2" charset="2"/>
        <a:buChar char="§"/>
        <a:defRPr sz="2800" kern="1200">
          <a:solidFill>
            <a:schemeClr val="tx1"/>
          </a:solidFill>
          <a:latin typeface="Georgia" pitchFamily="18" charset="0"/>
          <a:ea typeface="+mn-ea"/>
          <a:cs typeface="+mn-cs"/>
        </a:defRPr>
      </a:lvl2pPr>
      <a:lvl3pPr marL="1143000" indent="-228600" algn="l" defTabSz="914400" rtl="0" eaLnBrk="1" latinLnBrk="0" hangingPunct="1">
        <a:spcBef>
          <a:spcPct val="20000"/>
        </a:spcBef>
        <a:buClr>
          <a:srgbClr val="0070C0"/>
        </a:buClr>
        <a:buFont typeface="Wingdings" pitchFamily="2" charset="2"/>
        <a:buChar char="§"/>
        <a:defRPr sz="2400" kern="1200">
          <a:solidFill>
            <a:schemeClr val="tx1"/>
          </a:solidFill>
          <a:latin typeface="Georgia" pitchFamily="18" charset="0"/>
          <a:ea typeface="+mn-ea"/>
          <a:cs typeface="+mn-cs"/>
        </a:defRPr>
      </a:lvl3pPr>
      <a:lvl4pPr marL="1600200" indent="-228600" algn="l" defTabSz="914400" rtl="0" eaLnBrk="1" latinLnBrk="0" hangingPunct="1">
        <a:spcBef>
          <a:spcPct val="20000"/>
        </a:spcBef>
        <a:buClr>
          <a:srgbClr val="0070C0"/>
        </a:buClr>
        <a:buFont typeface="Wingdings" pitchFamily="2" charset="2"/>
        <a:buChar char="§"/>
        <a:defRPr sz="2000" kern="1200">
          <a:solidFill>
            <a:schemeClr val="tx1"/>
          </a:solidFill>
          <a:latin typeface="Georgia" pitchFamily="18" charset="0"/>
          <a:ea typeface="+mn-ea"/>
          <a:cs typeface="+mn-cs"/>
        </a:defRPr>
      </a:lvl4pPr>
      <a:lvl5pPr marL="2057400" indent="-228600" algn="l" defTabSz="914400" rtl="0" eaLnBrk="1" latinLnBrk="0" hangingPunct="1">
        <a:spcBef>
          <a:spcPct val="20000"/>
        </a:spcBef>
        <a:buClr>
          <a:srgbClr val="0070C0"/>
        </a:buClr>
        <a:buFont typeface="Wingdings" pitchFamily="2" charset="2"/>
        <a:buChar char="§"/>
        <a:defRPr sz="20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nwcouncil.org/fw/program/2014-12/program/partseven_appendices/d_goals/#_ftn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nwcouncil.org/2014ProgramGoal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wcouncil.org/fw/program/2014-12/program/partseven_appendices/d_goals/"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nwcouncil.org/2014ProgramGoal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nwcouncil.org/fw/program/2014-12/program/partseven_appendices/d_goal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nwcouncil.org/fw/program/2014-12/program/partseven_appendices/d_goals/" TargetMode="External"/><Relationship Id="rId2" Type="http://schemas.openxmlformats.org/officeDocument/2006/relationships/hyperlink" Target="http://www.nwcouncil.org/2014ProgramGoal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8423" y="1023519"/>
            <a:ext cx="7772400" cy="1470025"/>
          </a:xfrm>
        </p:spPr>
        <p:txBody>
          <a:bodyPr>
            <a:normAutofit fontScale="90000"/>
          </a:bodyPr>
          <a:lstStyle/>
          <a:p>
            <a:r>
              <a:rPr lang="en-US" dirty="0" smtClean="0"/>
              <a:t> 2014 Program </a:t>
            </a:r>
            <a:r>
              <a:rPr lang="en-US" dirty="0"/>
              <a:t>Goal Statements for Salmon and Steelhead Overview</a:t>
            </a:r>
          </a:p>
        </p:txBody>
      </p:sp>
      <p:sp>
        <p:nvSpPr>
          <p:cNvPr id="3" name="Subtitle 2"/>
          <p:cNvSpPr>
            <a:spLocks noGrp="1"/>
          </p:cNvSpPr>
          <p:nvPr>
            <p:ph type="subTitle" idx="1"/>
          </p:nvPr>
        </p:nvSpPr>
        <p:spPr>
          <a:xfrm>
            <a:off x="420695" y="3600450"/>
            <a:ext cx="6057107" cy="2132671"/>
          </a:xfrm>
        </p:spPr>
        <p:txBody>
          <a:bodyPr>
            <a:normAutofit fontScale="85000" lnSpcReduction="10000"/>
          </a:bodyPr>
          <a:lstStyle/>
          <a:p>
            <a:endParaRPr lang="en-US" i="1" dirty="0" smtClean="0"/>
          </a:p>
          <a:p>
            <a:endParaRPr lang="en-US" i="1" dirty="0"/>
          </a:p>
          <a:p>
            <a:r>
              <a:rPr lang="en-US" i="1" dirty="0" smtClean="0"/>
              <a:t>Nancy </a:t>
            </a:r>
            <a:r>
              <a:rPr lang="en-US" i="1" dirty="0"/>
              <a:t>Leonard</a:t>
            </a:r>
            <a:r>
              <a:rPr lang="en-US" i="1" dirty="0" smtClean="0"/>
              <a:t>, </a:t>
            </a:r>
            <a:r>
              <a:rPr lang="en-US" i="1" dirty="0"/>
              <a:t>Laura Robinson </a:t>
            </a:r>
            <a:r>
              <a:rPr lang="en-US" i="1" dirty="0" smtClean="0"/>
              <a:t>and </a:t>
            </a:r>
          </a:p>
          <a:p>
            <a:r>
              <a:rPr lang="en-US" i="1" dirty="0" smtClean="0"/>
              <a:t>Patty O’Toole (NPCC)</a:t>
            </a:r>
            <a:endParaRPr lang="en-US" dirty="0"/>
          </a:p>
        </p:txBody>
      </p:sp>
      <p:pic>
        <p:nvPicPr>
          <p:cNvPr id="5" name="Picture 4"/>
          <p:cNvPicPr>
            <a:picLocks noChangeAspect="1"/>
          </p:cNvPicPr>
          <p:nvPr/>
        </p:nvPicPr>
        <p:blipFill>
          <a:blip r:embed="rId2"/>
          <a:stretch>
            <a:fillRect/>
          </a:stretch>
        </p:blipFill>
        <p:spPr>
          <a:xfrm>
            <a:off x="6477802" y="2743337"/>
            <a:ext cx="2399615" cy="2735154"/>
          </a:xfrm>
          <a:prstGeom prst="rect">
            <a:avLst/>
          </a:prstGeom>
        </p:spPr>
      </p:pic>
    </p:spTree>
    <p:extLst>
      <p:ext uri="{BB962C8B-B14F-4D97-AF65-F5344CB8AC3E}">
        <p14:creationId xmlns:p14="http://schemas.microsoft.com/office/powerpoint/2010/main" val="602025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202"/>
            <a:ext cx="8229600" cy="857250"/>
          </a:xfrm>
        </p:spPr>
        <p:txBody>
          <a:bodyPr>
            <a:noAutofit/>
          </a:bodyPr>
          <a:lstStyle/>
          <a:p>
            <a:r>
              <a:rPr lang="en-US" sz="2250" dirty="0"/>
              <a:t>5 Goals and Objectives for Theme Two: </a:t>
            </a:r>
            <a:br>
              <a:rPr lang="en-US" sz="2250" dirty="0"/>
            </a:br>
            <a:r>
              <a:rPr lang="en-US" sz="2250" dirty="0"/>
              <a:t>Ensure Species Survival by Promoting Abundance, Diversity and Adaptability</a:t>
            </a:r>
          </a:p>
        </p:txBody>
      </p:sp>
      <p:sp>
        <p:nvSpPr>
          <p:cNvPr id="3" name="Content Placeholder 2"/>
          <p:cNvSpPr>
            <a:spLocks noGrp="1"/>
          </p:cNvSpPr>
          <p:nvPr>
            <p:ph idx="1"/>
          </p:nvPr>
        </p:nvSpPr>
        <p:spPr>
          <a:xfrm>
            <a:off x="457200" y="1600202"/>
            <a:ext cx="8229600" cy="4656219"/>
          </a:xfrm>
          <a:solidFill>
            <a:schemeClr val="bg1">
              <a:lumMod val="85000"/>
            </a:schemeClr>
          </a:solidFill>
        </p:spPr>
        <p:txBody>
          <a:bodyPr>
            <a:normAutofit/>
          </a:bodyPr>
          <a:lstStyle/>
          <a:p>
            <a:pPr marL="0" indent="0">
              <a:buNone/>
            </a:pPr>
            <a:r>
              <a:rPr lang="en-US" sz="2200" b="1" dirty="0" smtClean="0"/>
              <a:t>IV   Goal</a:t>
            </a:r>
            <a:r>
              <a:rPr lang="en-US" sz="2200" b="1" dirty="0"/>
              <a:t>:</a:t>
            </a:r>
            <a:r>
              <a:rPr lang="en-US" sz="2200" dirty="0"/>
              <a:t> Achieve the delisting and recovery criteria for ESA-listed species in the biological opinions, including for listed salmon and steelhead in NOAA Fisheries’ 2008 FCRPS, Upper Snake and Willamette River biological opinions, and those for listed Kootenai River White Sturgeon, bull trout, and Oregon chub in the U.S. Fish and Wildlife Service’s FCRPS (2000), Libby Dam (2006) and Willamette River (2008) biological opinions (see footnote).</a:t>
            </a:r>
          </a:p>
          <a:p>
            <a:pPr lvl="1"/>
            <a:r>
              <a:rPr lang="en-US" sz="2200" dirty="0"/>
              <a:t>Objective: Restore the widest possible set of healthy, naturally reproducing and sustaining populations of salmon and steelhead in each relevant geographic level</a:t>
            </a:r>
          </a:p>
          <a:p>
            <a:endParaRPr lang="en-US" sz="2200" dirty="0"/>
          </a:p>
        </p:txBody>
      </p:sp>
    </p:spTree>
    <p:extLst>
      <p:ext uri="{BB962C8B-B14F-4D97-AF65-F5344CB8AC3E}">
        <p14:creationId xmlns:p14="http://schemas.microsoft.com/office/powerpoint/2010/main" val="2438106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7055"/>
            <a:ext cx="8229600" cy="857250"/>
          </a:xfrm>
        </p:spPr>
        <p:txBody>
          <a:bodyPr>
            <a:noAutofit/>
          </a:bodyPr>
          <a:lstStyle/>
          <a:p>
            <a:r>
              <a:rPr lang="en-US" sz="2250" dirty="0"/>
              <a:t>5 Goals and Objectives for Theme Two: </a:t>
            </a:r>
            <a:br>
              <a:rPr lang="en-US" sz="2250" dirty="0"/>
            </a:br>
            <a:r>
              <a:rPr lang="en-US" sz="2250" dirty="0"/>
              <a:t>Ensure Species Survival by Promoting Abundance, Diversity and Adaptability</a:t>
            </a:r>
          </a:p>
        </p:txBody>
      </p:sp>
      <p:sp>
        <p:nvSpPr>
          <p:cNvPr id="3" name="Content Placeholder 2"/>
          <p:cNvSpPr>
            <a:spLocks noGrp="1"/>
          </p:cNvSpPr>
          <p:nvPr>
            <p:ph idx="1"/>
          </p:nvPr>
        </p:nvSpPr>
        <p:spPr>
          <a:xfrm>
            <a:off x="323385" y="1317286"/>
            <a:ext cx="8512607" cy="5430023"/>
          </a:xfrm>
          <a:solidFill>
            <a:schemeClr val="bg1">
              <a:lumMod val="85000"/>
            </a:schemeClr>
          </a:solidFill>
        </p:spPr>
        <p:txBody>
          <a:bodyPr>
            <a:noAutofit/>
          </a:bodyPr>
          <a:lstStyle/>
          <a:p>
            <a:pPr marL="0" indent="0">
              <a:buNone/>
            </a:pPr>
            <a:r>
              <a:rPr lang="en-US" sz="2200" b="1" dirty="0" smtClean="0"/>
              <a:t>V    Goal</a:t>
            </a:r>
            <a:r>
              <a:rPr lang="en-US" sz="2200" b="1" dirty="0"/>
              <a:t>: </a:t>
            </a:r>
            <a:r>
              <a:rPr lang="en-US" sz="2200" dirty="0"/>
              <a:t>Achieve anadromous fish </a:t>
            </a:r>
            <a:r>
              <a:rPr lang="en-US" sz="2200" dirty="0" err="1"/>
              <a:t>inriver</a:t>
            </a:r>
            <a:r>
              <a:rPr lang="en-US" sz="2200" dirty="0"/>
              <a:t> migration and passage survival that approximates natural survival during </a:t>
            </a:r>
            <a:r>
              <a:rPr lang="en-US" sz="2200" dirty="0" err="1"/>
              <a:t>inriver</a:t>
            </a:r>
            <a:r>
              <a:rPr lang="en-US" sz="2200" dirty="0"/>
              <a:t> migration</a:t>
            </a:r>
          </a:p>
          <a:p>
            <a:pPr lvl="1"/>
            <a:r>
              <a:rPr lang="en-US" sz="2200" dirty="0"/>
              <a:t>Objective: Achieve the four juvenile and adult fish passage performance standards consistent with the most recent NOAA Fisheries FCRPS Biological Opinion</a:t>
            </a:r>
            <a:r>
              <a:rPr lang="en-US" sz="2200" dirty="0">
                <a:hlinkClick r:id="rId2"/>
              </a:rPr>
              <a:t>[3]</a:t>
            </a:r>
            <a:r>
              <a:rPr lang="en-US" sz="2200" dirty="0"/>
              <a:t>. As of 2009 these consist of: </a:t>
            </a:r>
          </a:p>
          <a:p>
            <a:pPr lvl="2"/>
            <a:r>
              <a:rPr lang="en-US" sz="2200" dirty="0"/>
              <a:t>Annually achieve juvenile fish dam passage performance standards at each Snake River (SR) and lower Columbia River </a:t>
            </a:r>
            <a:r>
              <a:rPr lang="en-US" sz="2200" dirty="0" smtClean="0"/>
              <a:t>dam</a:t>
            </a:r>
          </a:p>
          <a:p>
            <a:pPr lvl="2"/>
            <a:r>
              <a:rPr lang="en-US" sz="2200" dirty="0"/>
              <a:t>Annually achieve the adult fish performance standards for each of the salmon and steelhead evolutionarily significant units (ESU) listed below for the specified reaches between Bonneville Dam (BON), Lower Granite Dam (LGR), and </a:t>
            </a:r>
            <a:r>
              <a:rPr lang="en-US" sz="2200" dirty="0" err="1"/>
              <a:t>McNary</a:t>
            </a:r>
            <a:r>
              <a:rPr lang="en-US" sz="2200" dirty="0"/>
              <a:t> Dam (MCN</a:t>
            </a:r>
            <a:r>
              <a:rPr lang="en-US" sz="2200" dirty="0" smtClean="0"/>
              <a:t>)</a:t>
            </a:r>
            <a:endParaRPr lang="en-US" sz="2200" dirty="0"/>
          </a:p>
          <a:p>
            <a:endParaRPr lang="en-US" sz="2200" dirty="0"/>
          </a:p>
        </p:txBody>
      </p:sp>
    </p:spTree>
    <p:extLst>
      <p:ext uri="{BB962C8B-B14F-4D97-AF65-F5344CB8AC3E}">
        <p14:creationId xmlns:p14="http://schemas.microsoft.com/office/powerpoint/2010/main" val="1910097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Existing Program Goals and Objectives</a:t>
            </a:r>
            <a:endParaRPr lang="en-US" dirty="0"/>
          </a:p>
        </p:txBody>
      </p:sp>
      <p:sp>
        <p:nvSpPr>
          <p:cNvPr id="4" name="Content Placeholder 3"/>
          <p:cNvSpPr>
            <a:spLocks noGrp="1"/>
          </p:cNvSpPr>
          <p:nvPr>
            <p:ph idx="1"/>
          </p:nvPr>
        </p:nvSpPr>
        <p:spPr>
          <a:xfrm>
            <a:off x="250903" y="1637211"/>
            <a:ext cx="8664498" cy="4353719"/>
          </a:xfrm>
        </p:spPr>
        <p:txBody>
          <a:bodyPr>
            <a:noAutofit/>
          </a:bodyPr>
          <a:lstStyle/>
          <a:p>
            <a:r>
              <a:rPr lang="en-US" sz="2200" dirty="0"/>
              <a:t>Theme One: Protect and enhance habitat to provide a home for species</a:t>
            </a:r>
          </a:p>
          <a:p>
            <a:pPr lvl="1"/>
            <a:r>
              <a:rPr lang="en-US" sz="2000" dirty="0"/>
              <a:t>12 goals, 3 objectives with others to be identified</a:t>
            </a:r>
          </a:p>
          <a:p>
            <a:r>
              <a:rPr lang="en-US" sz="2200" b="1" dirty="0"/>
              <a:t>Theme Two: Ensure species survival by promoting abundance, diversity and adaptability</a:t>
            </a:r>
          </a:p>
          <a:p>
            <a:pPr lvl="1"/>
            <a:r>
              <a:rPr lang="en-US" sz="2000" dirty="0"/>
              <a:t>5 goals, 13 objectives to be refined.</a:t>
            </a:r>
          </a:p>
          <a:p>
            <a:pPr marL="257175" lvl="1" indent="-257175">
              <a:buFont typeface="Wingdings" pitchFamily="2" charset="2"/>
              <a:buChar char="§"/>
            </a:pPr>
            <a:r>
              <a:rPr lang="en-US" sz="2200" dirty="0"/>
              <a:t>Theme Three: Compensate for a wide range of hydrosystem impacts</a:t>
            </a:r>
          </a:p>
          <a:p>
            <a:pPr lvl="1"/>
            <a:r>
              <a:rPr lang="en-US" sz="2000" dirty="0"/>
              <a:t>2 goals, objectives remain to be identified</a:t>
            </a:r>
          </a:p>
          <a:p>
            <a:r>
              <a:rPr lang="en-US" sz="2200" dirty="0"/>
              <a:t>Theme Four: Engage the public</a:t>
            </a:r>
          </a:p>
          <a:p>
            <a:pPr lvl="1"/>
            <a:r>
              <a:rPr lang="en-US" sz="2000" dirty="0"/>
              <a:t>3 goals, objectives remain to be identified</a:t>
            </a:r>
          </a:p>
          <a:p>
            <a:endParaRPr lang="en-US" sz="2200" dirty="0"/>
          </a:p>
          <a:p>
            <a:endParaRPr lang="en-US" sz="2200" dirty="0"/>
          </a:p>
        </p:txBody>
      </p:sp>
      <p:sp>
        <p:nvSpPr>
          <p:cNvPr id="5" name="Rectangle 4"/>
          <p:cNvSpPr/>
          <p:nvPr/>
        </p:nvSpPr>
        <p:spPr>
          <a:xfrm>
            <a:off x="2153098" y="6210503"/>
            <a:ext cx="6250301" cy="584775"/>
          </a:xfrm>
          <a:prstGeom prst="rect">
            <a:avLst/>
          </a:prstGeom>
        </p:spPr>
        <p:txBody>
          <a:bodyPr wrap="none">
            <a:spAutoFit/>
          </a:bodyPr>
          <a:lstStyle/>
          <a:p>
            <a:r>
              <a:rPr lang="en-US" sz="1600" u="sng" dirty="0" smtClean="0">
                <a:solidFill>
                  <a:srgbClr val="0563C1"/>
                </a:solidFill>
                <a:latin typeface="Times New Roman" panose="02020603050405020304" pitchFamily="18" charset="0"/>
                <a:ea typeface="Calibri" panose="020F0502020204030204" pitchFamily="34" charset="0"/>
                <a:cs typeface="Times New Roman" panose="02020603050405020304" pitchFamily="18" charset="0"/>
              </a:rPr>
              <a:t>Program guidance: </a:t>
            </a:r>
            <a:r>
              <a:rPr lang="en-US" sz="1600" u="sng" dirty="0" smtClean="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3"/>
              </a:rPr>
              <a:t>www.nwcouncil.org/2014ProgramGoals</a:t>
            </a:r>
            <a:endParaRPr lang="en-US" sz="1600" u="sng" dirty="0" smtClean="0">
              <a:solidFill>
                <a:srgbClr val="0563C1"/>
              </a:solidFill>
              <a:latin typeface="Times New Roman" panose="02020603050405020304" pitchFamily="18" charset="0"/>
              <a:ea typeface="Calibri" panose="020F0502020204030204" pitchFamily="34" charset="0"/>
              <a:cs typeface="Times New Roman" panose="02020603050405020304" pitchFamily="18" charset="0"/>
            </a:endParaRPr>
          </a:p>
          <a:p>
            <a:r>
              <a:rPr lang="en-US" sz="1600" u="sng" dirty="0" smtClean="0">
                <a:solidFill>
                  <a:srgbClr val="0563C1"/>
                </a:solidFill>
                <a:latin typeface="Times New Roman" panose="02020603050405020304" pitchFamily="18" charset="0"/>
                <a:cs typeface="Times New Roman" panose="02020603050405020304" pitchFamily="18" charset="0"/>
              </a:rPr>
              <a:t>Program goals and objectives: </a:t>
            </a:r>
            <a:r>
              <a:rPr lang="en-US" sz="1600" dirty="0">
                <a:latin typeface="Times New Roman" panose="02020603050405020304" pitchFamily="18" charset="0"/>
                <a:cs typeface="Times New Roman" panose="02020603050405020304" pitchFamily="18" charset="0"/>
                <a:hlinkClick r:id="rId4"/>
              </a:rPr>
              <a:t>Appendix D. Program goals and objectives</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4014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Relationship between Program Vision – Goals – Objectives –Strategies -Indicators</a:t>
            </a:r>
            <a:endParaRPr lang="en-US" sz="3600" dirty="0"/>
          </a:p>
        </p:txBody>
      </p:sp>
      <p:graphicFrame>
        <p:nvGraphicFramePr>
          <p:cNvPr id="3" name="Diagram 2"/>
          <p:cNvGraphicFramePr/>
          <p:nvPr>
            <p:extLst>
              <p:ext uri="{D42A27DB-BD31-4B8C-83A1-F6EECF244321}">
                <p14:modId xmlns:p14="http://schemas.microsoft.com/office/powerpoint/2010/main" val="398904486"/>
              </p:ext>
            </p:extLst>
          </p:nvPr>
        </p:nvGraphicFramePr>
        <p:xfrm>
          <a:off x="716973" y="1589808"/>
          <a:ext cx="7924799" cy="44339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ight Arrow 6"/>
          <p:cNvSpPr/>
          <p:nvPr/>
        </p:nvSpPr>
        <p:spPr>
          <a:xfrm rot="4972231">
            <a:off x="-1664646" y="3555489"/>
            <a:ext cx="4557683" cy="563171"/>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Informs adaptive management of Program</a:t>
            </a:r>
            <a:endParaRPr lang="en-US" dirty="0"/>
          </a:p>
        </p:txBody>
      </p:sp>
      <p:sp>
        <p:nvSpPr>
          <p:cNvPr id="8" name="Right Arrow 7"/>
          <p:cNvSpPr/>
          <p:nvPr/>
        </p:nvSpPr>
        <p:spPr>
          <a:xfrm rot="15651022">
            <a:off x="6299005" y="3456552"/>
            <a:ext cx="4654699" cy="4822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Guides data collection, evaluation, reporting</a:t>
            </a:r>
            <a:endParaRPr lang="en-US" dirty="0"/>
          </a:p>
        </p:txBody>
      </p:sp>
    </p:spTree>
    <p:extLst>
      <p:ext uri="{BB962C8B-B14F-4D97-AF65-F5344CB8AC3E}">
        <p14:creationId xmlns:p14="http://schemas.microsoft.com/office/powerpoint/2010/main" val="102466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0"/>
            <a:ext cx="8864867" cy="1693718"/>
          </a:xfrm>
        </p:spPr>
        <p:txBody>
          <a:bodyPr>
            <a:noAutofit/>
          </a:bodyPr>
          <a:lstStyle/>
          <a:p>
            <a:pPr>
              <a:spcBef>
                <a:spcPts val="0"/>
              </a:spcBef>
            </a:pPr>
            <a:r>
              <a:rPr lang="en-US" sz="3000" dirty="0"/>
              <a:t>5 Goals for </a:t>
            </a:r>
            <a:r>
              <a:rPr lang="en-US" sz="3000" b="1" dirty="0"/>
              <a:t>Theme Two</a:t>
            </a:r>
            <a:r>
              <a:rPr lang="en-US" sz="3000" dirty="0"/>
              <a:t>: </a:t>
            </a:r>
            <a:r>
              <a:rPr lang="en-US" sz="3000" dirty="0" smtClean="0"/>
              <a:t/>
            </a:r>
            <a:br>
              <a:rPr lang="en-US" sz="3000" dirty="0" smtClean="0"/>
            </a:br>
            <a:r>
              <a:rPr lang="en-US" sz="3000" dirty="0" smtClean="0"/>
              <a:t>Ensure </a:t>
            </a:r>
            <a:r>
              <a:rPr lang="en-US" sz="3000" dirty="0"/>
              <a:t>Species Survival by Promoting Abundance, Diversity and </a:t>
            </a:r>
            <a:r>
              <a:rPr lang="en-US" sz="3000" dirty="0" smtClean="0"/>
              <a:t>Adaptability </a:t>
            </a:r>
            <a:br>
              <a:rPr lang="en-US" sz="3000" dirty="0" smtClean="0"/>
            </a:br>
            <a:r>
              <a:rPr lang="en-US" sz="2000" i="1" dirty="0" smtClean="0"/>
              <a:t>(modified to focus on salmon and steelhead text )</a:t>
            </a:r>
            <a:endParaRPr lang="en-US" sz="2000" i="1" dirty="0"/>
          </a:p>
        </p:txBody>
      </p:sp>
      <p:sp>
        <p:nvSpPr>
          <p:cNvPr id="3" name="Content Placeholder 2"/>
          <p:cNvSpPr>
            <a:spLocks noGrp="1"/>
          </p:cNvSpPr>
          <p:nvPr>
            <p:ph idx="1"/>
          </p:nvPr>
        </p:nvSpPr>
        <p:spPr>
          <a:xfrm>
            <a:off x="209007" y="1915098"/>
            <a:ext cx="8673736" cy="4331697"/>
          </a:xfrm>
          <a:noFill/>
        </p:spPr>
        <p:txBody>
          <a:bodyPr>
            <a:normAutofit/>
          </a:bodyPr>
          <a:lstStyle/>
          <a:p>
            <a:pPr marL="622935" indent="-514350">
              <a:spcBef>
                <a:spcPts val="1200"/>
              </a:spcBef>
              <a:buFont typeface="+mj-lt"/>
              <a:buAutoNum type="romanUcPeriod"/>
            </a:pPr>
            <a:r>
              <a:rPr lang="en-US" sz="2100" b="1" dirty="0" smtClean="0"/>
              <a:t>Goal</a:t>
            </a:r>
            <a:r>
              <a:rPr lang="en-US" sz="2100" b="1" dirty="0"/>
              <a:t>: </a:t>
            </a:r>
            <a:r>
              <a:rPr lang="en-US" sz="2100" dirty="0"/>
              <a:t>Achieve full mitigation for anadromous fish, </a:t>
            </a:r>
            <a:r>
              <a:rPr lang="en-US" sz="2100" dirty="0" smtClean="0"/>
              <a:t>[…] by </a:t>
            </a:r>
            <a:r>
              <a:rPr lang="en-US" sz="2100" dirty="0"/>
              <a:t>restoring healthy, self-sustaining, and harvestable, natural-origin anadromous fish, especially salmon, steelhead, </a:t>
            </a:r>
            <a:r>
              <a:rPr lang="en-US" sz="2100" dirty="0" smtClean="0"/>
              <a:t>[…]</a:t>
            </a:r>
          </a:p>
          <a:p>
            <a:pPr marL="622935" indent="-514350">
              <a:spcBef>
                <a:spcPts val="1200"/>
              </a:spcBef>
              <a:buFont typeface="+mj-lt"/>
              <a:buAutoNum type="romanUcPeriod"/>
            </a:pPr>
            <a:r>
              <a:rPr lang="en-US" sz="2100" b="1" dirty="0" smtClean="0"/>
              <a:t>Goal</a:t>
            </a:r>
            <a:r>
              <a:rPr lang="en-US" sz="2100" b="1" dirty="0"/>
              <a:t>: </a:t>
            </a:r>
            <a:r>
              <a:rPr lang="en-US" sz="2100" dirty="0"/>
              <a:t>Achieve full mitigation for anadromous fish </a:t>
            </a:r>
            <a:r>
              <a:rPr lang="en-US" sz="2100" dirty="0" smtClean="0"/>
              <a:t>[…]</a:t>
            </a:r>
            <a:endParaRPr lang="en-US" sz="2100" dirty="0"/>
          </a:p>
          <a:p>
            <a:pPr marL="622935" indent="-514350">
              <a:spcBef>
                <a:spcPts val="1200"/>
              </a:spcBef>
              <a:buFont typeface="+mj-lt"/>
              <a:buAutoNum type="romanUcPeriod"/>
            </a:pPr>
            <a:r>
              <a:rPr lang="en-US" sz="2100" b="1" dirty="0"/>
              <a:t>Goal: </a:t>
            </a:r>
            <a:r>
              <a:rPr lang="en-US" sz="2100" dirty="0"/>
              <a:t>Encourage biologically diverse species that are resilient to environmental variability</a:t>
            </a:r>
          </a:p>
          <a:p>
            <a:pPr marL="622935" indent="-514350">
              <a:spcBef>
                <a:spcPts val="1200"/>
              </a:spcBef>
              <a:buFont typeface="+mj-lt"/>
              <a:buAutoNum type="romanUcPeriod"/>
            </a:pPr>
            <a:r>
              <a:rPr lang="en-US" sz="2100" b="1" dirty="0"/>
              <a:t>Goal:</a:t>
            </a:r>
            <a:r>
              <a:rPr lang="en-US" sz="2100" dirty="0"/>
              <a:t> Achieve </a:t>
            </a:r>
            <a:r>
              <a:rPr lang="en-US" sz="2100" dirty="0" smtClean="0"/>
              <a:t>delisting </a:t>
            </a:r>
            <a:r>
              <a:rPr lang="en-US" sz="2100" dirty="0"/>
              <a:t>and recovery criteria for ESA-listed species </a:t>
            </a:r>
            <a:r>
              <a:rPr lang="en-US" sz="2100" dirty="0" smtClean="0"/>
              <a:t>[…] including for listed </a:t>
            </a:r>
            <a:r>
              <a:rPr lang="en-US" sz="2100" dirty="0"/>
              <a:t>salmon and </a:t>
            </a:r>
            <a:r>
              <a:rPr lang="en-US" sz="2100" dirty="0" smtClean="0"/>
              <a:t>steelhead [….]</a:t>
            </a:r>
            <a:endParaRPr lang="en-US" sz="2100" dirty="0"/>
          </a:p>
          <a:p>
            <a:pPr marL="622935" indent="-514350">
              <a:spcBef>
                <a:spcPts val="1200"/>
              </a:spcBef>
              <a:buFont typeface="+mj-lt"/>
              <a:buAutoNum type="romanUcPeriod"/>
            </a:pPr>
            <a:r>
              <a:rPr lang="en-US" sz="2100" b="1" dirty="0"/>
              <a:t>Goal: </a:t>
            </a:r>
            <a:r>
              <a:rPr lang="en-US" sz="2100" dirty="0"/>
              <a:t>Achieve anadromous fish </a:t>
            </a:r>
            <a:r>
              <a:rPr lang="en-US" sz="2100" dirty="0" err="1"/>
              <a:t>inriver</a:t>
            </a:r>
            <a:r>
              <a:rPr lang="en-US" sz="2100" dirty="0"/>
              <a:t> migration and passage survival that approximates natural </a:t>
            </a:r>
            <a:r>
              <a:rPr lang="en-US" sz="2100" dirty="0" smtClean="0"/>
              <a:t>survival during </a:t>
            </a:r>
            <a:r>
              <a:rPr lang="en-US" sz="2100" dirty="0" err="1" smtClean="0"/>
              <a:t>inriver</a:t>
            </a:r>
            <a:r>
              <a:rPr lang="en-US" sz="2100" dirty="0" smtClean="0"/>
              <a:t> migration</a:t>
            </a:r>
            <a:endParaRPr lang="en-US" sz="2100" dirty="0"/>
          </a:p>
          <a:p>
            <a:pPr marL="622935" indent="-514350">
              <a:spcBef>
                <a:spcPts val="1200"/>
              </a:spcBef>
              <a:buFont typeface="+mj-lt"/>
              <a:buAutoNum type="romanUcPeriod"/>
            </a:pPr>
            <a:endParaRPr lang="en-US" sz="2100" dirty="0" smtClean="0"/>
          </a:p>
        </p:txBody>
      </p:sp>
      <p:sp>
        <p:nvSpPr>
          <p:cNvPr id="4" name="Rectangle 3"/>
          <p:cNvSpPr/>
          <p:nvPr/>
        </p:nvSpPr>
        <p:spPr>
          <a:xfrm>
            <a:off x="2153098" y="6210503"/>
            <a:ext cx="6250301" cy="584775"/>
          </a:xfrm>
          <a:prstGeom prst="rect">
            <a:avLst/>
          </a:prstGeom>
        </p:spPr>
        <p:txBody>
          <a:bodyPr wrap="none">
            <a:spAutoFit/>
          </a:bodyPr>
          <a:lstStyle/>
          <a:p>
            <a:r>
              <a:rPr lang="en-US" sz="1600" u="sng" dirty="0" smtClean="0">
                <a:solidFill>
                  <a:srgbClr val="0563C1"/>
                </a:solidFill>
                <a:latin typeface="Times New Roman" panose="02020603050405020304" pitchFamily="18" charset="0"/>
                <a:ea typeface="Calibri" panose="020F0502020204030204" pitchFamily="34" charset="0"/>
                <a:cs typeface="Times New Roman" panose="02020603050405020304" pitchFamily="18" charset="0"/>
              </a:rPr>
              <a:t>Program guidance: </a:t>
            </a:r>
            <a:r>
              <a:rPr lang="en-US" sz="1600" u="sng" dirty="0" smtClean="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3"/>
              </a:rPr>
              <a:t>www.nwcouncil.org/2014ProgramGoals</a:t>
            </a:r>
            <a:endParaRPr lang="en-US" sz="1600" u="sng" dirty="0" smtClean="0">
              <a:solidFill>
                <a:srgbClr val="0563C1"/>
              </a:solidFill>
              <a:latin typeface="Times New Roman" panose="02020603050405020304" pitchFamily="18" charset="0"/>
              <a:ea typeface="Calibri" panose="020F0502020204030204" pitchFamily="34" charset="0"/>
              <a:cs typeface="Times New Roman" panose="02020603050405020304" pitchFamily="18" charset="0"/>
            </a:endParaRPr>
          </a:p>
          <a:p>
            <a:r>
              <a:rPr lang="en-US" sz="1600" u="sng" dirty="0" smtClean="0">
                <a:solidFill>
                  <a:srgbClr val="0563C1"/>
                </a:solidFill>
                <a:latin typeface="Times New Roman" panose="02020603050405020304" pitchFamily="18" charset="0"/>
                <a:cs typeface="Times New Roman" panose="02020603050405020304" pitchFamily="18" charset="0"/>
              </a:rPr>
              <a:t>Program goals and objectives: </a:t>
            </a:r>
            <a:r>
              <a:rPr lang="en-US" sz="1600" dirty="0">
                <a:latin typeface="Times New Roman" panose="02020603050405020304" pitchFamily="18" charset="0"/>
                <a:cs typeface="Times New Roman" panose="02020603050405020304" pitchFamily="18" charset="0"/>
                <a:hlinkClick r:id="rId4"/>
              </a:rPr>
              <a:t>Appendix D. Program goals and objectives</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5798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4000" b="1" dirty="0"/>
              <a:t>Group Breakout </a:t>
            </a:r>
            <a:r>
              <a:rPr lang="en-US" sz="4000" b="1" dirty="0" smtClean="0"/>
              <a:t>Session</a:t>
            </a:r>
          </a:p>
          <a:p>
            <a:pPr marL="0" indent="0" algn="ctr">
              <a:buNone/>
            </a:pPr>
            <a:endParaRPr lang="en-US" sz="4000" b="1" dirty="0" smtClean="0"/>
          </a:p>
          <a:p>
            <a:pPr marL="0" indent="0" algn="ctr">
              <a:buNone/>
            </a:pPr>
            <a:r>
              <a:rPr lang="en-US" sz="2600" dirty="0"/>
              <a:t>Do we have the correct Program goal statements for natural origin salmon and steelhead?</a:t>
            </a:r>
          </a:p>
          <a:p>
            <a:pPr marL="0" indent="0" algn="ctr">
              <a:buNone/>
            </a:pPr>
            <a:endParaRPr lang="en-US" sz="4000" b="1" dirty="0"/>
          </a:p>
        </p:txBody>
      </p:sp>
      <p:sp>
        <p:nvSpPr>
          <p:cNvPr id="4" name="Rectangle 3"/>
          <p:cNvSpPr/>
          <p:nvPr/>
        </p:nvSpPr>
        <p:spPr>
          <a:xfrm>
            <a:off x="247295" y="5541388"/>
            <a:ext cx="6250301" cy="584775"/>
          </a:xfrm>
          <a:prstGeom prst="rect">
            <a:avLst/>
          </a:prstGeom>
        </p:spPr>
        <p:txBody>
          <a:bodyPr wrap="none">
            <a:spAutoFit/>
          </a:bodyPr>
          <a:lstStyle/>
          <a:p>
            <a:r>
              <a:rPr lang="en-US" sz="1600" u="sng" dirty="0" smtClean="0">
                <a:solidFill>
                  <a:srgbClr val="0563C1"/>
                </a:solidFill>
                <a:latin typeface="Times New Roman" panose="02020603050405020304" pitchFamily="18" charset="0"/>
                <a:ea typeface="Calibri" panose="020F0502020204030204" pitchFamily="34" charset="0"/>
                <a:cs typeface="Times New Roman" panose="02020603050405020304" pitchFamily="18" charset="0"/>
              </a:rPr>
              <a:t>Program guidance: </a:t>
            </a:r>
            <a:r>
              <a:rPr lang="en-US" sz="1600" u="sng" dirty="0" smtClean="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www.nwcouncil.org/2014ProgramGoals</a:t>
            </a:r>
            <a:endParaRPr lang="en-US" sz="1600" u="sng" dirty="0" smtClean="0">
              <a:solidFill>
                <a:srgbClr val="0563C1"/>
              </a:solidFill>
              <a:latin typeface="Times New Roman" panose="02020603050405020304" pitchFamily="18" charset="0"/>
              <a:ea typeface="Calibri" panose="020F0502020204030204" pitchFamily="34" charset="0"/>
              <a:cs typeface="Times New Roman" panose="02020603050405020304" pitchFamily="18" charset="0"/>
            </a:endParaRPr>
          </a:p>
          <a:p>
            <a:r>
              <a:rPr lang="en-US" sz="1600" u="sng" dirty="0" smtClean="0">
                <a:solidFill>
                  <a:srgbClr val="0563C1"/>
                </a:solidFill>
                <a:latin typeface="Times New Roman" panose="02020603050405020304" pitchFamily="18" charset="0"/>
                <a:cs typeface="Times New Roman" panose="02020603050405020304" pitchFamily="18" charset="0"/>
              </a:rPr>
              <a:t>Program goals and objectives: </a:t>
            </a:r>
            <a:r>
              <a:rPr lang="en-US" sz="1600" dirty="0">
                <a:latin typeface="Times New Roman" panose="02020603050405020304" pitchFamily="18" charset="0"/>
                <a:cs typeface="Times New Roman" panose="02020603050405020304" pitchFamily="18" charset="0"/>
                <a:hlinkClick r:id="rId3"/>
              </a:rPr>
              <a:t>Appendix D. Program goals and objectives</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507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 Slides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67202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415" y="214623"/>
            <a:ext cx="8781585" cy="857250"/>
          </a:xfrm>
        </p:spPr>
        <p:txBody>
          <a:bodyPr>
            <a:noAutofit/>
          </a:bodyPr>
          <a:lstStyle/>
          <a:p>
            <a:r>
              <a:rPr lang="en-US" sz="2250" dirty="0"/>
              <a:t>5 Goals and Objectives for Theme Two: </a:t>
            </a:r>
            <a:br>
              <a:rPr lang="en-US" sz="2250" dirty="0"/>
            </a:br>
            <a:r>
              <a:rPr lang="en-US" sz="2250" dirty="0"/>
              <a:t>Ensure Species Survival by Promoting Abundance, Diversity and Adaptability </a:t>
            </a:r>
          </a:p>
        </p:txBody>
      </p:sp>
      <p:sp>
        <p:nvSpPr>
          <p:cNvPr id="3" name="Content Placeholder 2"/>
          <p:cNvSpPr>
            <a:spLocks noGrp="1"/>
          </p:cNvSpPr>
          <p:nvPr>
            <p:ph idx="1"/>
          </p:nvPr>
        </p:nvSpPr>
        <p:spPr>
          <a:xfrm>
            <a:off x="428119" y="1211066"/>
            <a:ext cx="8321040" cy="5074231"/>
          </a:xfrm>
          <a:solidFill>
            <a:schemeClr val="bg1">
              <a:lumMod val="85000"/>
            </a:schemeClr>
          </a:solidFill>
        </p:spPr>
        <p:txBody>
          <a:bodyPr>
            <a:noAutofit/>
          </a:bodyPr>
          <a:lstStyle/>
          <a:p>
            <a:pPr marL="0" indent="0">
              <a:buNone/>
            </a:pPr>
            <a:r>
              <a:rPr lang="en-US" sz="2200" b="1" dirty="0" smtClean="0"/>
              <a:t>I.  Goal</a:t>
            </a:r>
            <a:r>
              <a:rPr lang="en-US" sz="2200" b="1" dirty="0"/>
              <a:t>: </a:t>
            </a:r>
            <a:r>
              <a:rPr lang="en-US" sz="2200" dirty="0"/>
              <a:t>Achieve full mitigation for anadromous fish, native resident fish, and wildlife losses by restoring </a:t>
            </a:r>
            <a:r>
              <a:rPr lang="en-US" sz="2200" dirty="0" smtClean="0"/>
              <a:t>healthy, </a:t>
            </a:r>
            <a:r>
              <a:rPr lang="en-US" sz="2200" dirty="0"/>
              <a:t>self-sustaining, and harvestable, natural-origin anadromous fish, especially salmon, steelhead, eulachon, lamprey species, resident fish, including sturgeon and bull </a:t>
            </a:r>
            <a:r>
              <a:rPr lang="en-US" sz="2200" dirty="0" smtClean="0"/>
              <a:t>trout</a:t>
            </a:r>
          </a:p>
          <a:p>
            <a:pPr lvl="1"/>
            <a:r>
              <a:rPr lang="en-US" sz="2200" dirty="0"/>
              <a:t>Objective: Halt declining trends in Columbia River Basin salmon and steelhead populations </a:t>
            </a:r>
            <a:endParaRPr lang="en-US" sz="2200" dirty="0" smtClean="0"/>
          </a:p>
          <a:p>
            <a:pPr lvl="1"/>
            <a:r>
              <a:rPr lang="en-US" sz="2200" dirty="0"/>
              <a:t>Objective: Consistent with ESA efforts, increase total adult salmon and steelhead runs, with an emphasis on those above Bonneville Dam, by 2025 to an average of 5 million annually </a:t>
            </a:r>
            <a:endParaRPr lang="en-US" sz="2200" dirty="0" smtClean="0"/>
          </a:p>
          <a:p>
            <a:pPr lvl="1"/>
            <a:r>
              <a:rPr lang="en-US" sz="2200" dirty="0"/>
              <a:t>Objective: As an interim population objective, increase total adult runs for listed lower Columbia salmon and steelhead to meet NOAA Fisheries’ FCRPS Biological </a:t>
            </a:r>
            <a:r>
              <a:rPr lang="en-US" sz="2200" dirty="0" smtClean="0"/>
              <a:t>Opinion</a:t>
            </a:r>
          </a:p>
          <a:p>
            <a:pPr lvl="1"/>
            <a:endParaRPr lang="en-US" sz="2200" dirty="0"/>
          </a:p>
        </p:txBody>
      </p:sp>
    </p:spTree>
    <p:extLst>
      <p:ext uri="{BB962C8B-B14F-4D97-AF65-F5344CB8AC3E}">
        <p14:creationId xmlns:p14="http://schemas.microsoft.com/office/powerpoint/2010/main" val="945761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7476"/>
            <a:ext cx="8229600" cy="857250"/>
          </a:xfrm>
        </p:spPr>
        <p:txBody>
          <a:bodyPr>
            <a:noAutofit/>
          </a:bodyPr>
          <a:lstStyle/>
          <a:p>
            <a:r>
              <a:rPr lang="en-US" sz="2250" dirty="0"/>
              <a:t>5 Goals and Objectives for Theme Two: </a:t>
            </a:r>
            <a:br>
              <a:rPr lang="en-US" sz="2250" dirty="0"/>
            </a:br>
            <a:r>
              <a:rPr lang="en-US" sz="2250" dirty="0"/>
              <a:t>Ensure Species Survival by Promoting Abundance, Diversity and Adaptability</a:t>
            </a:r>
          </a:p>
        </p:txBody>
      </p:sp>
      <p:sp>
        <p:nvSpPr>
          <p:cNvPr id="3" name="Content Placeholder 2"/>
          <p:cNvSpPr>
            <a:spLocks noGrp="1"/>
          </p:cNvSpPr>
          <p:nvPr>
            <p:ph idx="1"/>
          </p:nvPr>
        </p:nvSpPr>
        <p:spPr>
          <a:xfrm>
            <a:off x="457200" y="1600202"/>
            <a:ext cx="8229600" cy="4636969"/>
          </a:xfrm>
          <a:solidFill>
            <a:schemeClr val="bg1">
              <a:lumMod val="85000"/>
            </a:schemeClr>
          </a:solidFill>
        </p:spPr>
        <p:txBody>
          <a:bodyPr>
            <a:normAutofit/>
          </a:bodyPr>
          <a:lstStyle/>
          <a:p>
            <a:pPr marL="0" indent="0">
              <a:buNone/>
            </a:pPr>
            <a:r>
              <a:rPr lang="en-US" sz="2200" b="1" dirty="0" smtClean="0"/>
              <a:t>II. Goal</a:t>
            </a:r>
            <a:r>
              <a:rPr lang="en-US" sz="2200" b="1" dirty="0"/>
              <a:t>: </a:t>
            </a:r>
            <a:r>
              <a:rPr lang="en-US" sz="2200" dirty="0"/>
              <a:t>Achieve full mitigation for anadromous fish and native resident </a:t>
            </a:r>
            <a:r>
              <a:rPr lang="en-US" sz="2200" dirty="0" smtClean="0"/>
              <a:t>fish</a:t>
            </a:r>
          </a:p>
          <a:p>
            <a:r>
              <a:rPr lang="en-US" sz="2200" dirty="0"/>
              <a:t>Objective: As an interim objective, increase total adult salmon and steelhead runs to an average of 5 million annually by 2025 in a manner that emphasizes the populations that originate above Bonneville Dam and supports tribal and non-tribal harvest. </a:t>
            </a:r>
            <a:endParaRPr lang="en-US" sz="2200" dirty="0" smtClean="0"/>
          </a:p>
          <a:p>
            <a:r>
              <a:rPr lang="en-US" sz="2200" dirty="0"/>
              <a:t>Objective: As an interim objective, achieve smolt-to-adult return rates in the 2-6 percent range (minimum 2 percent; average 4 percent) for listed Snake River and upper Columbia salmon and steelhead. </a:t>
            </a:r>
          </a:p>
        </p:txBody>
      </p:sp>
    </p:spTree>
    <p:extLst>
      <p:ext uri="{BB962C8B-B14F-4D97-AF65-F5344CB8AC3E}">
        <p14:creationId xmlns:p14="http://schemas.microsoft.com/office/powerpoint/2010/main" val="319193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202"/>
            <a:ext cx="8229600" cy="857250"/>
          </a:xfrm>
        </p:spPr>
        <p:txBody>
          <a:bodyPr>
            <a:noAutofit/>
          </a:bodyPr>
          <a:lstStyle/>
          <a:p>
            <a:r>
              <a:rPr lang="en-US" sz="2250" dirty="0"/>
              <a:t>5 Goals and Objectives for Theme Two: </a:t>
            </a:r>
            <a:br>
              <a:rPr lang="en-US" sz="2250" dirty="0"/>
            </a:br>
            <a:r>
              <a:rPr lang="en-US" sz="2250" dirty="0"/>
              <a:t>Ensure Species Survival by Promoting Abundance, Diversity and Adaptability</a:t>
            </a:r>
          </a:p>
        </p:txBody>
      </p:sp>
      <p:sp>
        <p:nvSpPr>
          <p:cNvPr id="3" name="Content Placeholder 2"/>
          <p:cNvSpPr>
            <a:spLocks noGrp="1"/>
          </p:cNvSpPr>
          <p:nvPr>
            <p:ph idx="1"/>
          </p:nvPr>
        </p:nvSpPr>
        <p:spPr>
          <a:xfrm>
            <a:off x="457200" y="1600202"/>
            <a:ext cx="8229600" cy="4598467"/>
          </a:xfrm>
          <a:solidFill>
            <a:schemeClr val="bg1">
              <a:lumMod val="85000"/>
            </a:schemeClr>
          </a:solidFill>
        </p:spPr>
        <p:txBody>
          <a:bodyPr>
            <a:normAutofit/>
          </a:bodyPr>
          <a:lstStyle/>
          <a:p>
            <a:pPr marL="0" indent="0">
              <a:buNone/>
            </a:pPr>
            <a:r>
              <a:rPr lang="en-US" sz="2200" b="1" dirty="0" smtClean="0"/>
              <a:t>III. Goal</a:t>
            </a:r>
            <a:r>
              <a:rPr lang="en-US" sz="2200" b="1" dirty="0"/>
              <a:t>: </a:t>
            </a:r>
            <a:r>
              <a:rPr lang="en-US" sz="2200" dirty="0"/>
              <a:t>Encourage biologically diverse species that are resilient to environmental variability</a:t>
            </a:r>
          </a:p>
          <a:p>
            <a:pPr lvl="1"/>
            <a:r>
              <a:rPr lang="en-US" sz="2200" dirty="0"/>
              <a:t>Objective: Within 100 years, achieve population characteristics that, while fluctuating due to natural variability, represent full mitigation for losses of fish. </a:t>
            </a:r>
          </a:p>
          <a:p>
            <a:endParaRPr lang="en-US" sz="2200" dirty="0"/>
          </a:p>
        </p:txBody>
      </p:sp>
    </p:spTree>
    <p:extLst>
      <p:ext uri="{BB962C8B-B14F-4D97-AF65-F5344CB8AC3E}">
        <p14:creationId xmlns:p14="http://schemas.microsoft.com/office/powerpoint/2010/main" val="477299651"/>
      </p:ext>
    </p:extLst>
  </p:cSld>
  <p:clrMapOvr>
    <a:masterClrMapping/>
  </p:clrMapOvr>
</p:sld>
</file>

<file path=ppt/theme/theme1.xml><?xml version="1.0" encoding="utf-8"?>
<a:theme xmlns:a="http://schemas.openxmlformats.org/drawingml/2006/main" name="Council2014 theme">
  <a:themeElements>
    <a:clrScheme name="CouncilColors">
      <a:dk1>
        <a:sysClr val="windowText" lastClr="000000"/>
      </a:dk1>
      <a:lt1>
        <a:sysClr val="window" lastClr="FFFFFF"/>
      </a:lt1>
      <a:dk2>
        <a:srgbClr val="595959"/>
      </a:dk2>
      <a:lt2>
        <a:srgbClr val="F2F2F2"/>
      </a:lt2>
      <a:accent1>
        <a:srgbClr val="0070C0"/>
      </a:accent1>
      <a:accent2>
        <a:srgbClr val="92CDDC"/>
      </a:accent2>
      <a:accent3>
        <a:srgbClr val="C00000"/>
      </a:accent3>
      <a:accent4>
        <a:srgbClr val="FFC000"/>
      </a:accent4>
      <a:accent5>
        <a:srgbClr val="295014"/>
      </a:accent5>
      <a:accent6>
        <a:srgbClr val="92D050"/>
      </a:accent6>
      <a:hlink>
        <a:srgbClr val="A5A5A5"/>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Council2014 theme</Template>
  <TotalTime>1818</TotalTime>
  <Words>1360</Words>
  <Application>Microsoft Office PowerPoint</Application>
  <PresentationFormat>On-screen Show (4:3)</PresentationFormat>
  <Paragraphs>102</Paragraphs>
  <Slides>11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Century Gothic</vt:lpstr>
      <vt:lpstr>Georgia</vt:lpstr>
      <vt:lpstr>Times New Roman</vt:lpstr>
      <vt:lpstr>Wingdings</vt:lpstr>
      <vt:lpstr>Council2014 theme</vt:lpstr>
      <vt:lpstr> 2014 Program Goal Statements for Salmon and Steelhead Overview</vt:lpstr>
      <vt:lpstr>Existing Program Goals and Objectives</vt:lpstr>
      <vt:lpstr>Relationship between Program Vision – Goals – Objectives –Strategies -Indicators</vt:lpstr>
      <vt:lpstr>5 Goals for Theme Two:  Ensure Species Survival by Promoting Abundance, Diversity and Adaptability  (modified to focus on salmon and steelhead text )</vt:lpstr>
      <vt:lpstr>PowerPoint Presentation</vt:lpstr>
      <vt:lpstr>Extra Slides</vt:lpstr>
      <vt:lpstr>5 Goals and Objectives for Theme Two:  Ensure Species Survival by Promoting Abundance, Diversity and Adaptability </vt:lpstr>
      <vt:lpstr>5 Goals and Objectives for Theme Two:  Ensure Species Survival by Promoting Abundance, Diversity and Adaptability</vt:lpstr>
      <vt:lpstr>5 Goals and Objectives for Theme Two:  Ensure Species Survival by Promoting Abundance, Diversity and Adaptability</vt:lpstr>
      <vt:lpstr>5 Goals and Objectives for Theme Two:  Ensure Species Survival by Promoting Abundance, Diversity and Adaptability</vt:lpstr>
      <vt:lpstr>5 Goals and Objectives for Theme Two:  Ensure Species Survival by Promoting Abundance, Diversity and Adaptability</vt:lpstr>
    </vt:vector>
  </TitlesOfParts>
  <Company>Northwest Power and Conservation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Goal Statements for Salmon and Steelhead Overview</dc:title>
  <dc:creator>Nancy Leonard</dc:creator>
  <cp:lastModifiedBy>Nancy Leonard</cp:lastModifiedBy>
  <cp:revision>36</cp:revision>
  <dcterms:created xsi:type="dcterms:W3CDTF">2015-05-27T03:20:25Z</dcterms:created>
  <dcterms:modified xsi:type="dcterms:W3CDTF">2015-06-02T16:53:49Z</dcterms:modified>
</cp:coreProperties>
</file>