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7" r:id="rId2"/>
    <p:sldMasterId id="2147483670" r:id="rId3"/>
    <p:sldMasterId id="2147483677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9" r:id="rId6"/>
    <p:sldId id="258" r:id="rId7"/>
    <p:sldId id="259" r:id="rId8"/>
    <p:sldId id="260" r:id="rId9"/>
    <p:sldId id="267" r:id="rId10"/>
    <p:sldId id="273" r:id="rId11"/>
    <p:sldId id="272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820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820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42F44C1B-B15B-4F4F-A6E1-81B724B4AB3E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90"/>
            <a:ext cx="3038372" cy="464820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29990"/>
            <a:ext cx="3038372" cy="464820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4F2671E9-6B73-4295-9572-5671AE2B12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96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48" tIns="46574" rIns="93148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48" tIns="46574" rIns="93148" bIns="46574" rtlCol="0"/>
          <a:lstStyle>
            <a:lvl1pPr algn="r">
              <a:defRPr sz="1200"/>
            </a:lvl1pPr>
          </a:lstStyle>
          <a:p>
            <a:fld id="{B96CBEB2-87E6-4B88-9CAF-BD5F05951AA6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4" rIns="93148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48" tIns="46574" rIns="93148" bIns="465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48" tIns="46574" rIns="93148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8"/>
            <a:ext cx="3037840" cy="464820"/>
          </a:xfrm>
          <a:prstGeom prst="rect">
            <a:avLst/>
          </a:prstGeom>
        </p:spPr>
        <p:txBody>
          <a:bodyPr vert="horz" lIns="93148" tIns="46574" rIns="93148" bIns="46574" rtlCol="0" anchor="b"/>
          <a:lstStyle>
            <a:lvl1pPr algn="r">
              <a:defRPr sz="1200"/>
            </a:lvl1pPr>
          </a:lstStyle>
          <a:p>
            <a:fld id="{D38B3514-75B9-4E38-9EEC-BFD021EBB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9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4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4186C-7880-45C0-9F00-3D2DA881835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9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4186C-7880-45C0-9F00-3D2DA881835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9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4186C-7880-45C0-9F00-3D2DA881835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9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CD50-ECD1-42EB-B4FD-8FC9C0251E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3CD50-ECD1-42EB-B4FD-8FC9C0251E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8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61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3" y="3118592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8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72BB0D-5327-487E-A3E3-4B5E0F98FD09}" type="datetimeFigureOut">
              <a:rPr lang="en-US">
                <a:solidFill>
                  <a:prstClr val="black"/>
                </a:solidFill>
              </a:rPr>
              <a:pPr/>
              <a:t>6/2/2015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CD50-ECD1-42EB-B4FD-8FC9C0251E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5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9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2" y="3118592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9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B3A3CD50-ECD1-42EB-B4FD-8FC9C0251E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0" y="6355082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B3A3CD50-ECD1-42EB-B4FD-8FC9C0251E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90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2892302" y="2045058"/>
            <a:ext cx="5219852" cy="3441342"/>
          </a:xfrm>
          <a:prstGeom prst="rect">
            <a:avLst/>
          </a:prstGeom>
        </p:spPr>
        <p:txBody>
          <a:bodyPr vert="horz" lIns="91425" tIns="45712" rIns="91425" bIns="45712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pc="-150" dirty="0" smtClean="0">
                <a:solidFill>
                  <a:srgbClr val="1E5C90"/>
                </a:solidFill>
              </a:rPr>
              <a:t>Proposed Approach for  Developing Columbia Basin Salmon and Steelhead Goals</a:t>
            </a:r>
          </a:p>
          <a:p>
            <a:pPr algn="ctr">
              <a:lnSpc>
                <a:spcPct val="100000"/>
              </a:lnSpc>
            </a:pPr>
            <a:r>
              <a:rPr lang="en-US" spc="-150" dirty="0" smtClean="0">
                <a:solidFill>
                  <a:srgbClr val="1E5C90"/>
                </a:solidFill>
              </a:rPr>
              <a:t>June 3</a:t>
            </a:r>
            <a:r>
              <a:rPr lang="en-US" spc="-150" dirty="0" smtClean="0">
                <a:solidFill>
                  <a:srgbClr val="1E5C90"/>
                </a:solidFill>
              </a:rPr>
              <a:t>, </a:t>
            </a:r>
            <a:r>
              <a:rPr lang="en-US" spc="-150" dirty="0" smtClean="0">
                <a:solidFill>
                  <a:srgbClr val="1E5C90"/>
                </a:solidFill>
              </a:rPr>
              <a:t>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660" y="5562600"/>
            <a:ext cx="3171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7772400" cy="4736307"/>
          </a:xfrm>
        </p:spPr>
        <p:txBody>
          <a:bodyPr>
            <a:noAutofit/>
          </a:bodyPr>
          <a:lstStyle/>
          <a:p>
            <a:r>
              <a:rPr lang="en-US" sz="2600" dirty="0"/>
              <a:t>NOAA Fisheries’ Situation Assessment, completed in 2013, confirmed support for establishing regional, long-term goals.</a:t>
            </a:r>
          </a:p>
          <a:p>
            <a:pPr lvl="0"/>
            <a:r>
              <a:rPr lang="en-US" sz="2600" dirty="0" smtClean="0"/>
              <a:t>NOAA Fisheries, along with other fish and wildlife managers, recommended a </a:t>
            </a:r>
            <a:r>
              <a:rPr lang="en-US" sz="2600" dirty="0" err="1" smtClean="0"/>
              <a:t>basinwide</a:t>
            </a:r>
            <a:r>
              <a:rPr lang="en-US" sz="2600" dirty="0" smtClean="0"/>
              <a:t> goals &amp; objectives process to the </a:t>
            </a:r>
            <a:r>
              <a:rPr lang="en-US" sz="2600" dirty="0" smtClean="0"/>
              <a:t>NWPCC</a:t>
            </a:r>
            <a:r>
              <a:rPr lang="en-US" sz="2600" dirty="0" smtClean="0"/>
              <a:t>.</a:t>
            </a:r>
          </a:p>
          <a:p>
            <a:pPr lvl="0"/>
            <a:r>
              <a:rPr lang="en-US" sz="2600" dirty="0" smtClean="0"/>
              <a:t>To be successful, it is clear that both NOAA Fisheries and the </a:t>
            </a:r>
            <a:r>
              <a:rPr lang="en-US" sz="2600" dirty="0" smtClean="0"/>
              <a:t>NWPCC </a:t>
            </a:r>
            <a:r>
              <a:rPr lang="en-US" sz="2600" dirty="0" smtClean="0"/>
              <a:t>need to engage deliberatively with the region to move forward collaboratively</a:t>
            </a:r>
            <a:r>
              <a:rPr lang="en-US" sz="2600" dirty="0" smtClean="0"/>
              <a:t>.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232525"/>
            <a:ext cx="8458200" cy="625475"/>
          </a:xfrm>
        </p:spPr>
        <p:txBody>
          <a:bodyPr/>
          <a:lstStyle/>
          <a:p>
            <a:r>
              <a:rPr lang="en-US" b="1" dirty="0" smtClean="0"/>
              <a:t>PROPOSED </a:t>
            </a:r>
            <a:r>
              <a:rPr lang="en-US" dirty="0" smtClean="0"/>
              <a:t> I  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96909"/>
            <a:ext cx="1600200" cy="3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Establish long-term, goals for Columbia Basin salmon and steelhead, listed and non-listed, that optimally balance long-term conservation and harvest.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232525"/>
            <a:ext cx="8458200" cy="625475"/>
          </a:xfrm>
        </p:spPr>
        <p:txBody>
          <a:bodyPr/>
          <a:lstStyle/>
          <a:p>
            <a:r>
              <a:rPr lang="en-US" b="1" dirty="0"/>
              <a:t>PROPOSED </a:t>
            </a:r>
            <a:r>
              <a:rPr lang="en-US" dirty="0"/>
              <a:t> I  U.S. Department of Commerce | National Oceanic and Atmospheric Administration | NOAA Fisheries | Page </a:t>
            </a:r>
            <a:fld id="{632D3AEB-7CBE-3049-91AC-335C6B4F5BF6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6296910"/>
            <a:ext cx="1600200" cy="3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7848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 </a:t>
            </a:r>
            <a:r>
              <a:rPr lang="en-US" sz="2800" dirty="0"/>
              <a:t>ESA-listed and non-listed salmon and steelhead in the Columba Basin, above and below Bonneville dam;</a:t>
            </a:r>
          </a:p>
          <a:p>
            <a:r>
              <a:rPr lang="en-US" sz="2800" dirty="0" smtClean="0"/>
              <a:t>Ocean</a:t>
            </a:r>
            <a:r>
              <a:rPr lang="en-US" sz="2800" dirty="0"/>
              <a:t>, mainstem, and tributary fisheries that harvest Columbia Basin stocks – commercial, </a:t>
            </a:r>
            <a:r>
              <a:rPr lang="en-US" sz="2800" dirty="0" smtClean="0"/>
              <a:t>recreational,     and </a:t>
            </a:r>
            <a:r>
              <a:rPr lang="en-US" sz="2800" dirty="0"/>
              <a:t>tribal;</a:t>
            </a:r>
          </a:p>
          <a:p>
            <a:r>
              <a:rPr lang="en-US" sz="2800" dirty="0" smtClean="0"/>
              <a:t>Multiple </a:t>
            </a:r>
            <a:r>
              <a:rPr lang="en-US" sz="2800" dirty="0"/>
              <a:t>geographic scales </a:t>
            </a:r>
            <a:r>
              <a:rPr lang="en-US" sz="2800" dirty="0" smtClean="0"/>
              <a:t>(basinwide</a:t>
            </a:r>
            <a:r>
              <a:rPr lang="en-US" sz="2800" dirty="0"/>
              <a:t>, </a:t>
            </a:r>
            <a:r>
              <a:rPr lang="en-US" sz="2800" dirty="0" smtClean="0"/>
              <a:t>ESU, </a:t>
            </a:r>
            <a:r>
              <a:rPr lang="en-US" sz="2800" dirty="0"/>
              <a:t>and MPG); </a:t>
            </a:r>
          </a:p>
          <a:p>
            <a:r>
              <a:rPr lang="en-US" sz="2800" dirty="0" smtClean="0"/>
              <a:t>All </a:t>
            </a:r>
            <a:r>
              <a:rPr lang="en-US" sz="2800" dirty="0"/>
              <a:t>impacts across </a:t>
            </a:r>
            <a:r>
              <a:rPr lang="en-US" sz="2800" dirty="0" smtClean="0"/>
              <a:t>salmon </a:t>
            </a:r>
            <a:r>
              <a:rPr lang="en-US" sz="2800" dirty="0"/>
              <a:t>and </a:t>
            </a:r>
            <a:r>
              <a:rPr lang="en-US" sz="2800" dirty="0" smtClean="0"/>
              <a:t>steelhead </a:t>
            </a:r>
            <a:r>
              <a:rPr lang="en-US" sz="2800" dirty="0"/>
              <a:t>life-cycle (e.g., habitat, hydro, hatcheries &amp; harvest</a:t>
            </a:r>
            <a:r>
              <a:rPr lang="en-US" sz="2800" dirty="0" smtClean="0"/>
              <a:t>); and</a:t>
            </a:r>
            <a:endParaRPr lang="en-US" sz="2800" dirty="0"/>
          </a:p>
          <a:p>
            <a:r>
              <a:rPr lang="en-US" sz="2800" dirty="0" smtClean="0"/>
              <a:t>Consideration </a:t>
            </a:r>
            <a:r>
              <a:rPr lang="en-US" sz="2800" dirty="0"/>
              <a:t>of ecological </a:t>
            </a:r>
            <a:r>
              <a:rPr lang="en-US" sz="2800" dirty="0" smtClean="0"/>
              <a:t>conditions, </a:t>
            </a:r>
            <a:r>
              <a:rPr lang="en-US" sz="2800" dirty="0"/>
              <a:t>and </a:t>
            </a:r>
            <a:r>
              <a:rPr lang="en-US" sz="2800" dirty="0" smtClean="0"/>
              <a:t>current and future habitat capacity.</a:t>
            </a:r>
            <a:endParaRPr lang="en-US" sz="28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5999" y="6324600"/>
            <a:ext cx="6400801" cy="502919"/>
          </a:xfrm>
        </p:spPr>
        <p:txBody>
          <a:bodyPr/>
          <a:lstStyle/>
          <a:p>
            <a:r>
              <a:rPr lang="en-US" b="1" dirty="0"/>
              <a:t>PROPOSED </a:t>
            </a:r>
            <a:r>
              <a:rPr lang="en-US" dirty="0"/>
              <a:t> I  U.S. Department of Commerce | National Oceanic and Atmospheric Administration | NOAA Fisheries | Page </a:t>
            </a:r>
            <a:fld id="{632D3AEB-7CBE-3049-91AC-335C6B4F5BF6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6296910"/>
            <a:ext cx="1600200" cy="3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76014"/>
          </a:xfrm>
        </p:spPr>
        <p:txBody>
          <a:bodyPr/>
          <a:lstStyle/>
          <a:p>
            <a:r>
              <a:rPr lang="en-US" dirty="0" smtClean="0"/>
              <a:t>Principles: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9248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Meet ESA requirements and provide for recovery of listed species</a:t>
            </a:r>
          </a:p>
          <a:p>
            <a:pPr lvl="0"/>
            <a:r>
              <a:rPr lang="en-US" dirty="0"/>
              <a:t>Meet tribal treaty/trust obligations</a:t>
            </a:r>
          </a:p>
          <a:p>
            <a:pPr lvl="0"/>
            <a:r>
              <a:rPr lang="en-US" dirty="0"/>
              <a:t>Address sustainable fisheries in a manner consistent with federal case law regarding harvest management</a:t>
            </a:r>
          </a:p>
          <a:p>
            <a:pPr lvl="0"/>
            <a:r>
              <a:rPr lang="en-US" dirty="0"/>
              <a:t>Rely on the latest scientific information   </a:t>
            </a:r>
          </a:p>
          <a:p>
            <a:pPr lvl="0"/>
            <a:r>
              <a:rPr lang="en-US" dirty="0"/>
              <a:t>Involve both sovereigns &amp; stakeholders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232525"/>
            <a:ext cx="8382000" cy="625475"/>
          </a:xfrm>
        </p:spPr>
        <p:txBody>
          <a:bodyPr/>
          <a:lstStyle/>
          <a:p>
            <a:r>
              <a:rPr lang="en-US" b="1" dirty="0"/>
              <a:t>PROPOSED </a:t>
            </a:r>
            <a:r>
              <a:rPr lang="en-US" dirty="0"/>
              <a:t> I  U.S. Department of Commerce | National Oceanic and Atmospheric Administration | NOAA Fisheries | Page </a:t>
            </a:r>
            <a:fld id="{632D3AEB-7CBE-3049-91AC-335C6B4F5BF6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96910"/>
            <a:ext cx="1600200" cy="3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856" y="2133600"/>
            <a:ext cx="1567544" cy="3850182"/>
          </a:xfrm>
        </p:spPr>
        <p:txBody>
          <a:bodyPr lIns="0" tIns="0" rIns="0" bIns="0">
            <a:noAutofit/>
          </a:bodyPr>
          <a:lstStyle/>
          <a:p>
            <a:pPr defTabSz="182880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Hatchery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</a:t>
            </a:r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Broodstock</a:t>
            </a:r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b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spawning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28600" y="533400"/>
            <a:ext cx="8763000" cy="1424380"/>
          </a:xfrm>
          <a:prstGeom prst="rect">
            <a:avLst/>
          </a:prstGeom>
          <a:noFill/>
        </p:spPr>
        <p:txBody>
          <a:bodyPr vert="horz" lIns="182880" tIns="182880" rIns="182880" bIns="18288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000" b="0" dirty="0" smtClean="0"/>
              <a:t>First, collect </a:t>
            </a:r>
            <a:r>
              <a:rPr lang="en-US" sz="3000" b="0" dirty="0"/>
              <a:t>relevant information on current </a:t>
            </a:r>
            <a:r>
              <a:rPr lang="en-US" sz="3000" b="0" dirty="0" smtClean="0"/>
              <a:t>conditions</a:t>
            </a:r>
            <a:endParaRPr lang="en-US" sz="3000" b="0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57200" y="2140747"/>
            <a:ext cx="1600200" cy="27323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defTabSz="182880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</a:p>
          <a:p>
            <a:pPr defTabSz="182880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onditions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2880"/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			escapement</a:t>
            </a:r>
            <a:endParaRPr lang="en-US" sz="18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2880"/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 	carrying  	capacity</a:t>
            </a:r>
            <a:endParaRPr lang="en-US" sz="18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2880"/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Hatchery 	production </a:t>
            </a:r>
            <a:endParaRPr lang="en-US" sz="18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2880"/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H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arvest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70364" y="2133600"/>
            <a:ext cx="1820636" cy="2542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defTabSz="182880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Goals, </a:t>
            </a:r>
          </a:p>
          <a:p>
            <a:pPr defTabSz="182880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2880"/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recovery 	plans</a:t>
            </a:r>
          </a:p>
          <a:p>
            <a:pPr defTabSz="182880"/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NPCC sub-	basin plans </a:t>
            </a:r>
          </a:p>
          <a:p>
            <a:pPr defTabSz="182880"/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Tribal plans</a:t>
            </a:r>
          </a:p>
          <a:p>
            <a:pPr defTabSz="182880"/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plans </a:t>
            </a:r>
          </a:p>
          <a:p>
            <a:pPr defTabSz="182880"/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	agreements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585856" y="2133600"/>
            <a:ext cx="1567544" cy="3850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defTabSz="182880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</a:t>
            </a:r>
            <a:b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Hatchery 	broodstock</a:t>
            </a:r>
            <a:b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 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Natural</a:t>
            </a:r>
          </a:p>
          <a:p>
            <a:pPr defTabSz="182880"/>
            <a:r>
              <a:rPr lang="en-US" sz="18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</a:t>
            </a:r>
            <a:r>
              <a:rPr lang="en-US" sz="18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pawning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33400" y="6545262"/>
            <a:ext cx="8458200" cy="625475"/>
          </a:xfrm>
        </p:spPr>
        <p:txBody>
          <a:bodyPr/>
          <a:lstStyle/>
          <a:p>
            <a:pPr algn="r"/>
            <a:r>
              <a:rPr lang="en-US" sz="800" b="1" dirty="0"/>
              <a:t>PROPOSED </a:t>
            </a:r>
            <a:r>
              <a:rPr lang="en-US" sz="800" dirty="0"/>
              <a:t> I  U.S. Department of Commerce | National Oceanic and Atmospheric Administration | NOAA Fisheries | Page </a:t>
            </a:r>
            <a:fld id="{632D3AEB-7CBE-3049-91AC-335C6B4F5BF6}" type="slidenum">
              <a:rPr lang="en-US" sz="800"/>
              <a:pPr algn="r"/>
              <a:t>6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15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 txBox="1">
            <a:spLocks/>
          </p:cNvSpPr>
          <p:nvPr/>
        </p:nvSpPr>
        <p:spPr>
          <a:xfrm>
            <a:off x="3128962" y="6537325"/>
            <a:ext cx="5862638" cy="625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b="1" dirty="0"/>
              <a:t>PROPOSED </a:t>
            </a:r>
            <a:r>
              <a:rPr lang="en-US" sz="800" dirty="0"/>
              <a:t> I  U.S. Department of Commerce | National Oceanic and Atmospheric Administration | NOAA Fisheries | Page </a:t>
            </a:r>
            <a:fld id="{632D3AEB-7CBE-3049-91AC-335C6B4F5BF6}" type="slidenum">
              <a:rPr lang="en-US" sz="800"/>
              <a:pPr marL="0" indent="0" algn="r">
                <a:buNone/>
              </a:pPr>
              <a:t>7</a:t>
            </a:fld>
            <a:endParaRPr lang="en-US" sz="800" dirty="0"/>
          </a:p>
        </p:txBody>
      </p:sp>
      <p:sp>
        <p:nvSpPr>
          <p:cNvPr id="30" name="Oval 29"/>
          <p:cNvSpPr/>
          <p:nvPr/>
        </p:nvSpPr>
        <p:spPr>
          <a:xfrm>
            <a:off x="2438400" y="2228850"/>
            <a:ext cx="4087367" cy="242411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Integrated Vision &amp; Shared Goals That </a:t>
            </a:r>
            <a:r>
              <a:rPr lang="en-US" sz="2000" b="1" dirty="0">
                <a:solidFill>
                  <a:schemeClr val="bg1"/>
                </a:solidFill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</a:rPr>
              <a:t>ddress Conservation &amp; Harvest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</a:rPr>
              <a:t>Numerical, long-term goals (ranges)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</a:rPr>
              <a:t>Opportunities to reduce pressures on ESA listed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</a:rPr>
              <a:t>Aligned with ecological conditions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12064" y="1600200"/>
            <a:ext cx="2002536" cy="1241569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Long-Term Chinook Abundance</a:t>
            </a:r>
          </a:p>
        </p:txBody>
      </p:sp>
      <p:sp>
        <p:nvSpPr>
          <p:cNvPr id="37" name="Oval 36"/>
          <p:cNvSpPr/>
          <p:nvPr/>
        </p:nvSpPr>
        <p:spPr>
          <a:xfrm>
            <a:off x="6610350" y="4314825"/>
            <a:ext cx="2228850" cy="1400175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smtClean="0">
                <a:solidFill>
                  <a:schemeClr val="bg1"/>
                </a:solidFill>
              </a:rPr>
              <a:t>Habitat </a:t>
            </a:r>
            <a:r>
              <a:rPr lang="en-US" sz="2000" b="1" dirty="0" smtClean="0">
                <a:solidFill>
                  <a:schemeClr val="bg1"/>
                </a:solidFill>
              </a:rPr>
              <a:t>&amp; Predation Activities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69689" y="5181600"/>
            <a:ext cx="2002536" cy="996696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Hydro Operations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855090" y="5013198"/>
            <a:ext cx="2002536" cy="996696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Harvest Activities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28600" y="4081406"/>
            <a:ext cx="2002536" cy="996696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Hatchery Operations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362700" y="4193298"/>
            <a:ext cx="372618" cy="3864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53000" y="4695821"/>
            <a:ext cx="76200" cy="4857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28962" y="4486489"/>
            <a:ext cx="258320" cy="4522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129885" y="4081406"/>
            <a:ext cx="376333" cy="2237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33800" y="1889379"/>
            <a:ext cx="100013" cy="3394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332387" y="2668225"/>
            <a:ext cx="347662" cy="1176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219825" y="2362200"/>
            <a:ext cx="333375" cy="3441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294757" y="1961701"/>
            <a:ext cx="76200" cy="2935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23849" y="511176"/>
            <a:ext cx="737235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 smtClean="0">
                <a:solidFill>
                  <a:srgbClr val="008998"/>
                </a:solidFill>
                <a:ea typeface="+mj-ea"/>
              </a:rPr>
              <a:t>Proposed </a:t>
            </a:r>
          </a:p>
          <a:p>
            <a:pPr>
              <a:lnSpc>
                <a:spcPts val="2800"/>
              </a:lnSpc>
            </a:pPr>
            <a:r>
              <a:rPr lang="en-US" sz="2800" b="1" dirty="0" smtClean="0">
                <a:solidFill>
                  <a:srgbClr val="008998"/>
                </a:solidFill>
                <a:ea typeface="+mj-ea"/>
              </a:rPr>
              <a:t>Process</a:t>
            </a:r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2170271" y="647810"/>
            <a:ext cx="2002536" cy="1241569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Long-Term Sockeye Abundance</a:t>
            </a:r>
          </a:p>
        </p:txBody>
      </p:sp>
      <p:sp>
        <p:nvSpPr>
          <p:cNvPr id="22" name="Oval 21"/>
          <p:cNvSpPr/>
          <p:nvPr/>
        </p:nvSpPr>
        <p:spPr>
          <a:xfrm>
            <a:off x="4343400" y="685800"/>
            <a:ext cx="2002536" cy="1241569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Long-Term Steelhead Abundance</a:t>
            </a:r>
          </a:p>
        </p:txBody>
      </p:sp>
      <p:sp>
        <p:nvSpPr>
          <p:cNvPr id="23" name="Oval 22"/>
          <p:cNvSpPr/>
          <p:nvPr/>
        </p:nvSpPr>
        <p:spPr>
          <a:xfrm>
            <a:off x="6400800" y="1262282"/>
            <a:ext cx="2002536" cy="1241569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Long-Term Coho Abundance</a:t>
            </a:r>
          </a:p>
        </p:txBody>
      </p:sp>
      <p:sp>
        <p:nvSpPr>
          <p:cNvPr id="24" name="Oval 23"/>
          <p:cNvSpPr/>
          <p:nvPr/>
        </p:nvSpPr>
        <p:spPr>
          <a:xfrm>
            <a:off x="7065264" y="2668225"/>
            <a:ext cx="2002536" cy="1241569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Long-Term Chum Abundance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01777" y="3440076"/>
            <a:ext cx="440055" cy="8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4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87845" y="6545262"/>
            <a:ext cx="8003755" cy="625475"/>
          </a:xfrm>
        </p:spPr>
        <p:txBody>
          <a:bodyPr/>
          <a:lstStyle/>
          <a:p>
            <a:pPr algn="r"/>
            <a:r>
              <a:rPr lang="en-US" sz="800" b="1" dirty="0"/>
              <a:t>PROPOSED </a:t>
            </a:r>
            <a:r>
              <a:rPr lang="en-US" sz="800" dirty="0"/>
              <a:t> I  U.S. Department of Commerce | National Oceanic and Atmospheric Administration | NOAA Fisheries | Page </a:t>
            </a:r>
            <a:fld id="{632D3AEB-7CBE-3049-91AC-335C6B4F5BF6}" type="slidenum">
              <a:rPr lang="en-US" sz="800"/>
              <a:pPr algn="r"/>
              <a:t>8</a:t>
            </a:fld>
            <a:endParaRPr lang="en-US" sz="800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04800" y="511175"/>
            <a:ext cx="8839200" cy="1470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>
              <a:lnSpc>
                <a:spcPts val="3600"/>
              </a:lnSpc>
            </a:pP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323849" y="511176"/>
            <a:ext cx="737235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 smtClean="0">
                <a:solidFill>
                  <a:srgbClr val="008998"/>
                </a:solidFill>
                <a:ea typeface="+mj-ea"/>
              </a:rPr>
              <a:t>Proposed</a:t>
            </a:r>
          </a:p>
          <a:p>
            <a:pPr>
              <a:lnSpc>
                <a:spcPts val="2800"/>
              </a:lnSpc>
            </a:pPr>
            <a:r>
              <a:rPr lang="en-US" sz="2800" b="1" dirty="0" smtClean="0">
                <a:solidFill>
                  <a:srgbClr val="008998"/>
                </a:solidFill>
                <a:ea typeface="+mj-ea"/>
              </a:rPr>
              <a:t>Structure</a:t>
            </a:r>
            <a:endParaRPr lang="en-US" sz="1400" dirty="0"/>
          </a:p>
        </p:txBody>
      </p:sp>
      <p:sp>
        <p:nvSpPr>
          <p:cNvPr id="41" name="Oval 40"/>
          <p:cNvSpPr/>
          <p:nvPr/>
        </p:nvSpPr>
        <p:spPr>
          <a:xfrm>
            <a:off x="3048000" y="2590800"/>
            <a:ext cx="2895600" cy="153064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chemeClr val="bg1"/>
                </a:solidFill>
              </a:rPr>
              <a:t>Sovereigns &amp; </a:t>
            </a:r>
            <a:r>
              <a:rPr lang="en-US" sz="2600" b="1" dirty="0" smtClean="0">
                <a:solidFill>
                  <a:schemeClr val="bg1"/>
                </a:solidFill>
              </a:rPr>
              <a:t>Stakeholders Committee(s)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495800" y="909492"/>
            <a:ext cx="2286000" cy="1143000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</a:rPr>
              <a:t>Local Geographic-Based 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248400" y="1905000"/>
            <a:ext cx="2286000" cy="1143000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</a:rPr>
              <a:t>Local Geographic-Based 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981200" y="1066800"/>
            <a:ext cx="2286000" cy="1143000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Local Geographic-</a:t>
            </a:r>
            <a:r>
              <a:rPr lang="en-US" sz="2000" b="1" dirty="0">
                <a:solidFill>
                  <a:schemeClr val="bg1"/>
                </a:solidFill>
              </a:rPr>
              <a:t>B</a:t>
            </a:r>
            <a:r>
              <a:rPr lang="en-US" sz="2000" b="1" dirty="0" smtClean="0">
                <a:solidFill>
                  <a:schemeClr val="bg1"/>
                </a:solidFill>
              </a:rPr>
              <a:t>ased 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81000" y="2324100"/>
            <a:ext cx="2286000" cy="1143000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</a:rPr>
              <a:t>Local Geographic-Based 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705600" y="3838575"/>
            <a:ext cx="2286000" cy="114300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Basin Hatchery Sub 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53000" y="4724400"/>
            <a:ext cx="2286000" cy="114300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Basin Harvest Sub 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71750" y="4991100"/>
            <a:ext cx="2286000" cy="114300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Mainstem</a:t>
            </a:r>
            <a:r>
              <a:rPr lang="en-US" sz="2000" b="1" dirty="0" smtClean="0">
                <a:solidFill>
                  <a:schemeClr val="bg1"/>
                </a:solidFill>
              </a:rPr>
              <a:t> Hydro Sub 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28600" y="4195872"/>
            <a:ext cx="2362200" cy="136672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lnSpc>
                <a:spcPts val="22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Mainstem</a:t>
            </a:r>
            <a:r>
              <a:rPr lang="en-US" sz="2000" b="1" dirty="0" smtClean="0">
                <a:solidFill>
                  <a:schemeClr val="bg1"/>
                </a:solidFill>
              </a:rPr>
              <a:t> Habitat &amp; Predation Sub Group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943600" y="3657600"/>
            <a:ext cx="838200" cy="4638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314950" y="4041920"/>
            <a:ext cx="419100" cy="5839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733800" y="4138285"/>
            <a:ext cx="247652" cy="7385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438400" y="3816640"/>
            <a:ext cx="795337" cy="5934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657600" y="2209800"/>
            <a:ext cx="200026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105400" y="2092180"/>
            <a:ext cx="228600" cy="4638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781300" y="2930380"/>
            <a:ext cx="347662" cy="1176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943600" y="2895600"/>
            <a:ext cx="419100" cy="266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Shared Regional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7772400" cy="4525963"/>
          </a:xfrm>
        </p:spPr>
        <p:txBody>
          <a:bodyPr>
            <a:noAutofit/>
          </a:bodyPr>
          <a:lstStyle/>
          <a:p>
            <a:pPr lvl="0"/>
            <a:r>
              <a:rPr lang="en-US" sz="2200" dirty="0"/>
              <a:t>Opportunity to </a:t>
            </a:r>
            <a:r>
              <a:rPr lang="en-US" sz="2200" dirty="0" smtClean="0"/>
              <a:t>increase abundance, distribution, and diversity of salmon and steelhead basin-wide</a:t>
            </a:r>
            <a:endParaRPr lang="en-US" sz="2200" dirty="0"/>
          </a:p>
          <a:p>
            <a:pPr lvl="0"/>
            <a:r>
              <a:rPr lang="en-US" sz="2200" dirty="0" smtClean="0"/>
              <a:t>Goals more likely to be achieved as a result of working together on coordinated strategies</a:t>
            </a:r>
            <a:endParaRPr lang="en-US" sz="2200" dirty="0"/>
          </a:p>
          <a:p>
            <a:pPr lvl="0"/>
            <a:r>
              <a:rPr lang="en-US" sz="2200" dirty="0"/>
              <a:t>Opportunity to address </a:t>
            </a:r>
            <a:r>
              <a:rPr lang="en-US" sz="2200" dirty="0" smtClean="0"/>
              <a:t>ESA, state, and tribal treaty/trust goals</a:t>
            </a:r>
          </a:p>
          <a:p>
            <a:pPr lvl="0"/>
            <a:r>
              <a:rPr lang="en-US" sz="2200" dirty="0" smtClean="0"/>
              <a:t>Opportunity to reduce harvest pressures on ESA-listed fish</a:t>
            </a:r>
            <a:endParaRPr lang="en-US" sz="2200" dirty="0"/>
          </a:p>
          <a:p>
            <a:pPr lvl="0"/>
            <a:r>
              <a:rPr lang="en-US" sz="2200" dirty="0"/>
              <a:t>Long-term goals provide framework for shorter-term actions</a:t>
            </a:r>
          </a:p>
          <a:p>
            <a:pPr lvl="0"/>
            <a:r>
              <a:rPr lang="en-US" sz="2200" dirty="0"/>
              <a:t>Clear goals </a:t>
            </a:r>
            <a:r>
              <a:rPr lang="en-US" sz="2200" dirty="0" smtClean="0"/>
              <a:t>encourage </a:t>
            </a:r>
            <a:r>
              <a:rPr lang="en-US" sz="2200" dirty="0"/>
              <a:t>wise investments in high value projects and </a:t>
            </a:r>
            <a:r>
              <a:rPr lang="en-US" sz="2200" dirty="0" smtClean="0"/>
              <a:t>promote </a:t>
            </a:r>
            <a:r>
              <a:rPr lang="en-US" sz="2200" dirty="0"/>
              <a:t>certainty </a:t>
            </a:r>
            <a:r>
              <a:rPr lang="en-US" sz="2200" dirty="0" smtClean="0"/>
              <a:t>regarding </a:t>
            </a:r>
            <a:r>
              <a:rPr lang="en-US" sz="2200" dirty="0"/>
              <a:t>costs</a:t>
            </a:r>
          </a:p>
          <a:p>
            <a:pPr lvl="0"/>
            <a:r>
              <a:rPr lang="en-US" sz="2200" dirty="0"/>
              <a:t>Long-term planning helps to prepare for emerging </a:t>
            </a:r>
            <a:r>
              <a:rPr lang="en-US" sz="2200" dirty="0" smtClean="0"/>
              <a:t>threats, such as climate</a:t>
            </a:r>
            <a:r>
              <a:rPr lang="en-US" sz="2200" dirty="0"/>
              <a:t> </a:t>
            </a:r>
            <a:r>
              <a:rPr lang="en-US" sz="2200" dirty="0" smtClean="0"/>
              <a:t>change</a:t>
            </a:r>
            <a:endParaRPr lang="en-US" sz="2200" dirty="0"/>
          </a:p>
          <a:p>
            <a:r>
              <a:rPr lang="en-US" sz="2200" dirty="0"/>
              <a:t>Long-term planning helps to protect </a:t>
            </a:r>
            <a:r>
              <a:rPr lang="en-US" sz="2200" dirty="0" smtClean="0"/>
              <a:t>stronger populations and functioning habitats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232525"/>
            <a:ext cx="8458200" cy="625475"/>
          </a:xfrm>
        </p:spPr>
        <p:txBody>
          <a:bodyPr/>
          <a:lstStyle/>
          <a:p>
            <a:r>
              <a:rPr lang="en-US" b="1" dirty="0"/>
              <a:t>PROPOSED </a:t>
            </a:r>
            <a:r>
              <a:rPr lang="en-US" dirty="0"/>
              <a:t> I  U.S. Department of Commerce | National Oceanic and Atmospheric Administration | NOAA Fisheries | Page </a:t>
            </a:r>
            <a:fld id="{632D3AEB-7CBE-3049-91AC-335C6B4F5BF6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96909"/>
            <a:ext cx="1600200" cy="3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fish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emefish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Themefish</Template>
  <TotalTime>1422</TotalTime>
  <Words>497</Words>
  <Application>Microsoft Office PowerPoint</Application>
  <PresentationFormat>On-screen Show (4:3)</PresentationFormat>
  <Paragraphs>85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Themefish</vt:lpstr>
      <vt:lpstr>NOAA Divider Slides</vt:lpstr>
      <vt:lpstr>NOAA Title Options</vt:lpstr>
      <vt:lpstr>1_Themefish</vt:lpstr>
      <vt:lpstr>PowerPoint Presentation</vt:lpstr>
      <vt:lpstr>Background</vt:lpstr>
      <vt:lpstr>Purpose</vt:lpstr>
      <vt:lpstr>Scope</vt:lpstr>
      <vt:lpstr>Principles:</vt:lpstr>
      <vt:lpstr>Hatchery Production   Harvest   Broodstock   Natural   spawning</vt:lpstr>
      <vt:lpstr>PowerPoint Presentation</vt:lpstr>
      <vt:lpstr>PowerPoint Presentation</vt:lpstr>
      <vt:lpstr>Benefits of Shared Regional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BruceS</dc:creator>
  <cp:lastModifiedBy>BruceS</cp:lastModifiedBy>
  <cp:revision>88</cp:revision>
  <cp:lastPrinted>2015-02-05T23:27:49Z</cp:lastPrinted>
  <dcterms:created xsi:type="dcterms:W3CDTF">2014-07-17T17:53:57Z</dcterms:created>
  <dcterms:modified xsi:type="dcterms:W3CDTF">2015-06-02T16:58:29Z</dcterms:modified>
</cp:coreProperties>
</file>