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99" r:id="rId2"/>
    <p:sldId id="308" r:id="rId3"/>
    <p:sldId id="354" r:id="rId4"/>
    <p:sldId id="355" r:id="rId5"/>
    <p:sldId id="347" r:id="rId6"/>
    <p:sldId id="348" r:id="rId7"/>
    <p:sldId id="349" r:id="rId8"/>
    <p:sldId id="350" r:id="rId9"/>
    <p:sldId id="351" r:id="rId10"/>
    <p:sldId id="352" r:id="rId11"/>
    <p:sldId id="356" r:id="rId12"/>
    <p:sldId id="35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53" autoAdjust="0"/>
    <p:restoredTop sz="94660"/>
  </p:normalViewPr>
  <p:slideViewPr>
    <p:cSldViewPr>
      <p:cViewPr>
        <p:scale>
          <a:sx n="70" d="100"/>
          <a:sy n="70" d="100"/>
        </p:scale>
        <p:origin x="-114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7005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3/22/2016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5257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Policy Issues </a:t>
            </a:r>
            <a:r>
              <a:rPr lang="en-US" sz="4000" b="1" dirty="0" smtClean="0">
                <a:solidFill>
                  <a:srgbClr val="FF0000"/>
                </a:solidFill>
              </a:rPr>
              <a:t>and Future Assessments</a:t>
            </a: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Steering </a:t>
            </a:r>
            <a:r>
              <a:rPr lang="en-US" b="1" dirty="0" smtClean="0">
                <a:solidFill>
                  <a:srgbClr val="FF0000"/>
                </a:solidFill>
              </a:rPr>
              <a:t>Committee </a:t>
            </a:r>
            <a:r>
              <a:rPr lang="en-US" b="1" dirty="0" smtClean="0">
                <a:solidFill>
                  <a:srgbClr val="FF0000"/>
                </a:solidFill>
              </a:rPr>
              <a:t>Webinar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March </a:t>
            </a:r>
            <a:r>
              <a:rPr lang="en-US" dirty="0" smtClean="0">
                <a:solidFill>
                  <a:schemeClr val="tx1"/>
                </a:solidFill>
              </a:rPr>
              <a:t>25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Idea </a:t>
            </a:r>
            <a:r>
              <a:rPr lang="en-US" dirty="0" smtClean="0"/>
              <a:t>that </a:t>
            </a:r>
            <a:r>
              <a:rPr lang="en-US" dirty="0" smtClean="0"/>
              <a:t>during shortages utilities will hold on to more </a:t>
            </a:r>
            <a:r>
              <a:rPr lang="en-US" dirty="0" smtClean="0"/>
              <a:t>reserves and reduce the available market supply</a:t>
            </a:r>
          </a:p>
          <a:p>
            <a:r>
              <a:rPr lang="en-US" dirty="0" smtClean="0"/>
              <a:t>Since this concept focuses on within-region exchanges, the only way to model this is to increase the number of nodes in the region, not recommended at this time </a:t>
            </a:r>
          </a:p>
          <a:p>
            <a:endParaRPr lang="en-US" dirty="0" smtClean="0"/>
          </a:p>
          <a:p>
            <a:r>
              <a:rPr lang="en-US" u="sng" dirty="0" smtClean="0"/>
              <a:t>Recommendation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No adjustments for 2021 assessment</a:t>
            </a:r>
          </a:p>
          <a:p>
            <a:pPr lvl="1"/>
            <a:r>
              <a:rPr lang="en-US" dirty="0" smtClean="0"/>
              <a:t>Future assessments, add logic to reduce IPP availability as a function of temperature?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9162"/>
          </a:xfrm>
        </p:spPr>
        <p:txBody>
          <a:bodyPr>
            <a:normAutofit/>
          </a:bodyPr>
          <a:lstStyle/>
          <a:p>
            <a:r>
              <a:rPr lang="en-US" b="1" dirty="0" smtClean="0"/>
              <a:t>Future Assessments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GENESYS Redevelopment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/>
              <a:t>Some Future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Plant-specific </a:t>
            </a:r>
            <a:r>
              <a:rPr lang="en-US" dirty="0" smtClean="0"/>
              <a:t>h</a:t>
            </a:r>
            <a:r>
              <a:rPr lang="en-US" dirty="0" smtClean="0"/>
              <a:t>ourly </a:t>
            </a:r>
            <a:r>
              <a:rPr lang="en-US" dirty="0" smtClean="0"/>
              <a:t>h</a:t>
            </a:r>
            <a:r>
              <a:rPr lang="en-US" dirty="0" smtClean="0"/>
              <a:t>ydro </a:t>
            </a:r>
            <a:r>
              <a:rPr lang="en-US" dirty="0" smtClean="0"/>
              <a:t>s</a:t>
            </a:r>
            <a:r>
              <a:rPr lang="en-US" dirty="0" smtClean="0"/>
              <a:t>imulation</a:t>
            </a:r>
          </a:p>
          <a:p>
            <a:r>
              <a:rPr lang="en-US" dirty="0" smtClean="0"/>
              <a:t>DR and storage </a:t>
            </a:r>
            <a:r>
              <a:rPr lang="en-US" dirty="0" smtClean="0"/>
              <a:t>s</a:t>
            </a:r>
            <a:r>
              <a:rPr lang="en-US" dirty="0" smtClean="0"/>
              <a:t>imulation </a:t>
            </a:r>
            <a:r>
              <a:rPr lang="en-US" dirty="0" smtClean="0"/>
              <a:t>l</a:t>
            </a:r>
            <a:r>
              <a:rPr lang="en-US" dirty="0" smtClean="0"/>
              <a:t>ogic</a:t>
            </a:r>
          </a:p>
          <a:p>
            <a:r>
              <a:rPr lang="en-US" dirty="0" smtClean="0"/>
              <a:t>Import uncertainty as a random variable</a:t>
            </a:r>
            <a:endParaRPr lang="en-US" dirty="0" smtClean="0"/>
          </a:p>
          <a:p>
            <a:r>
              <a:rPr lang="en-US" dirty="0" smtClean="0"/>
              <a:t>Fuel uncertainty (Gray’s Harbor availability a function of temperature)</a:t>
            </a:r>
          </a:p>
          <a:p>
            <a:r>
              <a:rPr lang="en-US" dirty="0" smtClean="0"/>
              <a:t>Market friction (2 options)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IPP availability as a function of temperature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Break up NW into more nodes? </a:t>
            </a:r>
            <a:endParaRPr lang="en-US" dirty="0" smtClean="0"/>
          </a:p>
          <a:p>
            <a:r>
              <a:rPr lang="en-US" dirty="0" smtClean="0"/>
              <a:t>Economic load </a:t>
            </a:r>
            <a:r>
              <a:rPr lang="en-US" dirty="0" smtClean="0"/>
              <a:t>u</a:t>
            </a:r>
            <a:r>
              <a:rPr lang="en-US" dirty="0" smtClean="0"/>
              <a:t>ncertainty as a random variable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391400" cy="5213350"/>
          </a:xfrm>
        </p:spPr>
        <p:txBody>
          <a:bodyPr>
            <a:noAutofit/>
          </a:bodyPr>
          <a:lstStyle/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What loads should be used?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How should EE be counted?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Should we count “expected” DR?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How to count resources without firm fuel?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How should import limits be set?</a:t>
            </a: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Should we address market friction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400" dirty="0" smtClean="0">
                <a:latin typeface="Arial" pitchFamily="34" charset="0"/>
                <a:cs typeface="Arial" pitchFamily="34" charset="0"/>
              </a:rPr>
              <a:t>Future Assessments – GENESYS redevelopment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Hourly </a:t>
            </a:r>
            <a:r>
              <a:rPr lang="en-US" dirty="0" smtClean="0"/>
              <a:t>Loads</a:t>
            </a:r>
            <a:br>
              <a:rPr lang="en-US" dirty="0" smtClean="0"/>
            </a:br>
            <a:r>
              <a:rPr lang="en-US" dirty="0" smtClean="0"/>
              <a:t>Short-Term Load Model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586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8,760 hourly loads (rows) for 80 temp years (columns)</a:t>
                      </a:r>
                    </a:p>
                    <a:p>
                      <a:r>
                        <a:rPr lang="en-US" sz="2000" b="0" dirty="0" smtClean="0"/>
                        <a:t>No leap year data</a:t>
                      </a:r>
                    </a:p>
                    <a:p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</a:rPr>
                        <a:t>Does</a:t>
                      </a:r>
                      <a:r>
                        <a:rPr lang="en-US" sz="2000" b="0" dirty="0" smtClean="0"/>
                        <a:t> include</a:t>
                      </a:r>
                      <a:r>
                        <a:rPr lang="en-US" sz="2000" b="0" baseline="0" dirty="0" smtClean="0"/>
                        <a:t> projected EE savings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/>
                        <a:t>New codes and standards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are not</a:t>
                      </a:r>
                      <a:r>
                        <a:rPr lang="en-US" sz="20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baseline="0" dirty="0" smtClean="0"/>
                        <a:t>accounted for</a:t>
                      </a:r>
                      <a:endParaRPr lang="en-US" sz="2000" b="0" dirty="0" smtClean="0"/>
                    </a:p>
                    <a:p>
                      <a:r>
                        <a:rPr lang="en-US" sz="2000" b="0" baseline="0" dirty="0" smtClean="0"/>
                        <a:t>East/West load split factors 0.39/0.61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Massoud</a:t>
                      </a:r>
                      <a:r>
                        <a:rPr lang="en-US" sz="2000" b="0" baseline="0" dirty="0" smtClean="0"/>
                        <a:t> Jourabchi </a:t>
                      </a:r>
                      <a:r>
                        <a:rPr lang="en-US" sz="2000" b="0" dirty="0" smtClean="0"/>
                        <a:t>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Short-term load forecasting model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HourlyLoadsSTM.bin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Yet</a:t>
                      </a:r>
                      <a:r>
                        <a:rPr lang="en-US" sz="2000" b="0" baseline="0" dirty="0" smtClean="0"/>
                        <a:t> to be converted into binary format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Hourly </a:t>
            </a:r>
            <a:r>
              <a:rPr lang="en-US" dirty="0" smtClean="0"/>
              <a:t>Loads</a:t>
            </a:r>
            <a:br>
              <a:rPr lang="en-US" dirty="0" smtClean="0"/>
            </a:br>
            <a:r>
              <a:rPr lang="en-US" dirty="0" smtClean="0"/>
              <a:t>Long-Term Load Model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7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Summary</a:t>
                      </a:r>
                    </a:p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8,760 hourly loads (rows) for 80 temp years (columns)</a:t>
                      </a:r>
                    </a:p>
                    <a:p>
                      <a:r>
                        <a:rPr lang="en-US" sz="2000" b="0" dirty="0" smtClean="0"/>
                        <a:t>No leap year data</a:t>
                      </a:r>
                    </a:p>
                    <a:p>
                      <a:r>
                        <a:rPr lang="en-US" sz="2000" b="0" u="sng" dirty="0" smtClean="0">
                          <a:solidFill>
                            <a:srgbClr val="FF0000"/>
                          </a:solidFill>
                        </a:rPr>
                        <a:t>Does not</a:t>
                      </a:r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="0" dirty="0" smtClean="0"/>
                        <a:t>include any p</a:t>
                      </a:r>
                      <a:r>
                        <a:rPr lang="en-US" sz="2000" b="0" baseline="0" dirty="0" smtClean="0"/>
                        <a:t>rojected EE savings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baseline="0" dirty="0" smtClean="0"/>
                        <a:t>New codes and standards </a:t>
                      </a:r>
                      <a:r>
                        <a:rPr lang="en-US" sz="2000" b="0" u="sng" baseline="0" dirty="0" smtClean="0">
                          <a:solidFill>
                            <a:srgbClr val="FF0000"/>
                          </a:solidFill>
                        </a:rPr>
                        <a:t>are</a:t>
                      </a:r>
                      <a:r>
                        <a:rPr lang="en-US" sz="2000" b="0" baseline="0" dirty="0" smtClean="0"/>
                        <a:t> accounted for</a:t>
                      </a:r>
                      <a:endParaRPr lang="en-US" sz="2000" b="0" dirty="0" smtClean="0"/>
                    </a:p>
                    <a:p>
                      <a:r>
                        <a:rPr lang="en-US" sz="2000" b="0" baseline="0" dirty="0" smtClean="0"/>
                        <a:t>East/West load split factors 0.39/0.61</a:t>
                      </a:r>
                    </a:p>
                    <a:p>
                      <a:r>
                        <a:rPr lang="en-US" sz="2000" b="0" baseline="0" dirty="0" smtClean="0"/>
                        <a:t>Loads stretched to user input quarterly peak/mean values 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Massoud</a:t>
                      </a:r>
                      <a:r>
                        <a:rPr lang="en-US" sz="2000" b="0" baseline="0" dirty="0" smtClean="0"/>
                        <a:t> Jourabchi </a:t>
                      </a:r>
                      <a:r>
                        <a:rPr lang="en-US" sz="2000" b="0" dirty="0" smtClean="0"/>
                        <a:t>(Council)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Source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Long-term load forecasting model</a:t>
                      </a:r>
                    </a:p>
                    <a:p>
                      <a:r>
                        <a:rPr lang="en-US" sz="2000" b="0" dirty="0" smtClean="0"/>
                        <a:t>Load</a:t>
                      </a:r>
                      <a:r>
                        <a:rPr lang="en-US" sz="2000" b="0" baseline="0" dirty="0" smtClean="0"/>
                        <a:t> Stretching program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File Name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HourlyLoadsFE.bin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Format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Binary file</a:t>
                      </a:r>
                      <a:r>
                        <a:rPr lang="en-US" sz="2000" b="0" baseline="0" dirty="0" smtClean="0"/>
                        <a:t> 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Status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Yet</a:t>
                      </a:r>
                      <a:r>
                        <a:rPr lang="en-US" sz="2000" b="0" baseline="0" dirty="0" smtClean="0"/>
                        <a:t> to be converted into binary format</a:t>
                      </a:r>
                      <a:endParaRPr lang="en-US" sz="20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Location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Adequacy/2016 for 2021/Data/Loads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for Loads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with the LTM low, medium and high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 with new data, if available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“Calibrate” quarterly mean and peak loads (yet to be </a:t>
            </a:r>
            <a:r>
              <a:rPr lang="en-US" dirty="0" smtClean="0"/>
              <a:t>specified how)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Stretch STM hourly loads to match calibrated quarterly mean and peak loads from LTM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Shrink loads by expected EE and DR savings out of the current power plan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for Energy </a:t>
            </a:r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EE savings are derived from the RPM</a:t>
            </a:r>
          </a:p>
          <a:p>
            <a:r>
              <a:rPr lang="en-US" dirty="0" smtClean="0"/>
              <a:t>Quarterly mean and peak savings are the RPM average values from over all games</a:t>
            </a:r>
          </a:p>
          <a:p>
            <a:r>
              <a:rPr lang="en-US" dirty="0" smtClean="0"/>
              <a:t>These values are incorporated into the hourly load forecast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for 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 expected new DR (like expected EE)</a:t>
            </a:r>
          </a:p>
          <a:p>
            <a:r>
              <a:rPr lang="en-US" dirty="0" smtClean="0"/>
              <a:t>Minimum DR </a:t>
            </a:r>
            <a:r>
              <a:rPr lang="en-US" dirty="0" smtClean="0"/>
              <a:t>acquisition </a:t>
            </a:r>
            <a:r>
              <a:rPr lang="en-US" dirty="0" smtClean="0"/>
              <a:t>(600 MW) from RPM</a:t>
            </a:r>
            <a:endParaRPr lang="en-US" dirty="0" smtClean="0"/>
          </a:p>
          <a:p>
            <a:r>
              <a:rPr lang="en-US" dirty="0" smtClean="0"/>
              <a:t>Quarterly mean and peak DR availabilities are the </a:t>
            </a:r>
            <a:r>
              <a:rPr lang="en-US" dirty="0" smtClean="0"/>
              <a:t>minimum (percentile?) RPM </a:t>
            </a:r>
            <a:r>
              <a:rPr lang="en-US" dirty="0" smtClean="0"/>
              <a:t>values </a:t>
            </a:r>
          </a:p>
          <a:p>
            <a:r>
              <a:rPr lang="en-US" dirty="0" smtClean="0"/>
              <a:t>These availabilities are added to the existing standby resource availabilities that are used to assess the final adequacy assessment </a:t>
            </a:r>
            <a:r>
              <a:rPr lang="en-US" dirty="0" smtClean="0"/>
              <a:t>(via a post processing program)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Recommendation for Fuel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Example</a:t>
            </a:r>
            <a:r>
              <a:rPr lang="en-US" dirty="0" smtClean="0"/>
              <a:t>: Gray’s Harbor</a:t>
            </a:r>
          </a:p>
          <a:p>
            <a:pPr lvl="1"/>
            <a:r>
              <a:rPr lang="en-US" dirty="0" smtClean="0"/>
              <a:t>IPP without firm fuel contract</a:t>
            </a:r>
          </a:p>
          <a:p>
            <a:pPr lvl="1"/>
            <a:r>
              <a:rPr lang="en-US" dirty="0" smtClean="0"/>
              <a:t>Already limited to about 33% capacity for </a:t>
            </a:r>
            <a:r>
              <a:rPr lang="en-US" dirty="0" smtClean="0"/>
              <a:t>summer</a:t>
            </a:r>
          </a:p>
          <a:p>
            <a:pPr lvl="1"/>
            <a:endParaRPr lang="en-US" dirty="0" smtClean="0"/>
          </a:p>
          <a:p>
            <a:r>
              <a:rPr lang="en-US" u="sng" dirty="0" smtClean="0"/>
              <a:t>Recommendation</a:t>
            </a:r>
            <a:r>
              <a:rPr lang="en-US" dirty="0" smtClean="0"/>
              <a:t>: </a:t>
            </a:r>
          </a:p>
          <a:p>
            <a:pPr lvl="1"/>
            <a:r>
              <a:rPr lang="en-US" u="sng" dirty="0" smtClean="0"/>
              <a:t>Ref Case</a:t>
            </a:r>
            <a:r>
              <a:rPr lang="en-US" dirty="0" smtClean="0"/>
              <a:t>: No limitations for 2021 assessment</a:t>
            </a:r>
          </a:p>
          <a:p>
            <a:pPr lvl="1"/>
            <a:r>
              <a:rPr lang="en-US" u="sng" dirty="0" smtClean="0"/>
              <a:t>Scenario</a:t>
            </a:r>
            <a:r>
              <a:rPr lang="en-US" dirty="0" smtClean="0"/>
              <a:t>: Remove Gray’s Harbor</a:t>
            </a:r>
          </a:p>
          <a:p>
            <a:pPr lvl="1"/>
            <a:r>
              <a:rPr lang="en-US" dirty="0" smtClean="0"/>
              <a:t>Future assessments; add logic to reduce Gray’s Harbor’s availability as a function of temperature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44562"/>
          </a:xfrm>
        </p:spPr>
        <p:txBody>
          <a:bodyPr/>
          <a:lstStyle/>
          <a:p>
            <a:r>
              <a:rPr lang="en-US" dirty="0" smtClean="0"/>
              <a:t>Imports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 smtClean="0"/>
              <a:t>Two types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Purchase Ahead</a:t>
            </a:r>
            <a:r>
              <a:rPr lang="en-US" dirty="0" smtClean="0"/>
              <a:t>: </a:t>
            </a:r>
            <a:r>
              <a:rPr lang="en-US" dirty="0" smtClean="0"/>
              <a:t>during </a:t>
            </a:r>
            <a:r>
              <a:rPr lang="en-US" dirty="0" smtClean="0"/>
              <a:t>light-load hours </a:t>
            </a:r>
            <a:r>
              <a:rPr lang="en-US" dirty="0" smtClean="0"/>
              <a:t>when </a:t>
            </a:r>
            <a:r>
              <a:rPr lang="en-US" dirty="0" smtClean="0"/>
              <a:t>forecasting shortage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Spot Market</a:t>
            </a:r>
            <a:r>
              <a:rPr lang="en-US" dirty="0" smtClean="0"/>
              <a:t>: during hours with shortages</a:t>
            </a:r>
          </a:p>
          <a:p>
            <a:r>
              <a:rPr lang="en-US" u="sng" dirty="0" smtClean="0"/>
              <a:t>Maximum Import</a:t>
            </a:r>
          </a:p>
          <a:p>
            <a:pPr lvl="1"/>
            <a:r>
              <a:rPr lang="en-US" dirty="0" smtClean="0"/>
              <a:t>More supply than intertie capability, thus</a:t>
            </a:r>
            <a:endParaRPr lang="en-US" dirty="0"/>
          </a:p>
          <a:p>
            <a:pPr lvl="1"/>
            <a:r>
              <a:rPr lang="en-US" dirty="0" smtClean="0"/>
              <a:t>Set import limits based on intertie </a:t>
            </a:r>
            <a:r>
              <a:rPr lang="en-US" dirty="0" smtClean="0"/>
              <a:t>capability</a:t>
            </a:r>
          </a:p>
          <a:p>
            <a:pPr lvl="1"/>
            <a:r>
              <a:rPr lang="en-US" dirty="0" smtClean="0"/>
              <a:t>Update 95</a:t>
            </a:r>
            <a:r>
              <a:rPr lang="en-US" baseline="30000" dirty="0" smtClean="0"/>
              <a:t>th</a:t>
            </a:r>
            <a:r>
              <a:rPr lang="en-US" dirty="0" smtClean="0"/>
              <a:t> percentile S-to-N monthly capability annually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u="sng" dirty="0" smtClean="0"/>
              <a:t>Recommendations</a:t>
            </a:r>
            <a:endParaRPr lang="en-US" u="sng" dirty="0" smtClean="0"/>
          </a:p>
          <a:p>
            <a:pPr lvl="1"/>
            <a:r>
              <a:rPr lang="en-US" dirty="0" smtClean="0"/>
              <a:t>2,500</a:t>
            </a:r>
            <a:r>
              <a:rPr lang="en-US" dirty="0" smtClean="0"/>
              <a:t> </a:t>
            </a:r>
            <a:r>
              <a:rPr lang="en-US" dirty="0" smtClean="0"/>
              <a:t>MW </a:t>
            </a:r>
            <a:r>
              <a:rPr lang="en-US" dirty="0" smtClean="0"/>
              <a:t>spot market, all hours winter only</a:t>
            </a:r>
          </a:p>
          <a:p>
            <a:pPr lvl="1"/>
            <a:r>
              <a:rPr lang="en-US" dirty="0" smtClean="0"/>
              <a:t>3,000 MW purchase ahead, all LLHs year round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3115</TotalTime>
  <Words>615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2021 Adequacy Assessment Policy Issues and Future Assessments    Resource Adequacy Advisory Committee </vt:lpstr>
      <vt:lpstr>Policy Issues</vt:lpstr>
      <vt:lpstr>Hourly Loads Short-Term Load Model</vt:lpstr>
      <vt:lpstr>Hourly Loads Long-Term Load Model</vt:lpstr>
      <vt:lpstr>Recommendation for Loads</vt:lpstr>
      <vt:lpstr>Recommendation for Energy Efficiency</vt:lpstr>
      <vt:lpstr>Recommendation for DR</vt:lpstr>
      <vt:lpstr>Recommendation for Fuel Limitations</vt:lpstr>
      <vt:lpstr>Imports</vt:lpstr>
      <vt:lpstr>Market Friction</vt:lpstr>
      <vt:lpstr>Future Assessments  GENESYS Redevelopment</vt:lpstr>
      <vt:lpstr>Some Future Enhancements</vt:lpstr>
    </vt:vector>
  </TitlesOfParts>
  <Company>Northwest Power and Conservation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</cp:lastModifiedBy>
  <cp:revision>444</cp:revision>
  <dcterms:created xsi:type="dcterms:W3CDTF">2013-02-22T21:38:08Z</dcterms:created>
  <dcterms:modified xsi:type="dcterms:W3CDTF">2016-03-22T20:35:44Z</dcterms:modified>
</cp:coreProperties>
</file>