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88980" autoAdjust="0"/>
  </p:normalViewPr>
  <p:slideViewPr>
    <p:cSldViewPr>
      <p:cViewPr varScale="1">
        <p:scale>
          <a:sx n="73" d="100"/>
          <a:sy n="73" d="100"/>
        </p:scale>
        <p:origin x="-13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CB6E6F-B515-4842-8E4C-DE70296FB326}" type="datetimeFigureOut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CE6B0A-3256-46AC-B314-9D2A77D2D25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29545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-808037" y="3932237"/>
            <a:ext cx="2133600" cy="365125"/>
          </a:xfrm>
        </p:spPr>
        <p:txBody>
          <a:bodyPr/>
          <a:lstStyle/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itchFamily="18" charset="0"/>
              </a:defRPr>
            </a:lvl1pPr>
            <a:lvl2pPr>
              <a:defRPr>
                <a:latin typeface="Georgia" pitchFamily="18" charset="0"/>
              </a:defRPr>
            </a:lvl2pPr>
            <a:lvl3pPr>
              <a:defRPr>
                <a:latin typeface="Georgia" pitchFamily="18" charset="0"/>
              </a:defRPr>
            </a:lvl3pPr>
            <a:lvl4pPr>
              <a:defRPr>
                <a:latin typeface="Georgia" pitchFamily="18" charset="0"/>
              </a:defRPr>
            </a:lvl4pPr>
            <a:lvl5pPr>
              <a:defRPr>
                <a:latin typeface="Georgia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Georgia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Georgia" pitchFamily="18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Georgia" pitchFamily="18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Georgia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4000">
              <a:schemeClr val="bg1"/>
            </a:gs>
            <a:gs pos="100000">
              <a:schemeClr val="bg1">
                <a:lumMod val="6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6296526"/>
            <a:ext cx="9144000" cy="5614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 descr="Logo-Horizontal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84223" y="6419130"/>
            <a:ext cx="2065420" cy="31871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70C0"/>
        </a:buClr>
        <a:buFont typeface="Wingdings" pitchFamily="2" charset="2"/>
        <a:buChar char="§"/>
        <a:defRPr sz="3200" kern="1200">
          <a:solidFill>
            <a:schemeClr val="tx1"/>
          </a:solidFill>
          <a:latin typeface="Georg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70C0"/>
        </a:buClr>
        <a:buFont typeface="Wingdings" pitchFamily="2" charset="2"/>
        <a:buChar char="§"/>
        <a:defRPr sz="2800" kern="1200">
          <a:solidFill>
            <a:schemeClr val="tx1"/>
          </a:solidFill>
          <a:latin typeface="Georg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70C0"/>
        </a:buClr>
        <a:buFont typeface="Wingdings" pitchFamily="2" charset="2"/>
        <a:buChar char="§"/>
        <a:defRPr sz="2400" kern="1200">
          <a:solidFill>
            <a:schemeClr val="tx1"/>
          </a:solidFill>
          <a:latin typeface="Georg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070C0"/>
        </a:buClr>
        <a:buFont typeface="Wingdings" pitchFamily="2" charset="2"/>
        <a:buChar char="§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70C0"/>
        </a:buClr>
        <a:buFont typeface="Wingdings" pitchFamily="2" charset="2"/>
        <a:buChar char="§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381000" y="457200"/>
            <a:ext cx="8305800" cy="4648200"/>
          </a:xfrm>
        </p:spPr>
        <p:txBody>
          <a:bodyPr>
            <a:normAutofit fontScale="90000"/>
          </a:bodyPr>
          <a:lstStyle/>
          <a:p>
            <a:r>
              <a:rPr lang="en-US" sz="4900" b="1" dirty="0" smtClean="0"/>
              <a:t>2021 Adequacy Assessment</a:t>
            </a:r>
            <a:br>
              <a:rPr lang="en-US" sz="4900" b="1" dirty="0" smtClean="0"/>
            </a:br>
            <a:r>
              <a:rPr lang="en-US" sz="3600" b="1" dirty="0" smtClean="0">
                <a:solidFill>
                  <a:srgbClr val="FF0000"/>
                </a:solidFill>
              </a:rPr>
              <a:t>Power Plan vs. Adequacy Assessment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4000" b="1" dirty="0" smtClean="0"/>
              <a:t>Resource Adequacy Advisory Committee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7" name="Subtitle 3"/>
          <p:cNvSpPr>
            <a:spLocks noGrp="1"/>
          </p:cNvSpPr>
          <p:nvPr>
            <p:ph type="subTitle" idx="1"/>
          </p:nvPr>
        </p:nvSpPr>
        <p:spPr>
          <a:xfrm>
            <a:off x="1295400" y="5486400"/>
            <a:ext cx="6400800" cy="685800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Steering Committee Webinar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March </a:t>
            </a:r>
            <a:r>
              <a:rPr lang="en-US" b="1" dirty="0" smtClean="0"/>
              <a:t>25</a:t>
            </a:r>
            <a:r>
              <a:rPr lang="en-US" b="1" dirty="0" smtClean="0">
                <a:solidFill>
                  <a:schemeClr val="tx1"/>
                </a:solidFill>
              </a:rPr>
              <a:t>, 2016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7987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Adequacy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Seventh Plan was adopted Feb 10, 2016</a:t>
            </a:r>
          </a:p>
          <a:p>
            <a:r>
              <a:rPr lang="en-US" dirty="0" smtClean="0"/>
              <a:t>2016 Adequacy Assessment is anticipated June 14-15 </a:t>
            </a:r>
          </a:p>
          <a:p>
            <a:r>
              <a:rPr lang="en-US" dirty="0" smtClean="0"/>
              <a:t>Action Items COUN-3 to COUN-6 address review of Adequacy Assessment Assumptions and Methods in 7</a:t>
            </a:r>
            <a:r>
              <a:rPr lang="en-US" baseline="30000" dirty="0" smtClean="0"/>
              <a:t>th</a:t>
            </a:r>
            <a:r>
              <a:rPr lang="en-US" dirty="0" smtClean="0"/>
              <a:t> Plan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3440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GENESYS Redevelopment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FY16 – Develop expanded methodology</a:t>
            </a:r>
          </a:p>
          <a:p>
            <a:r>
              <a:rPr lang="en-US" dirty="0" smtClean="0"/>
              <a:t>FY17 – Code and Test</a:t>
            </a:r>
          </a:p>
          <a:p>
            <a:r>
              <a:rPr lang="en-US" dirty="0" smtClean="0"/>
              <a:t>FY18 – First potential adequacy assessment with redeveloped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8641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Item Res-3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Develop and implement methods to identify system specific least-cost resources to maintain resource </a:t>
            </a:r>
            <a:r>
              <a:rPr lang="en-US" dirty="0" smtClean="0"/>
              <a:t>adequacy</a:t>
            </a:r>
            <a:endParaRPr lang="en-US" dirty="0"/>
          </a:p>
          <a:p>
            <a:pPr lvl="1"/>
            <a:r>
              <a:rPr lang="en-US" dirty="0" smtClean="0"/>
              <a:t>[…]</a:t>
            </a:r>
          </a:p>
          <a:p>
            <a:pPr lvl="1"/>
            <a:r>
              <a:rPr lang="en-US" dirty="0" smtClean="0"/>
              <a:t>Assess </a:t>
            </a:r>
            <a:r>
              <a:rPr lang="en-US" dirty="0"/>
              <a:t>the individual positions of Bonneville or the utility with regard to the contribution to individual and regional reliability</a:t>
            </a:r>
            <a:r>
              <a:rPr lang="en-US" dirty="0" smtClean="0"/>
              <a:t>.</a:t>
            </a:r>
          </a:p>
          <a:p>
            <a:r>
              <a:rPr lang="en-US" dirty="0" smtClean="0"/>
              <a:t>Beyond Red-Yellow-Green Assessment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9093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Previous Adequacy Assessments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Adequacy assessments between the 6</a:t>
            </a:r>
            <a:r>
              <a:rPr lang="en-US" baseline="30000" dirty="0" smtClean="0"/>
              <a:t>th</a:t>
            </a:r>
            <a:r>
              <a:rPr lang="en-US" dirty="0" smtClean="0"/>
              <a:t> and 7</a:t>
            </a:r>
            <a:r>
              <a:rPr lang="en-US" baseline="30000" dirty="0" smtClean="0"/>
              <a:t>th</a:t>
            </a:r>
            <a:r>
              <a:rPr lang="en-US" dirty="0" smtClean="0"/>
              <a:t> plans used conservation consistent with 6</a:t>
            </a:r>
            <a:r>
              <a:rPr lang="en-US" baseline="30000" dirty="0" smtClean="0"/>
              <a:t>th</a:t>
            </a:r>
            <a:r>
              <a:rPr lang="en-US" dirty="0" smtClean="0"/>
              <a:t> plan targets</a:t>
            </a:r>
          </a:p>
          <a:p>
            <a:r>
              <a:rPr lang="en-US" dirty="0" smtClean="0"/>
              <a:t>Loads were as discussed in the last RAAC Technical meeting</a:t>
            </a:r>
          </a:p>
          <a:p>
            <a:r>
              <a:rPr lang="en-US" dirty="0" smtClean="0"/>
              <a:t>Generally, adequacy assessments were based on 6</a:t>
            </a:r>
            <a:r>
              <a:rPr lang="en-US" baseline="30000" dirty="0" smtClean="0"/>
              <a:t>th</a:t>
            </a:r>
            <a:r>
              <a:rPr lang="en-US" dirty="0" smtClean="0"/>
              <a:t> plan framework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7750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Future Adequacy Assessments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he 7</a:t>
            </a:r>
            <a:r>
              <a:rPr lang="en-US" baseline="30000" dirty="0" smtClean="0"/>
              <a:t>th</a:t>
            </a:r>
            <a:r>
              <a:rPr lang="en-US" dirty="0" smtClean="0"/>
              <a:t> Plan establishes a closer tie between adequacy assessment and power plan</a:t>
            </a:r>
          </a:p>
          <a:p>
            <a:r>
              <a:rPr lang="en-US" dirty="0" smtClean="0"/>
              <a:t>More consistency with Power Plan is desirable</a:t>
            </a:r>
          </a:p>
          <a:p>
            <a:r>
              <a:rPr lang="en-US" dirty="0" smtClean="0"/>
              <a:t>Adequacy standards in turn drive Power Plan resource strategies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0754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Adequacy Assessment in the 7</a:t>
            </a:r>
            <a:r>
              <a:rPr lang="en-US" baseline="30000" dirty="0" smtClean="0"/>
              <a:t>th</a:t>
            </a:r>
            <a:r>
              <a:rPr lang="en-US" dirty="0" smtClean="0"/>
              <a:t>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Baseline for the 2016 adequacy assessment will be consistent with 7</a:t>
            </a:r>
            <a:r>
              <a:rPr lang="en-US" baseline="30000" dirty="0" smtClean="0"/>
              <a:t>th</a:t>
            </a:r>
            <a:r>
              <a:rPr lang="en-US" dirty="0" smtClean="0"/>
              <a:t> plan setup, so you’ll see in the next agenda items… 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5231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uncil">
  <a:themeElements>
    <a:clrScheme name="CouncilColors">
      <a:dk1>
        <a:sysClr val="windowText" lastClr="000000"/>
      </a:dk1>
      <a:lt1>
        <a:sysClr val="window" lastClr="FFFFFF"/>
      </a:lt1>
      <a:dk2>
        <a:srgbClr val="595959"/>
      </a:dk2>
      <a:lt2>
        <a:srgbClr val="F2F2F2"/>
      </a:lt2>
      <a:accent1>
        <a:srgbClr val="0070C0"/>
      </a:accent1>
      <a:accent2>
        <a:srgbClr val="92CDDC"/>
      </a:accent2>
      <a:accent3>
        <a:srgbClr val="C00000"/>
      </a:accent3>
      <a:accent4>
        <a:srgbClr val="FFC000"/>
      </a:accent4>
      <a:accent5>
        <a:srgbClr val="295014"/>
      </a:accent5>
      <a:accent6>
        <a:srgbClr val="92D050"/>
      </a:accent6>
      <a:hlink>
        <a:srgbClr val="A5A5A5"/>
      </a:hlink>
      <a:folHlink>
        <a:srgbClr val="00B0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Council</Template>
  <TotalTime>57</TotalTime>
  <Words>211</Words>
  <Application>Microsoft Office PowerPoint</Application>
  <PresentationFormat>On-screen Show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Council</vt:lpstr>
      <vt:lpstr>2021 Adequacy Assessment Power Plan vs. Adequacy Assessment  Resource Adequacy Advisory Committee </vt:lpstr>
      <vt:lpstr>Next Adequacy Assessment</vt:lpstr>
      <vt:lpstr>GENESYS Redevelopment</vt:lpstr>
      <vt:lpstr>Action Item Res-3</vt:lpstr>
      <vt:lpstr>Previous Adequacy Assessments</vt:lpstr>
      <vt:lpstr>Future Adequacy Assessments</vt:lpstr>
      <vt:lpstr>Adequacy Assessment in the 7th Plan</vt:lpstr>
    </vt:vector>
  </TitlesOfParts>
  <Company>Northwest Power and Conservation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Kujala</dc:creator>
  <cp:lastModifiedBy>John</cp:lastModifiedBy>
  <cp:revision>9</cp:revision>
  <dcterms:created xsi:type="dcterms:W3CDTF">2016-03-18T02:59:53Z</dcterms:created>
  <dcterms:modified xsi:type="dcterms:W3CDTF">2016-03-22T17:24:29Z</dcterms:modified>
</cp:coreProperties>
</file>