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3"/>
  </p:notesMasterIdLst>
  <p:sldIdLst>
    <p:sldId id="273" r:id="rId2"/>
    <p:sldId id="304" r:id="rId3"/>
    <p:sldId id="331" r:id="rId4"/>
    <p:sldId id="296" r:id="rId5"/>
    <p:sldId id="354" r:id="rId6"/>
    <p:sldId id="355" r:id="rId7"/>
    <p:sldId id="370" r:id="rId8"/>
    <p:sldId id="335" r:id="rId9"/>
    <p:sldId id="336" r:id="rId10"/>
    <p:sldId id="357" r:id="rId11"/>
    <p:sldId id="358" r:id="rId12"/>
    <p:sldId id="360" r:id="rId13"/>
    <p:sldId id="361" r:id="rId14"/>
    <p:sldId id="362" r:id="rId15"/>
    <p:sldId id="363" r:id="rId16"/>
    <p:sldId id="364" r:id="rId17"/>
    <p:sldId id="365" r:id="rId18"/>
    <p:sldId id="343" r:id="rId19"/>
    <p:sldId id="344" r:id="rId20"/>
    <p:sldId id="371" r:id="rId21"/>
    <p:sldId id="351"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presentationPr>
</file>

<file path=ppt/tableStyles.xml><?xml version="1.0" encoding="utf-8"?>
<a:tblStyleLst xmlns:a="http://schemas.openxmlformats.org/drawingml/2006/main" def="{5C22544A-7EE6-4342-B048-85BDC9FD1C3A}">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057" autoAdjust="0"/>
  </p:normalViewPr>
  <p:slideViewPr>
    <p:cSldViewPr snapToGrid="0" snapToObjects="1">
      <p:cViewPr>
        <p:scale>
          <a:sx n="100" d="100"/>
          <a:sy n="100" d="100"/>
        </p:scale>
        <p:origin x="-21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v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v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v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v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v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v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nas2\Q\JA\RTF\Work%20Plans%20and%20Tracking\2015\DRAFT-2015RTFWorkPlan-091614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sz="1600"/>
            </a:pPr>
            <a:r>
              <a:rPr lang="en-US"/>
              <a:t>2013 Breakdown</a:t>
            </a:r>
          </a:p>
        </c:rich>
      </c:tx>
      <c:layout/>
    </c:title>
    <c:plotArea>
      <c:layout/>
      <c:pieChart>
        <c:varyColors val="1"/>
        <c:ser>
          <c:idx val="0"/>
          <c:order val="0"/>
          <c:tx>
            <c:v>2012 Breakdown</c:v>
          </c:tx>
          <c:dLbls>
            <c:showVal val="1"/>
            <c:showLeaderLines val="1"/>
          </c:dLbls>
          <c:cat>
            <c:strRef>
              <c:f>(#REF!,#REF!,#REF!)</c:f>
              <c:strCache>
                <c:ptCount val="3"/>
                <c:pt idx="0">
                  <c:v>Technical Analysis</c:v>
                </c:pt>
                <c:pt idx="1">
                  <c:v>Tool Development, Research, Regional Coordination </c:v>
                </c:pt>
                <c:pt idx="2">
                  <c:v>Administration</c:v>
                </c:pt>
              </c:strCache>
            </c:strRef>
          </c:cat>
          <c:val>
            <c:numRef>
              <c:f>('Category (2015)'!$Z$6,'Category (2015)'!$Z$9,'Category (2015)'!$Z$12)</c:f>
              <c:numCache>
                <c:formatCode>0%</c:formatCode>
                <c:ptCount val="3"/>
                <c:pt idx="0">
                  <c:v>0.51806666666666656</c:v>
                </c:pt>
                <c:pt idx="1">
                  <c:v>0.22260000000000005</c:v>
                </c:pt>
                <c:pt idx="2">
                  <c:v>0.2593333333333333</c:v>
                </c:pt>
              </c:numCache>
            </c:numRef>
          </c:val>
        </c:ser>
        <c:firstSliceAng val="0"/>
      </c:pieChart>
    </c:plotArea>
    <c:plotVisOnly val="1"/>
    <c:dispBlanksAs val="zero"/>
  </c:chart>
  <c:txPr>
    <a:bodyPr/>
    <a:lstStyle/>
    <a:p>
      <a:pPr>
        <a:defRPr sz="12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7627267759351"/>
          <c:y val="8.3099146931624748E-2"/>
          <c:w val="0.5075652522601346"/>
          <c:h val="0.81368701383404562"/>
        </c:manualLayout>
      </c:layout>
      <c:barChart>
        <c:barDir val="col"/>
        <c:grouping val="stacked"/>
        <c:ser>
          <c:idx val="8"/>
          <c:order val="0"/>
          <c:tx>
            <c:strRef>
              <c:f>'Category (2015)'!$B$14</c:f>
              <c:strCache>
                <c:ptCount val="1"/>
                <c:pt idx="0">
                  <c:v>RTF Management</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(2015)'!$R$14,'Category (2015)'!$L$14,'Category (2015)'!$F$14)</c:f>
              <c:numCache>
                <c:formatCode>"$"#,##0_);\("$"#,##0\)</c:formatCode>
                <c:ptCount val="3"/>
                <c:pt idx="0">
                  <c:v>211130.00000000003</c:v>
                </c:pt>
                <c:pt idx="1">
                  <c:v>200000</c:v>
                </c:pt>
                <c:pt idx="2">
                  <c:v>133300</c:v>
                </c:pt>
              </c:numCache>
            </c:numRef>
          </c:val>
        </c:ser>
        <c:ser>
          <c:idx val="7"/>
          <c:order val="1"/>
          <c:tx>
            <c:strRef>
              <c:f>'Category (2015)'!$B$13</c:f>
              <c:strCache>
                <c:ptCount val="1"/>
                <c:pt idx="0">
                  <c:v>RTF Member Support &amp; Administration</c:v>
                </c:pt>
              </c:strCache>
            </c:strRef>
          </c:tx>
          <c:spPr>
            <a:solidFill>
              <a:schemeClr val="bg1">
                <a:lumMod val="50000"/>
              </a:schemeClr>
            </a:solidFill>
          </c:spPr>
          <c:cat>
            <c:strRef>
              <c:f>('Category (2015)'!$P$4,'Category (2015)'!$J$4,'Category (2015)'!$C$4)</c:f>
              <c:strCache>
                <c:ptCount val="3"/>
                <c:pt idx="0">
                  <c:v>Approved 2013</c:v>
                </c:pt>
                <c:pt idx="1">
                  <c:v>Approved 2014</c:v>
                </c:pt>
                <c:pt idx="2">
                  <c:v>Proposed 2015</c:v>
                </c:pt>
              </c:strCache>
            </c:strRef>
          </c:cat>
          <c:val>
            <c:numRef>
              <c:f>('Category (2015)'!$R$13,'Category (2015)'!$L$13,'Category (2015)'!$F$13)</c:f>
              <c:numCache>
                <c:formatCode>"$"#,##0_);\("$"#,##0\)</c:formatCode>
                <c:ptCount val="3"/>
                <c:pt idx="0">
                  <c:v>170868.00000000003</c:v>
                </c:pt>
                <c:pt idx="1">
                  <c:v>145000</c:v>
                </c:pt>
                <c:pt idx="2">
                  <c:v>146800</c:v>
                </c:pt>
              </c:numCache>
            </c:numRef>
          </c:val>
        </c:ser>
        <c:ser>
          <c:idx val="6"/>
          <c:order val="2"/>
          <c:tx>
            <c:strRef>
              <c:f>'Category (2015)'!$B$12</c:f>
              <c:strCache>
                <c:ptCount val="1"/>
                <c:pt idx="0">
                  <c:v>Website, Database support, Conservation Tracking </c:v>
                </c:pt>
              </c:strCache>
            </c:strRef>
          </c:tx>
          <c:spPr>
            <a:solidFill>
              <a:schemeClr val="bg1">
                <a:lumMod val="65000"/>
              </a:schemeClr>
            </a:solidFill>
          </c:spPr>
          <c:cat>
            <c:strRef>
              <c:f>('Category (2015)'!$P$4,'Category (2015)'!$J$4,'Category (2015)'!$C$4)</c:f>
              <c:strCache>
                <c:ptCount val="3"/>
                <c:pt idx="0">
                  <c:v>Approved 2013</c:v>
                </c:pt>
                <c:pt idx="1">
                  <c:v>Approved 2014</c:v>
                </c:pt>
                <c:pt idx="2">
                  <c:v>Proposed 2015</c:v>
                </c:pt>
              </c:strCache>
            </c:strRef>
          </c:cat>
          <c:val>
            <c:numRef>
              <c:f>('Category (2015)'!$R$12,'Category (2015)'!$L$12,'Category (2015)'!$F$12)</c:f>
              <c:numCache>
                <c:formatCode>"$"#,##0_);\("$"#,##0\)</c:formatCode>
                <c:ptCount val="3"/>
                <c:pt idx="0">
                  <c:v>0</c:v>
                </c:pt>
                <c:pt idx="1">
                  <c:v>65000</c:v>
                </c:pt>
                <c:pt idx="2">
                  <c:v>40000</c:v>
                </c:pt>
              </c:numCache>
            </c:numRef>
          </c:val>
        </c:ser>
        <c:ser>
          <c:idx val="5"/>
          <c:order val="3"/>
          <c:tx>
            <c:strRef>
              <c:f>'Category (2015)'!$B$11</c:f>
              <c:strCache>
                <c:ptCount val="1"/>
                <c:pt idx="0">
                  <c:v>Regional Coordination</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(2015)'!$R$11,'Category (2015)'!$L$11,'Category (2015)'!$F$11)</c:f>
              <c:numCache>
                <c:formatCode>"$"#,##0_);\("$"#,##0\)</c:formatCode>
                <c:ptCount val="3"/>
                <c:pt idx="0">
                  <c:v>85434</c:v>
                </c:pt>
                <c:pt idx="1">
                  <c:v>18500</c:v>
                </c:pt>
                <c:pt idx="2">
                  <c:v>137500</c:v>
                </c:pt>
              </c:numCache>
            </c:numRef>
          </c:val>
        </c:ser>
        <c:ser>
          <c:idx val="4"/>
          <c:order val="4"/>
          <c:tx>
            <c:strRef>
              <c:f>'Category (2015)'!$B$10</c:f>
              <c:strCache>
                <c:ptCount val="1"/>
                <c:pt idx="0">
                  <c:v>Research Projects &amp; Data Development</c:v>
                </c:pt>
              </c:strCache>
            </c:strRef>
          </c:tx>
          <c:spPr>
            <a:solidFill>
              <a:schemeClr val="tx1">
                <a:lumMod val="65000"/>
                <a:lumOff val="35000"/>
              </a:schemeClr>
            </a:solidFill>
          </c:spPr>
          <c:cat>
            <c:strRef>
              <c:f>('Category (2015)'!$P$4,'Category (2015)'!$J$4,'Category (2015)'!$C$4)</c:f>
              <c:strCache>
                <c:ptCount val="3"/>
                <c:pt idx="0">
                  <c:v>Approved 2013</c:v>
                </c:pt>
                <c:pt idx="1">
                  <c:v>Approved 2014</c:v>
                </c:pt>
                <c:pt idx="2">
                  <c:v>Proposed 2015</c:v>
                </c:pt>
              </c:strCache>
            </c:strRef>
          </c:cat>
          <c:val>
            <c:numRef>
              <c:f>('Category (2015)'!$R$10,'Category (2015)'!$L$10,'Category (2015)'!$F$10)</c:f>
              <c:numCache>
                <c:formatCode>"$"#,##0_);\("$"#,##0\)</c:formatCode>
                <c:ptCount val="3"/>
                <c:pt idx="0">
                  <c:v>149165.80000000002</c:v>
                </c:pt>
                <c:pt idx="1">
                  <c:v>120000</c:v>
                </c:pt>
                <c:pt idx="2">
                  <c:v>40000</c:v>
                </c:pt>
              </c:numCache>
            </c:numRef>
          </c:val>
        </c:ser>
        <c:ser>
          <c:idx val="3"/>
          <c:order val="5"/>
          <c:tx>
            <c:strRef>
              <c:f>'Category (2015)'!$B$9</c:f>
              <c:strCache>
                <c:ptCount val="1"/>
                <c:pt idx="0">
                  <c:v>Tool Development</c:v>
                </c:pt>
              </c:strCache>
            </c:strRef>
          </c:tx>
          <c:cat>
            <c:strRef>
              <c:f>('Category (2015)'!$P$4,'Category (2015)'!$J$4,'Category (2015)'!$C$4)</c:f>
              <c:strCache>
                <c:ptCount val="3"/>
                <c:pt idx="0">
                  <c:v>Approved 2013</c:v>
                </c:pt>
                <c:pt idx="1">
                  <c:v>Approved 2014</c:v>
                </c:pt>
                <c:pt idx="2">
                  <c:v>Proposed 2015</c:v>
                </c:pt>
              </c:strCache>
            </c:strRef>
          </c:cat>
          <c:val>
            <c:numRef>
              <c:f>('Category (2015)'!$R$9,'Category (2015)'!$L$9,'Category (2015)'!$F$9)</c:f>
              <c:numCache>
                <c:formatCode>"$"#,##0_);\("$"#,##0\)</c:formatCode>
                <c:ptCount val="3"/>
                <c:pt idx="0">
                  <c:v>93290</c:v>
                </c:pt>
                <c:pt idx="1">
                  <c:v>185000</c:v>
                </c:pt>
                <c:pt idx="2">
                  <c:v>90500</c:v>
                </c:pt>
              </c:numCache>
            </c:numRef>
          </c:val>
        </c:ser>
        <c:ser>
          <c:idx val="0"/>
          <c:order val="6"/>
          <c:tx>
            <c:strRef>
              <c:f>'Category (2015)'!$B$8</c:f>
              <c:strCache>
                <c:ptCount val="1"/>
                <c:pt idx="0">
                  <c:v>Standardization of Technical Analysis</c:v>
                </c:pt>
              </c:strCache>
            </c:strRef>
          </c:tx>
          <c:spPr>
            <a:solidFill>
              <a:schemeClr val="bg1">
                <a:lumMod val="65000"/>
              </a:schemeClr>
            </a:solidFill>
          </c:spPr>
          <c:cat>
            <c:strRef>
              <c:f>('Category (2015)'!$P$4,'Category (2015)'!$J$4,'Category (2015)'!$C$4)</c:f>
              <c:strCache>
                <c:ptCount val="3"/>
                <c:pt idx="0">
                  <c:v>Approved 2013</c:v>
                </c:pt>
                <c:pt idx="1">
                  <c:v>Approved 2014</c:v>
                </c:pt>
                <c:pt idx="2">
                  <c:v>Proposed 2015</c:v>
                </c:pt>
              </c:strCache>
            </c:strRef>
          </c:cat>
          <c:val>
            <c:numRef>
              <c:f>('Category (2015)'!$R$8,'Category (2015)'!$L$8,'Category (2015)'!$F$8)</c:f>
              <c:numCache>
                <c:formatCode>"$"#,##0_);\("$"#,##0\)</c:formatCode>
                <c:ptCount val="3"/>
                <c:pt idx="0">
                  <c:v>65303.000000000015</c:v>
                </c:pt>
                <c:pt idx="1">
                  <c:v>59000</c:v>
                </c:pt>
                <c:pt idx="2">
                  <c:v>109000</c:v>
                </c:pt>
              </c:numCache>
            </c:numRef>
          </c:val>
        </c:ser>
        <c:ser>
          <c:idx val="1"/>
          <c:order val="7"/>
          <c:tx>
            <c:strRef>
              <c:f>'Category (2015)'!$B$7</c:f>
              <c:strCache>
                <c:ptCount val="1"/>
                <c:pt idx="0">
                  <c:v>New Measure Development &amp; Review of Unsolicited Proposals</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(2015)'!$R$7,'Category (2015)'!$L$7,'Category (2015)'!$F$7)</c:f>
              <c:numCache>
                <c:formatCode>"$"#,##0_);\("$"#,##0\)</c:formatCode>
                <c:ptCount val="3"/>
                <c:pt idx="0">
                  <c:v>158102</c:v>
                </c:pt>
                <c:pt idx="1">
                  <c:v>205000</c:v>
                </c:pt>
                <c:pt idx="2">
                  <c:v>400000</c:v>
                </c:pt>
              </c:numCache>
            </c:numRef>
          </c:val>
        </c:ser>
        <c:ser>
          <c:idx val="2"/>
          <c:order val="8"/>
          <c:tx>
            <c:strRef>
              <c:f>'Category (2015)'!$B$6</c:f>
              <c:strCache>
                <c:ptCount val="1"/>
                <c:pt idx="0">
                  <c:v>Existing Measure Review &amp; Updates</c:v>
                </c:pt>
              </c:strCache>
            </c:strRef>
          </c:tx>
          <c:spPr>
            <a:solidFill>
              <a:schemeClr val="bg1">
                <a:lumMod val="75000"/>
              </a:schemeClr>
            </a:solidFill>
          </c:spPr>
          <c:cat>
            <c:strRef>
              <c:f>('Category (2015)'!$P$4,'Category (2015)'!$J$4,'Category (2015)'!$C$4)</c:f>
              <c:strCache>
                <c:ptCount val="3"/>
                <c:pt idx="0">
                  <c:v>Approved 2013</c:v>
                </c:pt>
                <c:pt idx="1">
                  <c:v>Approved 2014</c:v>
                </c:pt>
                <c:pt idx="2">
                  <c:v>Proposed 2015</c:v>
                </c:pt>
              </c:strCache>
            </c:strRef>
          </c:cat>
          <c:val>
            <c:numRef>
              <c:f>('Category (2015)'!$R$6,'Category (2015)'!$L$6,'Category (2015)'!$F$6)</c:f>
              <c:numCache>
                <c:formatCode>"$"#,##0_);\("$"#,##0\)</c:formatCode>
                <c:ptCount val="3"/>
                <c:pt idx="0">
                  <c:v>539707.20000000007</c:v>
                </c:pt>
                <c:pt idx="1">
                  <c:v>475500</c:v>
                </c:pt>
                <c:pt idx="2">
                  <c:v>540500</c:v>
                </c:pt>
              </c:numCache>
            </c:numRef>
          </c:val>
        </c:ser>
        <c:gapWidth val="27"/>
        <c:overlap val="100"/>
        <c:axId val="41693952"/>
        <c:axId val="41707776"/>
      </c:barChart>
      <c:catAx>
        <c:axId val="41693952"/>
        <c:scaling>
          <c:orientation val="minMax"/>
        </c:scaling>
        <c:axPos val="b"/>
        <c:numFmt formatCode="General" sourceLinked="1"/>
        <c:tickLblPos val="nextTo"/>
        <c:txPr>
          <a:bodyPr/>
          <a:lstStyle/>
          <a:p>
            <a:pPr>
              <a:defRPr sz="1400" b="1"/>
            </a:pPr>
            <a:endParaRPr lang="en-US"/>
          </a:p>
        </c:txPr>
        <c:crossAx val="41707776"/>
        <c:crosses val="autoZero"/>
        <c:auto val="1"/>
        <c:lblAlgn val="ctr"/>
        <c:lblOffset val="100"/>
      </c:catAx>
      <c:valAx>
        <c:axId val="41707776"/>
        <c:scaling>
          <c:orientation val="minMax"/>
        </c:scaling>
        <c:axPos val="l"/>
        <c:numFmt formatCode="&quot;$&quot;#,##0_);\(&quot;$&quot;#,##0\)" sourceLinked="1"/>
        <c:tickLblPos val="nextTo"/>
        <c:txPr>
          <a:bodyPr/>
          <a:lstStyle/>
          <a:p>
            <a:pPr>
              <a:defRPr sz="1200"/>
            </a:pPr>
            <a:endParaRPr lang="en-US"/>
          </a:p>
        </c:txPr>
        <c:crossAx val="41693952"/>
        <c:crosses val="autoZero"/>
        <c:crossBetween val="between"/>
      </c:valAx>
    </c:plotArea>
    <c:legend>
      <c:legendPos val="r"/>
      <c:layout>
        <c:manualLayout>
          <c:xMode val="edge"/>
          <c:yMode val="edge"/>
          <c:x val="0.67786400441933381"/>
          <c:y val="0.17298899640971704"/>
          <c:w val="0.30870079421776775"/>
          <c:h val="0.72488254330810165"/>
        </c:manualLayout>
      </c:layout>
      <c:txPr>
        <a:bodyPr/>
        <a:lstStyle/>
        <a:p>
          <a:pPr>
            <a:defRPr sz="1200"/>
          </a:pPr>
          <a:endParaRPr lang="en-US"/>
        </a:p>
      </c:txPr>
    </c:legend>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7627267759351"/>
          <c:y val="8.3099146931624748E-2"/>
          <c:w val="0.5075652522601346"/>
          <c:h val="0.81368701383404562"/>
        </c:manualLayout>
      </c:layout>
      <c:barChart>
        <c:barDir val="col"/>
        <c:grouping val="stacked"/>
        <c:ser>
          <c:idx val="8"/>
          <c:order val="0"/>
          <c:tx>
            <c:strRef>
              <c:f>'Category (2015)'!$B$14</c:f>
              <c:strCache>
                <c:ptCount val="1"/>
                <c:pt idx="0">
                  <c:v>RTF Management</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(2015)'!$R$14,'Category (2015)'!$L$14,'Category (2015)'!$F$14)</c:f>
              <c:numCache>
                <c:formatCode>"$"#,##0_);\("$"#,##0\)</c:formatCode>
                <c:ptCount val="3"/>
                <c:pt idx="0">
                  <c:v>211130.00000000003</c:v>
                </c:pt>
                <c:pt idx="1">
                  <c:v>200000</c:v>
                </c:pt>
                <c:pt idx="2">
                  <c:v>133300</c:v>
                </c:pt>
              </c:numCache>
            </c:numRef>
          </c:val>
        </c:ser>
        <c:ser>
          <c:idx val="7"/>
          <c:order val="1"/>
          <c:tx>
            <c:strRef>
              <c:f>'Category (2015)'!$B$13</c:f>
              <c:strCache>
                <c:ptCount val="1"/>
                <c:pt idx="0">
                  <c:v>RTF Member Support &amp; Administration</c:v>
                </c:pt>
              </c:strCache>
            </c:strRef>
          </c:tx>
          <c:spPr>
            <a:solidFill>
              <a:schemeClr val="bg1">
                <a:lumMod val="50000"/>
              </a:schemeClr>
            </a:solidFill>
          </c:spPr>
          <c:cat>
            <c:strRef>
              <c:f>('Category (2015)'!$P$4,'Category (2015)'!$J$4,'Category (2015)'!$C$4)</c:f>
              <c:strCache>
                <c:ptCount val="3"/>
                <c:pt idx="0">
                  <c:v>Approved 2013</c:v>
                </c:pt>
                <c:pt idx="1">
                  <c:v>Approved 2014</c:v>
                </c:pt>
                <c:pt idx="2">
                  <c:v>Proposed 2015</c:v>
                </c:pt>
              </c:strCache>
            </c:strRef>
          </c:cat>
          <c:val>
            <c:numRef>
              <c:f>('Category (2015)'!$R$13,'Category (2015)'!$L$13,'Category (2015)'!$F$13)</c:f>
              <c:numCache>
                <c:formatCode>"$"#,##0_);\("$"#,##0\)</c:formatCode>
                <c:ptCount val="3"/>
                <c:pt idx="0">
                  <c:v>170868.00000000003</c:v>
                </c:pt>
                <c:pt idx="1">
                  <c:v>145000</c:v>
                </c:pt>
                <c:pt idx="2">
                  <c:v>146800</c:v>
                </c:pt>
              </c:numCache>
            </c:numRef>
          </c:val>
        </c:ser>
        <c:ser>
          <c:idx val="6"/>
          <c:order val="2"/>
          <c:tx>
            <c:strRef>
              <c:f>'Category (2015)'!$B$12</c:f>
              <c:strCache>
                <c:ptCount val="1"/>
                <c:pt idx="0">
                  <c:v>Website, Database support, Conservation Tracking </c:v>
                </c:pt>
              </c:strCache>
            </c:strRef>
          </c:tx>
          <c:spPr>
            <a:solidFill>
              <a:schemeClr val="bg1">
                <a:lumMod val="65000"/>
              </a:schemeClr>
            </a:solidFill>
          </c:spPr>
          <c:cat>
            <c:strRef>
              <c:f>('Category (2015)'!$P$4,'Category (2015)'!$J$4,'Category (2015)'!$C$4)</c:f>
              <c:strCache>
                <c:ptCount val="3"/>
                <c:pt idx="0">
                  <c:v>Approved 2013</c:v>
                </c:pt>
                <c:pt idx="1">
                  <c:v>Approved 2014</c:v>
                </c:pt>
                <c:pt idx="2">
                  <c:v>Proposed 2015</c:v>
                </c:pt>
              </c:strCache>
            </c:strRef>
          </c:cat>
          <c:val>
            <c:numRef>
              <c:f>('Category (2015)'!$R$12,'Category (2015)'!$L$12,'Category (2015)'!$F$12)</c:f>
              <c:numCache>
                <c:formatCode>"$"#,##0_);\("$"#,##0\)</c:formatCode>
                <c:ptCount val="3"/>
                <c:pt idx="0">
                  <c:v>0</c:v>
                </c:pt>
                <c:pt idx="1">
                  <c:v>65000</c:v>
                </c:pt>
                <c:pt idx="2">
                  <c:v>40000</c:v>
                </c:pt>
              </c:numCache>
            </c:numRef>
          </c:val>
        </c:ser>
        <c:ser>
          <c:idx val="5"/>
          <c:order val="3"/>
          <c:tx>
            <c:strRef>
              <c:f>'Category (2015)'!$B$11</c:f>
              <c:strCache>
                <c:ptCount val="1"/>
                <c:pt idx="0">
                  <c:v>Regional Coordination</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(2015)'!$R$11,'Category (2015)'!$L$11,'Category (2015)'!$F$11)</c:f>
              <c:numCache>
                <c:formatCode>"$"#,##0_);\("$"#,##0\)</c:formatCode>
                <c:ptCount val="3"/>
                <c:pt idx="0">
                  <c:v>85434</c:v>
                </c:pt>
                <c:pt idx="1">
                  <c:v>18500</c:v>
                </c:pt>
                <c:pt idx="2">
                  <c:v>137500</c:v>
                </c:pt>
              </c:numCache>
            </c:numRef>
          </c:val>
        </c:ser>
        <c:ser>
          <c:idx val="4"/>
          <c:order val="4"/>
          <c:tx>
            <c:strRef>
              <c:f>'Category (2015)'!$B$10</c:f>
              <c:strCache>
                <c:ptCount val="1"/>
                <c:pt idx="0">
                  <c:v>Research Projects &amp; Data Development</c:v>
                </c:pt>
              </c:strCache>
            </c:strRef>
          </c:tx>
          <c:cat>
            <c:strRef>
              <c:f>('Category (2015)'!$P$4,'Category (2015)'!$J$4,'Category (2015)'!$C$4)</c:f>
              <c:strCache>
                <c:ptCount val="3"/>
                <c:pt idx="0">
                  <c:v>Approved 2013</c:v>
                </c:pt>
                <c:pt idx="1">
                  <c:v>Approved 2014</c:v>
                </c:pt>
                <c:pt idx="2">
                  <c:v>Proposed 2015</c:v>
                </c:pt>
              </c:strCache>
            </c:strRef>
          </c:cat>
          <c:val>
            <c:numRef>
              <c:f>('Category (2015)'!$R$10,'Category (2015)'!$L$10,'Category (2015)'!$F$10)</c:f>
              <c:numCache>
                <c:formatCode>"$"#,##0_);\("$"#,##0\)</c:formatCode>
                <c:ptCount val="3"/>
                <c:pt idx="0">
                  <c:v>149165.80000000002</c:v>
                </c:pt>
                <c:pt idx="1">
                  <c:v>120000</c:v>
                </c:pt>
                <c:pt idx="2">
                  <c:v>40000</c:v>
                </c:pt>
              </c:numCache>
            </c:numRef>
          </c:val>
        </c:ser>
        <c:ser>
          <c:idx val="3"/>
          <c:order val="5"/>
          <c:tx>
            <c:strRef>
              <c:f>'Category (2015)'!$B$9</c:f>
              <c:strCache>
                <c:ptCount val="1"/>
                <c:pt idx="0">
                  <c:v>Tool Development</c:v>
                </c:pt>
              </c:strCache>
            </c:strRef>
          </c:tx>
          <c:spPr>
            <a:solidFill>
              <a:schemeClr val="tx1">
                <a:lumMod val="65000"/>
                <a:lumOff val="35000"/>
              </a:schemeClr>
            </a:solidFill>
          </c:spPr>
          <c:cat>
            <c:strRef>
              <c:f>('Category (2015)'!$P$4,'Category (2015)'!$J$4,'Category (2015)'!$C$4)</c:f>
              <c:strCache>
                <c:ptCount val="3"/>
                <c:pt idx="0">
                  <c:v>Approved 2013</c:v>
                </c:pt>
                <c:pt idx="1">
                  <c:v>Approved 2014</c:v>
                </c:pt>
                <c:pt idx="2">
                  <c:v>Proposed 2015</c:v>
                </c:pt>
              </c:strCache>
            </c:strRef>
          </c:cat>
          <c:val>
            <c:numRef>
              <c:f>('Category (2015)'!$R$9,'Category (2015)'!$L$9,'Category (2015)'!$F$9)</c:f>
              <c:numCache>
                <c:formatCode>"$"#,##0_);\("$"#,##0\)</c:formatCode>
                <c:ptCount val="3"/>
                <c:pt idx="0">
                  <c:v>93290</c:v>
                </c:pt>
                <c:pt idx="1">
                  <c:v>185000</c:v>
                </c:pt>
                <c:pt idx="2">
                  <c:v>90500</c:v>
                </c:pt>
              </c:numCache>
            </c:numRef>
          </c:val>
        </c:ser>
        <c:ser>
          <c:idx val="0"/>
          <c:order val="6"/>
          <c:tx>
            <c:strRef>
              <c:f>'Category (2015)'!$B$8</c:f>
              <c:strCache>
                <c:ptCount val="1"/>
                <c:pt idx="0">
                  <c:v>Standardization of Technical Analysis</c:v>
                </c:pt>
              </c:strCache>
            </c:strRef>
          </c:tx>
          <c:spPr>
            <a:solidFill>
              <a:schemeClr val="bg1">
                <a:lumMod val="65000"/>
              </a:schemeClr>
            </a:solidFill>
          </c:spPr>
          <c:cat>
            <c:strRef>
              <c:f>('Category (2015)'!$P$4,'Category (2015)'!$J$4,'Category (2015)'!$C$4)</c:f>
              <c:strCache>
                <c:ptCount val="3"/>
                <c:pt idx="0">
                  <c:v>Approved 2013</c:v>
                </c:pt>
                <c:pt idx="1">
                  <c:v>Approved 2014</c:v>
                </c:pt>
                <c:pt idx="2">
                  <c:v>Proposed 2015</c:v>
                </c:pt>
              </c:strCache>
            </c:strRef>
          </c:cat>
          <c:val>
            <c:numRef>
              <c:f>('Category (2015)'!$R$8,'Category (2015)'!$L$8,'Category (2015)'!$F$8)</c:f>
              <c:numCache>
                <c:formatCode>"$"#,##0_);\("$"#,##0\)</c:formatCode>
                <c:ptCount val="3"/>
                <c:pt idx="0">
                  <c:v>65303.000000000015</c:v>
                </c:pt>
                <c:pt idx="1">
                  <c:v>59000</c:v>
                </c:pt>
                <c:pt idx="2">
                  <c:v>109000</c:v>
                </c:pt>
              </c:numCache>
            </c:numRef>
          </c:val>
        </c:ser>
        <c:ser>
          <c:idx val="1"/>
          <c:order val="7"/>
          <c:tx>
            <c:strRef>
              <c:f>'Category (2015)'!$B$7</c:f>
              <c:strCache>
                <c:ptCount val="1"/>
                <c:pt idx="0">
                  <c:v>New Measure Development &amp; Review of Unsolicited Proposals</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(2015)'!$R$7,'Category (2015)'!$L$7,'Category (2015)'!$F$7)</c:f>
              <c:numCache>
                <c:formatCode>"$"#,##0_);\("$"#,##0\)</c:formatCode>
                <c:ptCount val="3"/>
                <c:pt idx="0">
                  <c:v>158102</c:v>
                </c:pt>
                <c:pt idx="1">
                  <c:v>205000</c:v>
                </c:pt>
                <c:pt idx="2">
                  <c:v>400000</c:v>
                </c:pt>
              </c:numCache>
            </c:numRef>
          </c:val>
        </c:ser>
        <c:ser>
          <c:idx val="2"/>
          <c:order val="8"/>
          <c:tx>
            <c:strRef>
              <c:f>'Category (2015)'!$B$6</c:f>
              <c:strCache>
                <c:ptCount val="1"/>
                <c:pt idx="0">
                  <c:v>Existing Measure Review &amp; Updates</c:v>
                </c:pt>
              </c:strCache>
            </c:strRef>
          </c:tx>
          <c:spPr>
            <a:solidFill>
              <a:schemeClr val="bg1">
                <a:lumMod val="75000"/>
              </a:schemeClr>
            </a:solidFill>
          </c:spPr>
          <c:cat>
            <c:strRef>
              <c:f>('Category (2015)'!$P$4,'Category (2015)'!$J$4,'Category (2015)'!$C$4)</c:f>
              <c:strCache>
                <c:ptCount val="3"/>
                <c:pt idx="0">
                  <c:v>Approved 2013</c:v>
                </c:pt>
                <c:pt idx="1">
                  <c:v>Approved 2014</c:v>
                </c:pt>
                <c:pt idx="2">
                  <c:v>Proposed 2015</c:v>
                </c:pt>
              </c:strCache>
            </c:strRef>
          </c:cat>
          <c:val>
            <c:numRef>
              <c:f>('Category (2015)'!$R$6,'Category (2015)'!$L$6,'Category (2015)'!$F$6)</c:f>
              <c:numCache>
                <c:formatCode>"$"#,##0_);\("$"#,##0\)</c:formatCode>
                <c:ptCount val="3"/>
                <c:pt idx="0">
                  <c:v>539707.20000000007</c:v>
                </c:pt>
                <c:pt idx="1">
                  <c:v>475500</c:v>
                </c:pt>
                <c:pt idx="2">
                  <c:v>540500</c:v>
                </c:pt>
              </c:numCache>
            </c:numRef>
          </c:val>
        </c:ser>
        <c:gapWidth val="27"/>
        <c:overlap val="100"/>
        <c:axId val="70866432"/>
        <c:axId val="83757312"/>
      </c:barChart>
      <c:catAx>
        <c:axId val="70866432"/>
        <c:scaling>
          <c:orientation val="minMax"/>
        </c:scaling>
        <c:axPos val="b"/>
        <c:numFmt formatCode="General" sourceLinked="1"/>
        <c:tickLblPos val="nextTo"/>
        <c:txPr>
          <a:bodyPr/>
          <a:lstStyle/>
          <a:p>
            <a:pPr>
              <a:defRPr sz="1400" b="1"/>
            </a:pPr>
            <a:endParaRPr lang="en-US"/>
          </a:p>
        </c:txPr>
        <c:crossAx val="83757312"/>
        <c:crosses val="autoZero"/>
        <c:auto val="1"/>
        <c:lblAlgn val="ctr"/>
        <c:lblOffset val="100"/>
      </c:catAx>
      <c:valAx>
        <c:axId val="83757312"/>
        <c:scaling>
          <c:orientation val="minMax"/>
        </c:scaling>
        <c:axPos val="l"/>
        <c:numFmt formatCode="&quot;$&quot;#,##0_);\(&quot;$&quot;#,##0\)" sourceLinked="1"/>
        <c:tickLblPos val="nextTo"/>
        <c:txPr>
          <a:bodyPr/>
          <a:lstStyle/>
          <a:p>
            <a:pPr>
              <a:defRPr sz="1200"/>
            </a:pPr>
            <a:endParaRPr lang="en-US"/>
          </a:p>
        </c:txPr>
        <c:crossAx val="70866432"/>
        <c:crosses val="autoZero"/>
        <c:crossBetween val="between"/>
      </c:valAx>
    </c:plotArea>
    <c:legend>
      <c:legendPos val="r"/>
      <c:layout>
        <c:manualLayout>
          <c:xMode val="edge"/>
          <c:yMode val="edge"/>
          <c:x val="0.67786400441933403"/>
          <c:y val="0.17298899640971704"/>
          <c:w val="0.30870079421776792"/>
          <c:h val="0.72488254330810165"/>
        </c:manualLayout>
      </c:layout>
      <c:txPr>
        <a:bodyPr/>
        <a:lstStyle/>
        <a:p>
          <a:pPr>
            <a:defRPr sz="1200"/>
          </a:pPr>
          <a:endParaRPr lang="en-US"/>
        </a:p>
      </c:txPr>
    </c:legend>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7627267759351"/>
          <c:y val="8.3099146931624748E-2"/>
          <c:w val="0.5075652522601346"/>
          <c:h val="0.81368701383404562"/>
        </c:manualLayout>
      </c:layout>
      <c:barChart>
        <c:barDir val="col"/>
        <c:grouping val="stacked"/>
        <c:ser>
          <c:idx val="8"/>
          <c:order val="0"/>
          <c:tx>
            <c:strRef>
              <c:f>'Category (2015)'!$B$14</c:f>
              <c:strCache>
                <c:ptCount val="1"/>
                <c:pt idx="0">
                  <c:v>RTF Management</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(2015)'!$R$14,'Category (2015)'!$L$14,'Category (2015)'!$F$14)</c:f>
              <c:numCache>
                <c:formatCode>"$"#,##0_);\("$"#,##0\)</c:formatCode>
                <c:ptCount val="3"/>
                <c:pt idx="0">
                  <c:v>211130.00000000003</c:v>
                </c:pt>
                <c:pt idx="1">
                  <c:v>200000</c:v>
                </c:pt>
                <c:pt idx="2">
                  <c:v>133300</c:v>
                </c:pt>
              </c:numCache>
            </c:numRef>
          </c:val>
        </c:ser>
        <c:ser>
          <c:idx val="7"/>
          <c:order val="1"/>
          <c:tx>
            <c:strRef>
              <c:f>'Category (2015)'!$B$13</c:f>
              <c:strCache>
                <c:ptCount val="1"/>
                <c:pt idx="0">
                  <c:v>RTF Member Support &amp; Administration</c:v>
                </c:pt>
              </c:strCache>
            </c:strRef>
          </c:tx>
          <c:spPr>
            <a:solidFill>
              <a:schemeClr val="bg1">
                <a:lumMod val="50000"/>
              </a:schemeClr>
            </a:solidFill>
          </c:spPr>
          <c:cat>
            <c:strRef>
              <c:f>('Category (2015)'!$P$4,'Category (2015)'!$J$4,'Category (2015)'!$C$4)</c:f>
              <c:strCache>
                <c:ptCount val="3"/>
                <c:pt idx="0">
                  <c:v>Approved 2013</c:v>
                </c:pt>
                <c:pt idx="1">
                  <c:v>Approved 2014</c:v>
                </c:pt>
                <c:pt idx="2">
                  <c:v>Proposed 2015</c:v>
                </c:pt>
              </c:strCache>
            </c:strRef>
          </c:cat>
          <c:val>
            <c:numRef>
              <c:f>('Category (2015)'!$R$13,'Category (2015)'!$L$13,'Category (2015)'!$F$13)</c:f>
              <c:numCache>
                <c:formatCode>"$"#,##0_);\("$"#,##0\)</c:formatCode>
                <c:ptCount val="3"/>
                <c:pt idx="0">
                  <c:v>170868.00000000003</c:v>
                </c:pt>
                <c:pt idx="1">
                  <c:v>145000</c:v>
                </c:pt>
                <c:pt idx="2">
                  <c:v>146800</c:v>
                </c:pt>
              </c:numCache>
            </c:numRef>
          </c:val>
        </c:ser>
        <c:ser>
          <c:idx val="6"/>
          <c:order val="2"/>
          <c:tx>
            <c:strRef>
              <c:f>'Category (2015)'!$B$12</c:f>
              <c:strCache>
                <c:ptCount val="1"/>
                <c:pt idx="0">
                  <c:v>Website, Database support, Conservation Tracking </c:v>
                </c:pt>
              </c:strCache>
            </c:strRef>
          </c:tx>
          <c:spPr>
            <a:solidFill>
              <a:schemeClr val="bg1">
                <a:lumMod val="65000"/>
              </a:schemeClr>
            </a:solidFill>
          </c:spPr>
          <c:cat>
            <c:strRef>
              <c:f>('Category (2015)'!$P$4,'Category (2015)'!$J$4,'Category (2015)'!$C$4)</c:f>
              <c:strCache>
                <c:ptCount val="3"/>
                <c:pt idx="0">
                  <c:v>Approved 2013</c:v>
                </c:pt>
                <c:pt idx="1">
                  <c:v>Approved 2014</c:v>
                </c:pt>
                <c:pt idx="2">
                  <c:v>Proposed 2015</c:v>
                </c:pt>
              </c:strCache>
            </c:strRef>
          </c:cat>
          <c:val>
            <c:numRef>
              <c:f>('Category (2015)'!$R$12,'Category (2015)'!$L$12,'Category (2015)'!$F$12)</c:f>
              <c:numCache>
                <c:formatCode>"$"#,##0_);\("$"#,##0\)</c:formatCode>
                <c:ptCount val="3"/>
                <c:pt idx="0">
                  <c:v>0</c:v>
                </c:pt>
                <c:pt idx="1">
                  <c:v>65000</c:v>
                </c:pt>
                <c:pt idx="2">
                  <c:v>40000</c:v>
                </c:pt>
              </c:numCache>
            </c:numRef>
          </c:val>
        </c:ser>
        <c:ser>
          <c:idx val="5"/>
          <c:order val="3"/>
          <c:tx>
            <c:strRef>
              <c:f>'Category (2015)'!$B$11</c:f>
              <c:strCache>
                <c:ptCount val="1"/>
                <c:pt idx="0">
                  <c:v>Regional Coordination</c:v>
                </c:pt>
              </c:strCache>
            </c:strRef>
          </c:tx>
          <c:cat>
            <c:strRef>
              <c:f>('Category (2015)'!$P$4,'Category (2015)'!$J$4,'Category (2015)'!$C$4)</c:f>
              <c:strCache>
                <c:ptCount val="3"/>
                <c:pt idx="0">
                  <c:v>Approved 2013</c:v>
                </c:pt>
                <c:pt idx="1">
                  <c:v>Approved 2014</c:v>
                </c:pt>
                <c:pt idx="2">
                  <c:v>Proposed 2015</c:v>
                </c:pt>
              </c:strCache>
            </c:strRef>
          </c:cat>
          <c:val>
            <c:numRef>
              <c:f>('Category (2015)'!$R$11,'Category (2015)'!$L$11,'Category (2015)'!$F$11)</c:f>
              <c:numCache>
                <c:formatCode>"$"#,##0_);\("$"#,##0\)</c:formatCode>
                <c:ptCount val="3"/>
                <c:pt idx="0">
                  <c:v>85434</c:v>
                </c:pt>
                <c:pt idx="1">
                  <c:v>18500</c:v>
                </c:pt>
                <c:pt idx="2">
                  <c:v>137500</c:v>
                </c:pt>
              </c:numCache>
            </c:numRef>
          </c:val>
        </c:ser>
        <c:ser>
          <c:idx val="4"/>
          <c:order val="4"/>
          <c:tx>
            <c:strRef>
              <c:f>'Category (2015)'!$B$10</c:f>
              <c:strCache>
                <c:ptCount val="1"/>
                <c:pt idx="0">
                  <c:v>Research Projects &amp; Data Development</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(2015)'!$R$10,'Category (2015)'!$L$10,'Category (2015)'!$F$10)</c:f>
              <c:numCache>
                <c:formatCode>"$"#,##0_);\("$"#,##0\)</c:formatCode>
                <c:ptCount val="3"/>
                <c:pt idx="0">
                  <c:v>149165.80000000002</c:v>
                </c:pt>
                <c:pt idx="1">
                  <c:v>120000</c:v>
                </c:pt>
                <c:pt idx="2">
                  <c:v>40000</c:v>
                </c:pt>
              </c:numCache>
            </c:numRef>
          </c:val>
        </c:ser>
        <c:ser>
          <c:idx val="3"/>
          <c:order val="5"/>
          <c:tx>
            <c:strRef>
              <c:f>'Category (2015)'!$B$9</c:f>
              <c:strCache>
                <c:ptCount val="1"/>
                <c:pt idx="0">
                  <c:v>Tool Development</c:v>
                </c:pt>
              </c:strCache>
            </c:strRef>
          </c:tx>
          <c:spPr>
            <a:solidFill>
              <a:schemeClr val="tx1">
                <a:lumMod val="65000"/>
                <a:lumOff val="35000"/>
              </a:schemeClr>
            </a:solidFill>
          </c:spPr>
          <c:cat>
            <c:strRef>
              <c:f>('Category (2015)'!$P$4,'Category (2015)'!$J$4,'Category (2015)'!$C$4)</c:f>
              <c:strCache>
                <c:ptCount val="3"/>
                <c:pt idx="0">
                  <c:v>Approved 2013</c:v>
                </c:pt>
                <c:pt idx="1">
                  <c:v>Approved 2014</c:v>
                </c:pt>
                <c:pt idx="2">
                  <c:v>Proposed 2015</c:v>
                </c:pt>
              </c:strCache>
            </c:strRef>
          </c:cat>
          <c:val>
            <c:numRef>
              <c:f>('Category (2015)'!$R$9,'Category (2015)'!$L$9,'Category (2015)'!$F$9)</c:f>
              <c:numCache>
                <c:formatCode>"$"#,##0_);\("$"#,##0\)</c:formatCode>
                <c:ptCount val="3"/>
                <c:pt idx="0">
                  <c:v>93290</c:v>
                </c:pt>
                <c:pt idx="1">
                  <c:v>185000</c:v>
                </c:pt>
                <c:pt idx="2">
                  <c:v>90500</c:v>
                </c:pt>
              </c:numCache>
            </c:numRef>
          </c:val>
        </c:ser>
        <c:ser>
          <c:idx val="0"/>
          <c:order val="6"/>
          <c:tx>
            <c:strRef>
              <c:f>'Category (2015)'!$B$8</c:f>
              <c:strCache>
                <c:ptCount val="1"/>
                <c:pt idx="0">
                  <c:v>Standardization of Technical Analysis</c:v>
                </c:pt>
              </c:strCache>
            </c:strRef>
          </c:tx>
          <c:spPr>
            <a:solidFill>
              <a:schemeClr val="bg1">
                <a:lumMod val="65000"/>
              </a:schemeClr>
            </a:solidFill>
          </c:spPr>
          <c:cat>
            <c:strRef>
              <c:f>('Category (2015)'!$P$4,'Category (2015)'!$J$4,'Category (2015)'!$C$4)</c:f>
              <c:strCache>
                <c:ptCount val="3"/>
                <c:pt idx="0">
                  <c:v>Approved 2013</c:v>
                </c:pt>
                <c:pt idx="1">
                  <c:v>Approved 2014</c:v>
                </c:pt>
                <c:pt idx="2">
                  <c:v>Proposed 2015</c:v>
                </c:pt>
              </c:strCache>
            </c:strRef>
          </c:cat>
          <c:val>
            <c:numRef>
              <c:f>('Category (2015)'!$R$8,'Category (2015)'!$L$8,'Category (2015)'!$F$8)</c:f>
              <c:numCache>
                <c:formatCode>"$"#,##0_);\("$"#,##0\)</c:formatCode>
                <c:ptCount val="3"/>
                <c:pt idx="0">
                  <c:v>65303.000000000015</c:v>
                </c:pt>
                <c:pt idx="1">
                  <c:v>59000</c:v>
                </c:pt>
                <c:pt idx="2">
                  <c:v>109000</c:v>
                </c:pt>
              </c:numCache>
            </c:numRef>
          </c:val>
        </c:ser>
        <c:ser>
          <c:idx val="1"/>
          <c:order val="7"/>
          <c:tx>
            <c:strRef>
              <c:f>'Category (2015)'!$B$7</c:f>
              <c:strCache>
                <c:ptCount val="1"/>
                <c:pt idx="0">
                  <c:v>New Measure Development &amp; Review of Unsolicited Proposals</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(2015)'!$R$7,'Category (2015)'!$L$7,'Category (2015)'!$F$7)</c:f>
              <c:numCache>
                <c:formatCode>"$"#,##0_);\("$"#,##0\)</c:formatCode>
                <c:ptCount val="3"/>
                <c:pt idx="0">
                  <c:v>158102</c:v>
                </c:pt>
                <c:pt idx="1">
                  <c:v>205000</c:v>
                </c:pt>
                <c:pt idx="2">
                  <c:v>400000</c:v>
                </c:pt>
              </c:numCache>
            </c:numRef>
          </c:val>
        </c:ser>
        <c:ser>
          <c:idx val="2"/>
          <c:order val="8"/>
          <c:tx>
            <c:strRef>
              <c:f>'Category (2015)'!$B$6</c:f>
              <c:strCache>
                <c:ptCount val="1"/>
                <c:pt idx="0">
                  <c:v>Existing Measure Review &amp; Updates</c:v>
                </c:pt>
              </c:strCache>
            </c:strRef>
          </c:tx>
          <c:spPr>
            <a:solidFill>
              <a:schemeClr val="bg1">
                <a:lumMod val="75000"/>
              </a:schemeClr>
            </a:solidFill>
          </c:spPr>
          <c:cat>
            <c:strRef>
              <c:f>('Category (2015)'!$P$4,'Category (2015)'!$J$4,'Category (2015)'!$C$4)</c:f>
              <c:strCache>
                <c:ptCount val="3"/>
                <c:pt idx="0">
                  <c:v>Approved 2013</c:v>
                </c:pt>
                <c:pt idx="1">
                  <c:v>Approved 2014</c:v>
                </c:pt>
                <c:pt idx="2">
                  <c:v>Proposed 2015</c:v>
                </c:pt>
              </c:strCache>
            </c:strRef>
          </c:cat>
          <c:val>
            <c:numRef>
              <c:f>('Category (2015)'!$R$6,'Category (2015)'!$L$6,'Category (2015)'!$F$6)</c:f>
              <c:numCache>
                <c:formatCode>"$"#,##0_);\("$"#,##0\)</c:formatCode>
                <c:ptCount val="3"/>
                <c:pt idx="0">
                  <c:v>539707.20000000007</c:v>
                </c:pt>
                <c:pt idx="1">
                  <c:v>475500</c:v>
                </c:pt>
                <c:pt idx="2">
                  <c:v>540500</c:v>
                </c:pt>
              </c:numCache>
            </c:numRef>
          </c:val>
        </c:ser>
        <c:gapWidth val="27"/>
        <c:overlap val="100"/>
        <c:axId val="83796352"/>
        <c:axId val="84464384"/>
      </c:barChart>
      <c:catAx>
        <c:axId val="83796352"/>
        <c:scaling>
          <c:orientation val="minMax"/>
        </c:scaling>
        <c:axPos val="b"/>
        <c:numFmt formatCode="General" sourceLinked="1"/>
        <c:tickLblPos val="nextTo"/>
        <c:txPr>
          <a:bodyPr/>
          <a:lstStyle/>
          <a:p>
            <a:pPr>
              <a:defRPr sz="1400" b="1"/>
            </a:pPr>
            <a:endParaRPr lang="en-US"/>
          </a:p>
        </c:txPr>
        <c:crossAx val="84464384"/>
        <c:crosses val="autoZero"/>
        <c:auto val="1"/>
        <c:lblAlgn val="ctr"/>
        <c:lblOffset val="100"/>
      </c:catAx>
      <c:valAx>
        <c:axId val="84464384"/>
        <c:scaling>
          <c:orientation val="minMax"/>
        </c:scaling>
        <c:axPos val="l"/>
        <c:numFmt formatCode="&quot;$&quot;#,##0_);\(&quot;$&quot;#,##0\)" sourceLinked="1"/>
        <c:tickLblPos val="nextTo"/>
        <c:txPr>
          <a:bodyPr/>
          <a:lstStyle/>
          <a:p>
            <a:pPr>
              <a:defRPr sz="1200"/>
            </a:pPr>
            <a:endParaRPr lang="en-US"/>
          </a:p>
        </c:txPr>
        <c:crossAx val="83796352"/>
        <c:crosses val="autoZero"/>
        <c:crossBetween val="between"/>
      </c:valAx>
    </c:plotArea>
    <c:legend>
      <c:legendPos val="r"/>
      <c:layout>
        <c:manualLayout>
          <c:xMode val="edge"/>
          <c:yMode val="edge"/>
          <c:x val="0.67786400441933425"/>
          <c:y val="0.17298899640971704"/>
          <c:w val="0.30870079421776803"/>
          <c:h val="0.72488254330810165"/>
        </c:manualLayout>
      </c:layout>
      <c:txPr>
        <a:bodyPr/>
        <a:lstStyle/>
        <a:p>
          <a:pPr>
            <a:defRPr sz="1200"/>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sz="1600"/>
            </a:pPr>
            <a:r>
              <a:rPr lang="en-US"/>
              <a:t>2014 Breakdown</a:t>
            </a:r>
          </a:p>
        </c:rich>
      </c:tx>
      <c:layout/>
    </c:title>
    <c:plotArea>
      <c:layout/>
      <c:pieChart>
        <c:varyColors val="1"/>
        <c:ser>
          <c:idx val="0"/>
          <c:order val="0"/>
          <c:tx>
            <c:v>2013 Breakdown</c:v>
          </c:tx>
          <c:dLbls>
            <c:showVal val="1"/>
            <c:showLeaderLines val="1"/>
          </c:dLbls>
          <c:cat>
            <c:strRef>
              <c:f>(#REF!,#REF!,#REF!)</c:f>
              <c:strCache>
                <c:ptCount val="3"/>
                <c:pt idx="0">
                  <c:v>Technical Analysis</c:v>
                </c:pt>
                <c:pt idx="1">
                  <c:v>Tool Development, Research, Regional Coordination </c:v>
                </c:pt>
                <c:pt idx="2">
                  <c:v>Administration</c:v>
                </c:pt>
              </c:strCache>
            </c:strRef>
          </c:cat>
          <c:val>
            <c:numRef>
              <c:f>('Category (2015)'!$AD$6,'Category (2015)'!$AD$9,'Category (2015)'!$AD$12)</c:f>
              <c:numCache>
                <c:formatCode>0%</c:formatCode>
                <c:ptCount val="3"/>
                <c:pt idx="0">
                  <c:v>0.50203665987780033</c:v>
                </c:pt>
                <c:pt idx="1">
                  <c:v>0.21961982348947728</c:v>
                </c:pt>
                <c:pt idx="2">
                  <c:v>0.27834351663272233</c:v>
                </c:pt>
              </c:numCache>
            </c:numRef>
          </c:val>
        </c:ser>
        <c:firstSliceAng val="0"/>
      </c:pieChart>
    </c:plotArea>
    <c:plotVisOnly val="1"/>
    <c:dispBlanksAs val="zero"/>
  </c:chart>
  <c:txPr>
    <a:bodyPr/>
    <a:lstStyle/>
    <a:p>
      <a:pPr>
        <a:defRPr sz="12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sz="1600"/>
            </a:pPr>
            <a:r>
              <a:rPr lang="en-US"/>
              <a:t>2015 Breakdown</a:t>
            </a:r>
          </a:p>
        </c:rich>
      </c:tx>
      <c:layout/>
    </c:title>
    <c:plotArea>
      <c:layout/>
      <c:pieChart>
        <c:varyColors val="1"/>
        <c:ser>
          <c:idx val="0"/>
          <c:order val="0"/>
          <c:tx>
            <c:v>2014 Breakdown</c:v>
          </c:tx>
          <c:dLbls>
            <c:showVal val="1"/>
            <c:showLeaderLines val="1"/>
          </c:dLbls>
          <c:cat>
            <c:strRef>
              <c:f>(#REF!,#REF!,#REF!)</c:f>
              <c:strCache>
                <c:ptCount val="3"/>
                <c:pt idx="0">
                  <c:v>Technical Analysis</c:v>
                </c:pt>
                <c:pt idx="1">
                  <c:v>Tool Development, Research, Regional Coordination </c:v>
                </c:pt>
                <c:pt idx="2">
                  <c:v>Administration</c:v>
                </c:pt>
              </c:strCache>
            </c:strRef>
          </c:cat>
          <c:val>
            <c:numRef>
              <c:f>('Category (2015)'!$AI$6,'Category (2015)'!$AI$9,'Category (2015)'!$AI$12)</c:f>
              <c:numCache>
                <c:formatCode>0%</c:formatCode>
                <c:ptCount val="3"/>
                <c:pt idx="0">
                  <c:v>0.64118221787982421</c:v>
                </c:pt>
                <c:pt idx="1">
                  <c:v>0.16334880312652666</c:v>
                </c:pt>
                <c:pt idx="2">
                  <c:v>0.19546897899364921</c:v>
                </c:pt>
              </c:numCache>
            </c:numRef>
          </c:val>
        </c:ser>
        <c:firstSliceAng val="0"/>
      </c:pieChart>
    </c:plotArea>
    <c:legend>
      <c:legendPos val="b"/>
      <c:layout/>
    </c:legend>
    <c:plotVisOnly val="1"/>
    <c:dispBlanksAs val="zero"/>
  </c:chart>
  <c:txPr>
    <a:bodyPr/>
    <a:lstStyle/>
    <a:p>
      <a:pPr>
        <a:defRPr sz="12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stacked"/>
        <c:ser>
          <c:idx val="8"/>
          <c:order val="0"/>
          <c:tx>
            <c:strRef>
              <c:f>'Category (2015)'!$B$14</c:f>
              <c:strCache>
                <c:ptCount val="1"/>
                <c:pt idx="0">
                  <c:v>RTF Management</c:v>
                </c:pt>
              </c:strCache>
            </c:strRef>
          </c:tx>
          <c:cat>
            <c:numLit>
              <c:formatCode>General</c:formatCode>
              <c:ptCount val="3"/>
              <c:pt idx="0">
                <c:v>2013</c:v>
              </c:pt>
              <c:pt idx="1">
                <c:v>2014</c:v>
              </c:pt>
              <c:pt idx="2">
                <c:v>2015</c:v>
              </c:pt>
            </c:numLit>
          </c:cat>
          <c:val>
            <c:numRef>
              <c:f>('Category (2015)'!$P$14,'Category (2015)'!$J$14,'Category (2015)'!$C$14)</c:f>
              <c:numCache>
                <c:formatCode>"$"#,##0_);\("$"#,##0\)</c:formatCode>
                <c:ptCount val="3"/>
                <c:pt idx="0">
                  <c:v>2946.0000000000005</c:v>
                </c:pt>
                <c:pt idx="1">
                  <c:v>4000</c:v>
                </c:pt>
                <c:pt idx="2">
                  <c:v>8300</c:v>
                </c:pt>
              </c:numCache>
            </c:numRef>
          </c:val>
        </c:ser>
        <c:ser>
          <c:idx val="7"/>
          <c:order val="1"/>
          <c:tx>
            <c:strRef>
              <c:f>'Category (2015)'!$B$13</c:f>
              <c:strCache>
                <c:ptCount val="1"/>
                <c:pt idx="0">
                  <c:v>RTF Member Support &amp; Administration</c:v>
                </c:pt>
              </c:strCache>
            </c:strRef>
          </c:tx>
          <c:cat>
            <c:numLit>
              <c:formatCode>General</c:formatCode>
              <c:ptCount val="3"/>
              <c:pt idx="0">
                <c:v>2013</c:v>
              </c:pt>
              <c:pt idx="1">
                <c:v>2014</c:v>
              </c:pt>
              <c:pt idx="2">
                <c:v>2015</c:v>
              </c:pt>
            </c:numLit>
          </c:cat>
          <c:val>
            <c:numRef>
              <c:f>('Category (2015)'!$P$13,'Category (2015)'!$J$13,'Category (2015)'!$C$13)</c:f>
              <c:numCache>
                <c:formatCode>"$"#,##0_);\("$"#,##0\)</c:formatCode>
                <c:ptCount val="3"/>
                <c:pt idx="0">
                  <c:v>170868.00000000003</c:v>
                </c:pt>
                <c:pt idx="1">
                  <c:v>145000</c:v>
                </c:pt>
                <c:pt idx="2">
                  <c:v>146800</c:v>
                </c:pt>
              </c:numCache>
            </c:numRef>
          </c:val>
        </c:ser>
        <c:ser>
          <c:idx val="6"/>
          <c:order val="2"/>
          <c:tx>
            <c:strRef>
              <c:f>'Category (2015)'!$B$12</c:f>
              <c:strCache>
                <c:ptCount val="1"/>
                <c:pt idx="0">
                  <c:v>Website, Database support, Conservation Tracking </c:v>
                </c:pt>
              </c:strCache>
            </c:strRef>
          </c:tx>
          <c:cat>
            <c:numLit>
              <c:formatCode>General</c:formatCode>
              <c:ptCount val="3"/>
              <c:pt idx="0">
                <c:v>2013</c:v>
              </c:pt>
              <c:pt idx="1">
                <c:v>2014</c:v>
              </c:pt>
              <c:pt idx="2">
                <c:v>2015</c:v>
              </c:pt>
            </c:numLit>
          </c:cat>
          <c:val>
            <c:numRef>
              <c:f>('Category (2015)'!$P$12,'Category (2015)'!$J$12,'Category (2015)'!$C$12)</c:f>
              <c:numCache>
                <c:formatCode>"$"#,##0_);\("$"#,##0\)</c:formatCode>
                <c:ptCount val="3"/>
                <c:pt idx="0">
                  <c:v>0</c:v>
                </c:pt>
                <c:pt idx="1">
                  <c:v>25000</c:v>
                </c:pt>
                <c:pt idx="2">
                  <c:v>20000</c:v>
                </c:pt>
              </c:numCache>
            </c:numRef>
          </c:val>
        </c:ser>
        <c:ser>
          <c:idx val="5"/>
          <c:order val="3"/>
          <c:tx>
            <c:strRef>
              <c:f>'Category (2015)'!$B$11</c:f>
              <c:strCache>
                <c:ptCount val="1"/>
                <c:pt idx="0">
                  <c:v>Regional Coordination</c:v>
                </c:pt>
              </c:strCache>
            </c:strRef>
          </c:tx>
          <c:cat>
            <c:numLit>
              <c:formatCode>General</c:formatCode>
              <c:ptCount val="3"/>
              <c:pt idx="0">
                <c:v>2013</c:v>
              </c:pt>
              <c:pt idx="1">
                <c:v>2014</c:v>
              </c:pt>
              <c:pt idx="2">
                <c:v>2015</c:v>
              </c:pt>
            </c:numLit>
          </c:cat>
          <c:val>
            <c:numRef>
              <c:f>('Category (2015)'!$P$11,'Category (2015)'!$J$11,'Category (2015)'!$C$11)</c:f>
              <c:numCache>
                <c:formatCode>"$"#,##0_);\("$"#,##0\)</c:formatCode>
                <c:ptCount val="3"/>
                <c:pt idx="0">
                  <c:v>19640.000000000004</c:v>
                </c:pt>
                <c:pt idx="1">
                  <c:v>12500</c:v>
                </c:pt>
                <c:pt idx="2">
                  <c:v>12500</c:v>
                </c:pt>
              </c:numCache>
            </c:numRef>
          </c:val>
        </c:ser>
        <c:ser>
          <c:idx val="4"/>
          <c:order val="4"/>
          <c:tx>
            <c:strRef>
              <c:f>'Category (2015)'!$B$10</c:f>
              <c:strCache>
                <c:ptCount val="1"/>
                <c:pt idx="0">
                  <c:v>Research Projects &amp; Data Development</c:v>
                </c:pt>
              </c:strCache>
            </c:strRef>
          </c:tx>
          <c:cat>
            <c:numLit>
              <c:formatCode>General</c:formatCode>
              <c:ptCount val="3"/>
              <c:pt idx="0">
                <c:v>2013</c:v>
              </c:pt>
              <c:pt idx="1">
                <c:v>2014</c:v>
              </c:pt>
              <c:pt idx="2">
                <c:v>2015</c:v>
              </c:pt>
            </c:numLit>
          </c:cat>
          <c:val>
            <c:numRef>
              <c:f>('Category (2015)'!$P$10,'Category (2015)'!$J$10,'Category (2015)'!$C$10)</c:f>
              <c:numCache>
                <c:formatCode>"$"#,##0_);\("$"#,##0\)</c:formatCode>
                <c:ptCount val="3"/>
                <c:pt idx="0">
                  <c:v>124714.00000000001</c:v>
                </c:pt>
                <c:pt idx="1">
                  <c:v>60000</c:v>
                </c:pt>
                <c:pt idx="2">
                  <c:v>0</c:v>
                </c:pt>
              </c:numCache>
            </c:numRef>
          </c:val>
        </c:ser>
        <c:ser>
          <c:idx val="3"/>
          <c:order val="5"/>
          <c:tx>
            <c:strRef>
              <c:f>'Category (2015)'!$B$9</c:f>
              <c:strCache>
                <c:ptCount val="1"/>
                <c:pt idx="0">
                  <c:v>Tool Development</c:v>
                </c:pt>
              </c:strCache>
            </c:strRef>
          </c:tx>
          <c:cat>
            <c:numLit>
              <c:formatCode>General</c:formatCode>
              <c:ptCount val="3"/>
              <c:pt idx="0">
                <c:v>2013</c:v>
              </c:pt>
              <c:pt idx="1">
                <c:v>2014</c:v>
              </c:pt>
              <c:pt idx="2">
                <c:v>2015</c:v>
              </c:pt>
            </c:numLit>
          </c:cat>
          <c:val>
            <c:numRef>
              <c:f>('Category (2015)'!$P$9,'Category (2015)'!$J$9,'Category (2015)'!$C$9)</c:f>
              <c:numCache>
                <c:formatCode>"$"#,##0_);\("$"#,##0\)</c:formatCode>
                <c:ptCount val="3"/>
                <c:pt idx="0">
                  <c:v>55974.000000000007</c:v>
                </c:pt>
                <c:pt idx="1">
                  <c:v>65000</c:v>
                </c:pt>
                <c:pt idx="2">
                  <c:v>10500</c:v>
                </c:pt>
              </c:numCache>
            </c:numRef>
          </c:val>
        </c:ser>
        <c:ser>
          <c:idx val="2"/>
          <c:order val="6"/>
          <c:tx>
            <c:strRef>
              <c:f>'Category (2015)'!$B$8</c:f>
              <c:strCache>
                <c:ptCount val="1"/>
                <c:pt idx="0">
                  <c:v>Standardization of Technical Analysis</c:v>
                </c:pt>
              </c:strCache>
            </c:strRef>
          </c:tx>
          <c:cat>
            <c:numLit>
              <c:formatCode>General</c:formatCode>
              <c:ptCount val="3"/>
              <c:pt idx="0">
                <c:v>2013</c:v>
              </c:pt>
              <c:pt idx="1">
                <c:v>2014</c:v>
              </c:pt>
              <c:pt idx="2">
                <c:v>2015</c:v>
              </c:pt>
            </c:numLit>
          </c:cat>
          <c:val>
            <c:numRef>
              <c:f>('Category (2015)'!$P$8,'Category (2015)'!$J$8,'Category (2015)'!$C$8)</c:f>
              <c:numCache>
                <c:formatCode>"$"#,##0_);\("$"#,##0\)</c:formatCode>
                <c:ptCount val="3"/>
                <c:pt idx="0">
                  <c:v>43208.000000000007</c:v>
                </c:pt>
                <c:pt idx="1">
                  <c:v>40000</c:v>
                </c:pt>
                <c:pt idx="2">
                  <c:v>25000</c:v>
                </c:pt>
              </c:numCache>
            </c:numRef>
          </c:val>
        </c:ser>
        <c:ser>
          <c:idx val="1"/>
          <c:order val="7"/>
          <c:tx>
            <c:strRef>
              <c:f>'Category (2015)'!$B$7</c:f>
              <c:strCache>
                <c:ptCount val="1"/>
                <c:pt idx="0">
                  <c:v>New Measure Development &amp; Review of Unsolicited Proposals</c:v>
                </c:pt>
              </c:strCache>
            </c:strRef>
          </c:tx>
          <c:cat>
            <c:numLit>
              <c:formatCode>General</c:formatCode>
              <c:ptCount val="3"/>
              <c:pt idx="0">
                <c:v>2013</c:v>
              </c:pt>
              <c:pt idx="1">
                <c:v>2014</c:v>
              </c:pt>
              <c:pt idx="2">
                <c:v>2015</c:v>
              </c:pt>
            </c:numLit>
          </c:cat>
          <c:val>
            <c:numRef>
              <c:f>('Category (2015)'!$P$7,'Category (2015)'!$J$7,'Category (2015)'!$C$7)</c:f>
              <c:numCache>
                <c:formatCode>"$"#,##0_);\("$"#,##0\)</c:formatCode>
                <c:ptCount val="3"/>
                <c:pt idx="0">
                  <c:v>90344.000000000015</c:v>
                </c:pt>
                <c:pt idx="1">
                  <c:v>65000</c:v>
                </c:pt>
                <c:pt idx="2">
                  <c:v>90000</c:v>
                </c:pt>
              </c:numCache>
            </c:numRef>
          </c:val>
        </c:ser>
        <c:ser>
          <c:idx val="0"/>
          <c:order val="8"/>
          <c:tx>
            <c:strRef>
              <c:f>'Category (2015)'!$B$6</c:f>
              <c:strCache>
                <c:ptCount val="1"/>
                <c:pt idx="0">
                  <c:v>Existing Measure Review &amp; Updates</c:v>
                </c:pt>
              </c:strCache>
            </c:strRef>
          </c:tx>
          <c:cat>
            <c:numLit>
              <c:formatCode>General</c:formatCode>
              <c:ptCount val="3"/>
              <c:pt idx="0">
                <c:v>2013</c:v>
              </c:pt>
              <c:pt idx="1">
                <c:v>2014</c:v>
              </c:pt>
              <c:pt idx="2">
                <c:v>2015</c:v>
              </c:pt>
            </c:numLit>
          </c:cat>
          <c:val>
            <c:numRef>
              <c:f>('Category (2015)'!$P$6,'Category (2015)'!$J$6,'Category (2015)'!$C$6)</c:f>
              <c:numCache>
                <c:formatCode>"$"#,##0_);\("$"#,##0\)</c:formatCode>
                <c:ptCount val="3"/>
                <c:pt idx="0">
                  <c:v>118331.00000000001</c:v>
                </c:pt>
                <c:pt idx="1">
                  <c:v>65500</c:v>
                </c:pt>
                <c:pt idx="2">
                  <c:v>112500</c:v>
                </c:pt>
              </c:numCache>
            </c:numRef>
          </c:val>
        </c:ser>
        <c:overlap val="100"/>
        <c:axId val="105491456"/>
        <c:axId val="105498880"/>
      </c:barChart>
      <c:catAx>
        <c:axId val="105491456"/>
        <c:scaling>
          <c:orientation val="minMax"/>
        </c:scaling>
        <c:axPos val="b"/>
        <c:numFmt formatCode="General" sourceLinked="1"/>
        <c:tickLblPos val="nextTo"/>
        <c:txPr>
          <a:bodyPr/>
          <a:lstStyle/>
          <a:p>
            <a:pPr>
              <a:defRPr sz="1400" b="1"/>
            </a:pPr>
            <a:endParaRPr lang="en-US"/>
          </a:p>
        </c:txPr>
        <c:crossAx val="105498880"/>
        <c:crosses val="autoZero"/>
        <c:auto val="1"/>
        <c:lblAlgn val="ctr"/>
        <c:lblOffset val="100"/>
      </c:catAx>
      <c:valAx>
        <c:axId val="105498880"/>
        <c:scaling>
          <c:orientation val="minMax"/>
        </c:scaling>
        <c:axPos val="l"/>
        <c:numFmt formatCode="&quot;$&quot;#,##0_);\(&quot;$&quot;#,##0\)" sourceLinked="1"/>
        <c:tickLblPos val="nextTo"/>
        <c:txPr>
          <a:bodyPr/>
          <a:lstStyle/>
          <a:p>
            <a:pPr>
              <a:defRPr sz="1200"/>
            </a:pPr>
            <a:endParaRPr lang="en-US"/>
          </a:p>
        </c:txPr>
        <c:crossAx val="105491456"/>
        <c:crosses val="autoZero"/>
        <c:crossBetween val="between"/>
      </c:valAx>
    </c:plotArea>
    <c:legend>
      <c:legendPos val="r"/>
      <c:layout/>
      <c:txPr>
        <a:bodyPr/>
        <a:lstStyle/>
        <a:p>
          <a:pPr>
            <a:defRPr sz="1200"/>
          </a:pPr>
          <a:endParaRPr lang="en-US"/>
        </a:p>
      </c:txPr>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stacked"/>
        <c:ser>
          <c:idx val="8"/>
          <c:order val="0"/>
          <c:tx>
            <c:strRef>
              <c:f>'Category (2015)'!$B$14</c:f>
              <c:strCache>
                <c:ptCount val="1"/>
                <c:pt idx="0">
                  <c:v>RTF Management</c:v>
                </c:pt>
              </c:strCache>
            </c:strRef>
          </c:tx>
          <c:cat>
            <c:numLit>
              <c:formatCode>General</c:formatCode>
              <c:ptCount val="3"/>
              <c:pt idx="0">
                <c:v>2013</c:v>
              </c:pt>
              <c:pt idx="1">
                <c:v>2014</c:v>
              </c:pt>
              <c:pt idx="2">
                <c:v>2015</c:v>
              </c:pt>
            </c:numLit>
          </c:cat>
          <c:val>
            <c:numRef>
              <c:f>('Category (2015)'!$Q$14,'Category (2015)'!$K$14,'Category (2015)'!$E$14)</c:f>
              <c:numCache>
                <c:formatCode>"$"#,##0_);\("$"#,##0\)</c:formatCode>
                <c:ptCount val="3"/>
                <c:pt idx="0">
                  <c:v>208184.00000000003</c:v>
                </c:pt>
                <c:pt idx="1">
                  <c:v>196000</c:v>
                </c:pt>
                <c:pt idx="2">
                  <c:v>125000</c:v>
                </c:pt>
              </c:numCache>
            </c:numRef>
          </c:val>
        </c:ser>
        <c:ser>
          <c:idx val="7"/>
          <c:order val="1"/>
          <c:tx>
            <c:strRef>
              <c:f>'Category (2015)'!$B$13</c:f>
              <c:strCache>
                <c:ptCount val="1"/>
                <c:pt idx="0">
                  <c:v>RTF Member Support &amp; Administration</c:v>
                </c:pt>
              </c:strCache>
            </c:strRef>
          </c:tx>
          <c:cat>
            <c:numLit>
              <c:formatCode>General</c:formatCode>
              <c:ptCount val="3"/>
              <c:pt idx="0">
                <c:v>2013</c:v>
              </c:pt>
              <c:pt idx="1">
                <c:v>2014</c:v>
              </c:pt>
              <c:pt idx="2">
                <c:v>2015</c:v>
              </c:pt>
            </c:numLit>
          </c:cat>
          <c:val>
            <c:numRef>
              <c:f>('Category (2015)'!$Q$13,'Category (2015)'!$K$13,'Category (2015)'!$D$13)</c:f>
              <c:numCache>
                <c:formatCode>"$"#,##0_);\("$"#,##0\)</c:formatCode>
                <c:ptCount val="3"/>
                <c:pt idx="0">
                  <c:v>0</c:v>
                </c:pt>
                <c:pt idx="1">
                  <c:v>0</c:v>
                </c:pt>
                <c:pt idx="2">
                  <c:v>0</c:v>
                </c:pt>
              </c:numCache>
            </c:numRef>
          </c:val>
        </c:ser>
        <c:ser>
          <c:idx val="6"/>
          <c:order val="2"/>
          <c:tx>
            <c:strRef>
              <c:f>'Category (2015)'!$B$12</c:f>
              <c:strCache>
                <c:ptCount val="1"/>
                <c:pt idx="0">
                  <c:v>Website, Database support, Conservation Tracking </c:v>
                </c:pt>
              </c:strCache>
            </c:strRef>
          </c:tx>
          <c:cat>
            <c:numLit>
              <c:formatCode>General</c:formatCode>
              <c:ptCount val="3"/>
              <c:pt idx="0">
                <c:v>2013</c:v>
              </c:pt>
              <c:pt idx="1">
                <c:v>2014</c:v>
              </c:pt>
              <c:pt idx="2">
                <c:v>2015</c:v>
              </c:pt>
            </c:numLit>
          </c:cat>
          <c:val>
            <c:numRef>
              <c:f>('Category (2015)'!$Q$12,'Category (2015)'!$K$12,'Category (2015)'!$D$12)</c:f>
              <c:numCache>
                <c:formatCode>"$"#,##0_);\("$"#,##0\)</c:formatCode>
                <c:ptCount val="3"/>
                <c:pt idx="0">
                  <c:v>0</c:v>
                </c:pt>
                <c:pt idx="1">
                  <c:v>40000</c:v>
                </c:pt>
                <c:pt idx="2">
                  <c:v>20000</c:v>
                </c:pt>
              </c:numCache>
            </c:numRef>
          </c:val>
        </c:ser>
        <c:ser>
          <c:idx val="5"/>
          <c:order val="3"/>
          <c:tx>
            <c:strRef>
              <c:f>'Category (2015)'!$B$11</c:f>
              <c:strCache>
                <c:ptCount val="1"/>
                <c:pt idx="0">
                  <c:v>Regional Coordination</c:v>
                </c:pt>
              </c:strCache>
            </c:strRef>
          </c:tx>
          <c:cat>
            <c:numLit>
              <c:formatCode>General</c:formatCode>
              <c:ptCount val="3"/>
              <c:pt idx="0">
                <c:v>2013</c:v>
              </c:pt>
              <c:pt idx="1">
                <c:v>2014</c:v>
              </c:pt>
              <c:pt idx="2">
                <c:v>2015</c:v>
              </c:pt>
            </c:numLit>
          </c:cat>
          <c:val>
            <c:numRef>
              <c:f>('Category (2015)'!$Q$11,'Category (2015)'!$K$11,'Category (2015)'!$D$11)</c:f>
              <c:numCache>
                <c:formatCode>"$"#,##0_);\("$"#,##0\)</c:formatCode>
                <c:ptCount val="3"/>
                <c:pt idx="0">
                  <c:v>65794</c:v>
                </c:pt>
                <c:pt idx="1">
                  <c:v>6000</c:v>
                </c:pt>
                <c:pt idx="2">
                  <c:v>125000</c:v>
                </c:pt>
              </c:numCache>
            </c:numRef>
          </c:val>
        </c:ser>
        <c:ser>
          <c:idx val="4"/>
          <c:order val="4"/>
          <c:tx>
            <c:strRef>
              <c:f>'Category (2015)'!$B$10</c:f>
              <c:strCache>
                <c:ptCount val="1"/>
                <c:pt idx="0">
                  <c:v>Research Projects &amp; Data Development</c:v>
                </c:pt>
              </c:strCache>
            </c:strRef>
          </c:tx>
          <c:cat>
            <c:numLit>
              <c:formatCode>General</c:formatCode>
              <c:ptCount val="3"/>
              <c:pt idx="0">
                <c:v>2013</c:v>
              </c:pt>
              <c:pt idx="1">
                <c:v>2014</c:v>
              </c:pt>
              <c:pt idx="2">
                <c:v>2015</c:v>
              </c:pt>
            </c:numLit>
          </c:cat>
          <c:val>
            <c:numRef>
              <c:f>('Category (2015)'!$Q$10,'Category (2015)'!$K$10,'Category (2015)'!$D$10)</c:f>
              <c:numCache>
                <c:formatCode>"$"#,##0_);\("$"#,##0\)</c:formatCode>
                <c:ptCount val="3"/>
                <c:pt idx="0">
                  <c:v>24451.800000000003</c:v>
                </c:pt>
                <c:pt idx="1">
                  <c:v>60000</c:v>
                </c:pt>
                <c:pt idx="2">
                  <c:v>40000</c:v>
                </c:pt>
              </c:numCache>
            </c:numRef>
          </c:val>
        </c:ser>
        <c:ser>
          <c:idx val="3"/>
          <c:order val="5"/>
          <c:tx>
            <c:strRef>
              <c:f>'Category (2015)'!$B$9</c:f>
              <c:strCache>
                <c:ptCount val="1"/>
                <c:pt idx="0">
                  <c:v>Tool Development</c:v>
                </c:pt>
              </c:strCache>
            </c:strRef>
          </c:tx>
          <c:cat>
            <c:numLit>
              <c:formatCode>General</c:formatCode>
              <c:ptCount val="3"/>
              <c:pt idx="0">
                <c:v>2013</c:v>
              </c:pt>
              <c:pt idx="1">
                <c:v>2014</c:v>
              </c:pt>
              <c:pt idx="2">
                <c:v>2015</c:v>
              </c:pt>
            </c:numLit>
          </c:cat>
          <c:val>
            <c:numRef>
              <c:f>('Category (2015)'!$Q$9,'Category (2015)'!$K$9,'Category (2015)'!$D$9)</c:f>
              <c:numCache>
                <c:formatCode>"$"#,##0_);\("$"#,##0\)</c:formatCode>
                <c:ptCount val="3"/>
                <c:pt idx="0">
                  <c:v>37316</c:v>
                </c:pt>
                <c:pt idx="1">
                  <c:v>120000</c:v>
                </c:pt>
                <c:pt idx="2">
                  <c:v>80000</c:v>
                </c:pt>
              </c:numCache>
            </c:numRef>
          </c:val>
        </c:ser>
        <c:ser>
          <c:idx val="2"/>
          <c:order val="6"/>
          <c:tx>
            <c:strRef>
              <c:f>'Category (2015)'!$B$8</c:f>
              <c:strCache>
                <c:ptCount val="1"/>
                <c:pt idx="0">
                  <c:v>Standardization of Technical Analysis</c:v>
                </c:pt>
              </c:strCache>
            </c:strRef>
          </c:tx>
          <c:cat>
            <c:numLit>
              <c:formatCode>General</c:formatCode>
              <c:ptCount val="3"/>
              <c:pt idx="0">
                <c:v>2013</c:v>
              </c:pt>
              <c:pt idx="1">
                <c:v>2014</c:v>
              </c:pt>
              <c:pt idx="2">
                <c:v>2015</c:v>
              </c:pt>
            </c:numLit>
          </c:cat>
          <c:val>
            <c:numRef>
              <c:f>('Category (2015)'!$Q$8,'Category (2015)'!$K$8,'Category (2015)'!$D$8)</c:f>
              <c:numCache>
                <c:formatCode>"$"#,##0_);\("$"#,##0\)</c:formatCode>
                <c:ptCount val="3"/>
                <c:pt idx="0">
                  <c:v>22095.000000000004</c:v>
                </c:pt>
                <c:pt idx="1">
                  <c:v>19000</c:v>
                </c:pt>
                <c:pt idx="2">
                  <c:v>84000</c:v>
                </c:pt>
              </c:numCache>
            </c:numRef>
          </c:val>
        </c:ser>
        <c:ser>
          <c:idx val="1"/>
          <c:order val="7"/>
          <c:tx>
            <c:strRef>
              <c:f>'Category (2015)'!$B$7</c:f>
              <c:strCache>
                <c:ptCount val="1"/>
                <c:pt idx="0">
                  <c:v>New Measure Development &amp; Review of Unsolicited Proposals</c:v>
                </c:pt>
              </c:strCache>
            </c:strRef>
          </c:tx>
          <c:cat>
            <c:numLit>
              <c:formatCode>General</c:formatCode>
              <c:ptCount val="3"/>
              <c:pt idx="0">
                <c:v>2013</c:v>
              </c:pt>
              <c:pt idx="1">
                <c:v>2014</c:v>
              </c:pt>
              <c:pt idx="2">
                <c:v>2015</c:v>
              </c:pt>
            </c:numLit>
          </c:cat>
          <c:val>
            <c:numRef>
              <c:f>('Category (2015)'!$Q$7,'Category (2015)'!$K$7,'Category (2015)'!$D$7)</c:f>
              <c:numCache>
                <c:formatCode>"$"#,##0_);\("$"#,##0\)</c:formatCode>
                <c:ptCount val="3"/>
                <c:pt idx="0">
                  <c:v>67758</c:v>
                </c:pt>
                <c:pt idx="1">
                  <c:v>140000</c:v>
                </c:pt>
                <c:pt idx="2">
                  <c:v>310000</c:v>
                </c:pt>
              </c:numCache>
            </c:numRef>
          </c:val>
        </c:ser>
        <c:ser>
          <c:idx val="0"/>
          <c:order val="8"/>
          <c:tx>
            <c:strRef>
              <c:f>'Category (2015)'!$B$6</c:f>
              <c:strCache>
                <c:ptCount val="1"/>
                <c:pt idx="0">
                  <c:v>Existing Measure Review &amp; Updates</c:v>
                </c:pt>
              </c:strCache>
            </c:strRef>
          </c:tx>
          <c:cat>
            <c:numLit>
              <c:formatCode>General</c:formatCode>
              <c:ptCount val="3"/>
              <c:pt idx="0">
                <c:v>2013</c:v>
              </c:pt>
              <c:pt idx="1">
                <c:v>2014</c:v>
              </c:pt>
              <c:pt idx="2">
                <c:v>2015</c:v>
              </c:pt>
            </c:numLit>
          </c:cat>
          <c:val>
            <c:numRef>
              <c:f>('Category (2015)'!$Q$6,'Category (2015)'!$K$6,'Category (2015)'!$D$6)</c:f>
              <c:numCache>
                <c:formatCode>"$"#,##0_);\("$"#,##0\)</c:formatCode>
                <c:ptCount val="3"/>
                <c:pt idx="0">
                  <c:v>421376.20000000007</c:v>
                </c:pt>
                <c:pt idx="1">
                  <c:v>410000</c:v>
                </c:pt>
                <c:pt idx="2">
                  <c:v>428000</c:v>
                </c:pt>
              </c:numCache>
            </c:numRef>
          </c:val>
        </c:ser>
        <c:overlap val="100"/>
        <c:axId val="62126720"/>
        <c:axId val="84542592"/>
      </c:barChart>
      <c:catAx>
        <c:axId val="62126720"/>
        <c:scaling>
          <c:orientation val="minMax"/>
        </c:scaling>
        <c:axPos val="b"/>
        <c:numFmt formatCode="General" sourceLinked="1"/>
        <c:tickLblPos val="nextTo"/>
        <c:txPr>
          <a:bodyPr/>
          <a:lstStyle/>
          <a:p>
            <a:pPr>
              <a:defRPr sz="1400" b="1"/>
            </a:pPr>
            <a:endParaRPr lang="en-US"/>
          </a:p>
        </c:txPr>
        <c:crossAx val="84542592"/>
        <c:crosses val="autoZero"/>
        <c:auto val="1"/>
        <c:lblAlgn val="ctr"/>
        <c:lblOffset val="100"/>
      </c:catAx>
      <c:valAx>
        <c:axId val="84542592"/>
        <c:scaling>
          <c:orientation val="minMax"/>
        </c:scaling>
        <c:axPos val="l"/>
        <c:numFmt formatCode="&quot;$&quot;#,##0_);\(&quot;$&quot;#,##0\)" sourceLinked="1"/>
        <c:tickLblPos val="nextTo"/>
        <c:txPr>
          <a:bodyPr/>
          <a:lstStyle/>
          <a:p>
            <a:pPr>
              <a:defRPr sz="1200"/>
            </a:pPr>
            <a:endParaRPr lang="en-US"/>
          </a:p>
        </c:txPr>
        <c:crossAx val="62126720"/>
        <c:crosses val="autoZero"/>
        <c:crossBetween val="between"/>
      </c:valAx>
    </c:plotArea>
    <c:legend>
      <c:legendPos val="r"/>
      <c:layout/>
      <c:txPr>
        <a:bodyPr/>
        <a:lstStyle/>
        <a:p>
          <a:pPr>
            <a:defRPr sz="1200"/>
          </a:pPr>
          <a:endParaRPr lang="en-US"/>
        </a:p>
      </c:txPr>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7627267759351"/>
          <c:y val="8.3099146931624748E-2"/>
          <c:w val="0.50756525226013416"/>
          <c:h val="0.81368701383404562"/>
        </c:manualLayout>
      </c:layout>
      <c:barChart>
        <c:barDir val="col"/>
        <c:grouping val="stacked"/>
        <c:ser>
          <c:idx val="8"/>
          <c:order val="0"/>
          <c:tx>
            <c:strRef>
              <c:f>'Category (2015)'!$B$14</c:f>
              <c:strCache>
                <c:ptCount val="1"/>
                <c:pt idx="0">
                  <c:v>RTF Management</c:v>
                </c:pt>
              </c:strCache>
            </c:strRef>
          </c:tx>
          <c:cat>
            <c:strRef>
              <c:f>('Category (2015)'!$P$4,'Category (2015)'!$J$4,'Category (2015)'!$C$4)</c:f>
              <c:strCache>
                <c:ptCount val="3"/>
                <c:pt idx="0">
                  <c:v>Approved 2013</c:v>
                </c:pt>
                <c:pt idx="1">
                  <c:v>Approved 2014</c:v>
                </c:pt>
                <c:pt idx="2">
                  <c:v>Proposed 2015</c:v>
                </c:pt>
              </c:strCache>
            </c:strRef>
          </c:cat>
          <c:val>
            <c:numRef>
              <c:f>('Category (2015)'!$R$14,'Category (2015)'!$L$14,'Category (2015)'!$F$14)</c:f>
              <c:numCache>
                <c:formatCode>"$"#,##0_);\("$"#,##0\)</c:formatCode>
                <c:ptCount val="3"/>
                <c:pt idx="0">
                  <c:v>211130.00000000003</c:v>
                </c:pt>
                <c:pt idx="1">
                  <c:v>200000</c:v>
                </c:pt>
                <c:pt idx="2">
                  <c:v>133300</c:v>
                </c:pt>
              </c:numCache>
            </c:numRef>
          </c:val>
        </c:ser>
        <c:ser>
          <c:idx val="7"/>
          <c:order val="1"/>
          <c:tx>
            <c:strRef>
              <c:f>'Category (2015)'!$B$13</c:f>
              <c:strCache>
                <c:ptCount val="1"/>
                <c:pt idx="0">
                  <c:v>RTF Member Support &amp; Administration</c:v>
                </c:pt>
              </c:strCache>
            </c:strRef>
          </c:tx>
          <c:cat>
            <c:strRef>
              <c:f>('Category (2015)'!$P$4,'Category (2015)'!$J$4,'Category (2015)'!$C$4)</c:f>
              <c:strCache>
                <c:ptCount val="3"/>
                <c:pt idx="0">
                  <c:v>Approved 2013</c:v>
                </c:pt>
                <c:pt idx="1">
                  <c:v>Approved 2014</c:v>
                </c:pt>
                <c:pt idx="2">
                  <c:v>Proposed 2015</c:v>
                </c:pt>
              </c:strCache>
            </c:strRef>
          </c:cat>
          <c:val>
            <c:numRef>
              <c:f>('Category (2015)'!$R$13,'Category (2015)'!$L$13,'Category (2015)'!$F$13)</c:f>
              <c:numCache>
                <c:formatCode>"$"#,##0_);\("$"#,##0\)</c:formatCode>
                <c:ptCount val="3"/>
                <c:pt idx="0">
                  <c:v>170868.00000000003</c:v>
                </c:pt>
                <c:pt idx="1">
                  <c:v>145000</c:v>
                </c:pt>
                <c:pt idx="2">
                  <c:v>146800</c:v>
                </c:pt>
              </c:numCache>
            </c:numRef>
          </c:val>
        </c:ser>
        <c:ser>
          <c:idx val="6"/>
          <c:order val="2"/>
          <c:tx>
            <c:strRef>
              <c:f>'Category (2015)'!$B$12</c:f>
              <c:strCache>
                <c:ptCount val="1"/>
                <c:pt idx="0">
                  <c:v>Website, Database support, Conservation Tracking </c:v>
                </c:pt>
              </c:strCache>
            </c:strRef>
          </c:tx>
          <c:cat>
            <c:strRef>
              <c:f>('Category (2015)'!$P$4,'Category (2015)'!$J$4,'Category (2015)'!$C$4)</c:f>
              <c:strCache>
                <c:ptCount val="3"/>
                <c:pt idx="0">
                  <c:v>Approved 2013</c:v>
                </c:pt>
                <c:pt idx="1">
                  <c:v>Approved 2014</c:v>
                </c:pt>
                <c:pt idx="2">
                  <c:v>Proposed 2015</c:v>
                </c:pt>
              </c:strCache>
            </c:strRef>
          </c:cat>
          <c:val>
            <c:numRef>
              <c:f>('Category (2015)'!$R$12,'Category (2015)'!$L$12,'Category (2015)'!$F$12)</c:f>
              <c:numCache>
                <c:formatCode>"$"#,##0_);\("$"#,##0\)</c:formatCode>
                <c:ptCount val="3"/>
                <c:pt idx="0">
                  <c:v>0</c:v>
                </c:pt>
                <c:pt idx="1">
                  <c:v>65000</c:v>
                </c:pt>
                <c:pt idx="2">
                  <c:v>40000</c:v>
                </c:pt>
              </c:numCache>
            </c:numRef>
          </c:val>
        </c:ser>
        <c:ser>
          <c:idx val="5"/>
          <c:order val="3"/>
          <c:tx>
            <c:strRef>
              <c:f>'Category (2015)'!$B$11</c:f>
              <c:strCache>
                <c:ptCount val="1"/>
                <c:pt idx="0">
                  <c:v>Regional Coordination</c:v>
                </c:pt>
              </c:strCache>
            </c:strRef>
          </c:tx>
          <c:cat>
            <c:strRef>
              <c:f>('Category (2015)'!$P$4,'Category (2015)'!$J$4,'Category (2015)'!$C$4)</c:f>
              <c:strCache>
                <c:ptCount val="3"/>
                <c:pt idx="0">
                  <c:v>Approved 2013</c:v>
                </c:pt>
                <c:pt idx="1">
                  <c:v>Approved 2014</c:v>
                </c:pt>
                <c:pt idx="2">
                  <c:v>Proposed 2015</c:v>
                </c:pt>
              </c:strCache>
            </c:strRef>
          </c:cat>
          <c:val>
            <c:numRef>
              <c:f>('Category (2015)'!$R$11,'Category (2015)'!$L$11,'Category (2015)'!$F$11)</c:f>
              <c:numCache>
                <c:formatCode>"$"#,##0_);\("$"#,##0\)</c:formatCode>
                <c:ptCount val="3"/>
                <c:pt idx="0">
                  <c:v>85434</c:v>
                </c:pt>
                <c:pt idx="1">
                  <c:v>18500</c:v>
                </c:pt>
                <c:pt idx="2">
                  <c:v>137500</c:v>
                </c:pt>
              </c:numCache>
            </c:numRef>
          </c:val>
        </c:ser>
        <c:ser>
          <c:idx val="4"/>
          <c:order val="4"/>
          <c:tx>
            <c:strRef>
              <c:f>'Category (2015)'!$B$10</c:f>
              <c:strCache>
                <c:ptCount val="1"/>
                <c:pt idx="0">
                  <c:v>Research Projects &amp; Data Development</c:v>
                </c:pt>
              </c:strCache>
            </c:strRef>
          </c:tx>
          <c:cat>
            <c:strRef>
              <c:f>('Category (2015)'!$P$4,'Category (2015)'!$J$4,'Category (2015)'!$C$4)</c:f>
              <c:strCache>
                <c:ptCount val="3"/>
                <c:pt idx="0">
                  <c:v>Approved 2013</c:v>
                </c:pt>
                <c:pt idx="1">
                  <c:v>Approved 2014</c:v>
                </c:pt>
                <c:pt idx="2">
                  <c:v>Proposed 2015</c:v>
                </c:pt>
              </c:strCache>
            </c:strRef>
          </c:cat>
          <c:val>
            <c:numRef>
              <c:f>('Category (2015)'!$R$10,'Category (2015)'!$L$10,'Category (2015)'!$F$10)</c:f>
              <c:numCache>
                <c:formatCode>"$"#,##0_);\("$"#,##0\)</c:formatCode>
                <c:ptCount val="3"/>
                <c:pt idx="0">
                  <c:v>149165.80000000002</c:v>
                </c:pt>
                <c:pt idx="1">
                  <c:v>120000</c:v>
                </c:pt>
                <c:pt idx="2">
                  <c:v>40000</c:v>
                </c:pt>
              </c:numCache>
            </c:numRef>
          </c:val>
        </c:ser>
        <c:ser>
          <c:idx val="3"/>
          <c:order val="5"/>
          <c:tx>
            <c:strRef>
              <c:f>'Category (2015)'!$B$9</c:f>
              <c:strCache>
                <c:ptCount val="1"/>
                <c:pt idx="0">
                  <c:v>Tool Development</c:v>
                </c:pt>
              </c:strCache>
            </c:strRef>
          </c:tx>
          <c:cat>
            <c:strRef>
              <c:f>('Category (2015)'!$P$4,'Category (2015)'!$J$4,'Category (2015)'!$C$4)</c:f>
              <c:strCache>
                <c:ptCount val="3"/>
                <c:pt idx="0">
                  <c:v>Approved 2013</c:v>
                </c:pt>
                <c:pt idx="1">
                  <c:v>Approved 2014</c:v>
                </c:pt>
                <c:pt idx="2">
                  <c:v>Proposed 2015</c:v>
                </c:pt>
              </c:strCache>
            </c:strRef>
          </c:cat>
          <c:val>
            <c:numRef>
              <c:f>('Category (2015)'!$R$9,'Category (2015)'!$L$9,'Category (2015)'!$F$9)</c:f>
              <c:numCache>
                <c:formatCode>"$"#,##0_);\("$"#,##0\)</c:formatCode>
                <c:ptCount val="3"/>
                <c:pt idx="0">
                  <c:v>93290</c:v>
                </c:pt>
                <c:pt idx="1">
                  <c:v>185000</c:v>
                </c:pt>
                <c:pt idx="2">
                  <c:v>90500</c:v>
                </c:pt>
              </c:numCache>
            </c:numRef>
          </c:val>
        </c:ser>
        <c:ser>
          <c:idx val="0"/>
          <c:order val="6"/>
          <c:tx>
            <c:strRef>
              <c:f>'Category (2015)'!$B$8</c:f>
              <c:strCache>
                <c:ptCount val="1"/>
                <c:pt idx="0">
                  <c:v>Standardization of Technical Analysis</c:v>
                </c:pt>
              </c:strCache>
            </c:strRef>
          </c:tx>
          <c:cat>
            <c:strRef>
              <c:f>('Category (2015)'!$P$4,'Category (2015)'!$J$4,'Category (2015)'!$C$4)</c:f>
              <c:strCache>
                <c:ptCount val="3"/>
                <c:pt idx="0">
                  <c:v>Approved 2013</c:v>
                </c:pt>
                <c:pt idx="1">
                  <c:v>Approved 2014</c:v>
                </c:pt>
                <c:pt idx="2">
                  <c:v>Proposed 2015</c:v>
                </c:pt>
              </c:strCache>
            </c:strRef>
          </c:cat>
          <c:val>
            <c:numRef>
              <c:f>('Category (2015)'!$R$8,'Category (2015)'!$L$8,'Category (2015)'!$F$8)</c:f>
              <c:numCache>
                <c:formatCode>"$"#,##0_);\("$"#,##0\)</c:formatCode>
                <c:ptCount val="3"/>
                <c:pt idx="0">
                  <c:v>65303.000000000015</c:v>
                </c:pt>
                <c:pt idx="1">
                  <c:v>59000</c:v>
                </c:pt>
                <c:pt idx="2">
                  <c:v>109000</c:v>
                </c:pt>
              </c:numCache>
            </c:numRef>
          </c:val>
        </c:ser>
        <c:ser>
          <c:idx val="1"/>
          <c:order val="7"/>
          <c:tx>
            <c:strRef>
              <c:f>'Category (2015)'!$B$7</c:f>
              <c:strCache>
                <c:ptCount val="1"/>
                <c:pt idx="0">
                  <c:v>New Measure Development &amp; Review of Unsolicited Proposals</c:v>
                </c:pt>
              </c:strCache>
            </c:strRef>
          </c:tx>
          <c:cat>
            <c:strRef>
              <c:f>('Category (2015)'!$P$4,'Category (2015)'!$J$4,'Category (2015)'!$C$4)</c:f>
              <c:strCache>
                <c:ptCount val="3"/>
                <c:pt idx="0">
                  <c:v>Approved 2013</c:v>
                </c:pt>
                <c:pt idx="1">
                  <c:v>Approved 2014</c:v>
                </c:pt>
                <c:pt idx="2">
                  <c:v>Proposed 2015</c:v>
                </c:pt>
              </c:strCache>
            </c:strRef>
          </c:cat>
          <c:val>
            <c:numRef>
              <c:f>('Category (2015)'!$R$7,'Category (2015)'!$L$7,'Category (2015)'!$F$7)</c:f>
              <c:numCache>
                <c:formatCode>"$"#,##0_);\("$"#,##0\)</c:formatCode>
                <c:ptCount val="3"/>
                <c:pt idx="0">
                  <c:v>158102</c:v>
                </c:pt>
                <c:pt idx="1">
                  <c:v>205000</c:v>
                </c:pt>
                <c:pt idx="2">
                  <c:v>400000</c:v>
                </c:pt>
              </c:numCache>
            </c:numRef>
          </c:val>
        </c:ser>
        <c:ser>
          <c:idx val="2"/>
          <c:order val="8"/>
          <c:tx>
            <c:strRef>
              <c:f>'Category (2015)'!$B$6</c:f>
              <c:strCache>
                <c:ptCount val="1"/>
                <c:pt idx="0">
                  <c:v>Existing Measure Review &amp; Updates</c:v>
                </c:pt>
              </c:strCache>
            </c:strRef>
          </c:tx>
          <c:cat>
            <c:strRef>
              <c:f>('Category (2015)'!$P$4,'Category (2015)'!$J$4,'Category (2015)'!$C$4)</c:f>
              <c:strCache>
                <c:ptCount val="3"/>
                <c:pt idx="0">
                  <c:v>Approved 2013</c:v>
                </c:pt>
                <c:pt idx="1">
                  <c:v>Approved 2014</c:v>
                </c:pt>
                <c:pt idx="2">
                  <c:v>Proposed 2015</c:v>
                </c:pt>
              </c:strCache>
            </c:strRef>
          </c:cat>
          <c:val>
            <c:numRef>
              <c:f>('Category (2015)'!$R$6,'Category (2015)'!$L$6,'Category (2015)'!$F$6)</c:f>
              <c:numCache>
                <c:formatCode>"$"#,##0_);\("$"#,##0\)</c:formatCode>
                <c:ptCount val="3"/>
                <c:pt idx="0">
                  <c:v>539707.20000000007</c:v>
                </c:pt>
                <c:pt idx="1">
                  <c:v>475500</c:v>
                </c:pt>
                <c:pt idx="2">
                  <c:v>540500</c:v>
                </c:pt>
              </c:numCache>
            </c:numRef>
          </c:val>
        </c:ser>
        <c:gapWidth val="27"/>
        <c:overlap val="100"/>
        <c:axId val="62127104"/>
        <c:axId val="72701824"/>
      </c:barChart>
      <c:catAx>
        <c:axId val="62127104"/>
        <c:scaling>
          <c:orientation val="minMax"/>
        </c:scaling>
        <c:axPos val="b"/>
        <c:numFmt formatCode="General" sourceLinked="1"/>
        <c:tickLblPos val="nextTo"/>
        <c:txPr>
          <a:bodyPr/>
          <a:lstStyle/>
          <a:p>
            <a:pPr>
              <a:defRPr sz="1400" b="1"/>
            </a:pPr>
            <a:endParaRPr lang="en-US"/>
          </a:p>
        </c:txPr>
        <c:crossAx val="72701824"/>
        <c:crosses val="autoZero"/>
        <c:auto val="1"/>
        <c:lblAlgn val="ctr"/>
        <c:lblOffset val="100"/>
      </c:catAx>
      <c:valAx>
        <c:axId val="72701824"/>
        <c:scaling>
          <c:orientation val="minMax"/>
        </c:scaling>
        <c:axPos val="l"/>
        <c:numFmt formatCode="&quot;$&quot;#,##0_);\(&quot;$&quot;#,##0\)" sourceLinked="1"/>
        <c:tickLblPos val="nextTo"/>
        <c:txPr>
          <a:bodyPr/>
          <a:lstStyle/>
          <a:p>
            <a:pPr>
              <a:defRPr sz="1200"/>
            </a:pPr>
            <a:endParaRPr lang="en-US"/>
          </a:p>
        </c:txPr>
        <c:crossAx val="62127104"/>
        <c:crosses val="autoZero"/>
        <c:crossBetween val="between"/>
      </c:valAx>
    </c:plotArea>
    <c:legend>
      <c:legendPos val="r"/>
      <c:layout>
        <c:manualLayout>
          <c:xMode val="edge"/>
          <c:yMode val="edge"/>
          <c:x val="0.6778640044193327"/>
          <c:y val="0.17298899640971704"/>
          <c:w val="0.30870079421776703"/>
          <c:h val="0.72488254330810165"/>
        </c:manualLayout>
      </c:layout>
      <c:txPr>
        <a:bodyPr/>
        <a:lstStyle/>
        <a:p>
          <a:pPr>
            <a:defRPr sz="1200"/>
          </a:pPr>
          <a:endParaRPr lang="en-US"/>
        </a:p>
      </c:txPr>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7627267759351"/>
          <c:y val="8.3099146931624748E-2"/>
          <c:w val="0.50756525226013438"/>
          <c:h val="0.81368701383404562"/>
        </c:manualLayout>
      </c:layout>
      <c:barChart>
        <c:barDir val="col"/>
        <c:grouping val="stacked"/>
        <c:ser>
          <c:idx val="8"/>
          <c:order val="0"/>
          <c:tx>
            <c:strRef>
              <c:f>'Category (2015)'!$B$14</c:f>
              <c:strCache>
                <c:ptCount val="1"/>
                <c:pt idx="0">
                  <c:v>RTF Management</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(2015)'!$R$14,'Category (2015)'!$L$14,'Category (2015)'!$F$14)</c:f>
              <c:numCache>
                <c:formatCode>"$"#,##0_);\("$"#,##0\)</c:formatCode>
                <c:ptCount val="3"/>
                <c:pt idx="0">
                  <c:v>211130.00000000003</c:v>
                </c:pt>
                <c:pt idx="1">
                  <c:v>200000</c:v>
                </c:pt>
                <c:pt idx="2">
                  <c:v>133300</c:v>
                </c:pt>
              </c:numCache>
            </c:numRef>
          </c:val>
        </c:ser>
        <c:ser>
          <c:idx val="7"/>
          <c:order val="1"/>
          <c:tx>
            <c:strRef>
              <c:f>'Category (2015)'!$B$13</c:f>
              <c:strCache>
                <c:ptCount val="1"/>
                <c:pt idx="0">
                  <c:v>RTF Member Support &amp; Administration</c:v>
                </c:pt>
              </c:strCache>
            </c:strRef>
          </c:tx>
          <c:spPr>
            <a:solidFill>
              <a:schemeClr val="bg1">
                <a:lumMod val="50000"/>
              </a:schemeClr>
            </a:solidFill>
          </c:spPr>
          <c:cat>
            <c:strRef>
              <c:f>('Category (2015)'!$P$4,'Category (2015)'!$J$4,'Category (2015)'!$C$4)</c:f>
              <c:strCache>
                <c:ptCount val="3"/>
                <c:pt idx="0">
                  <c:v>Approved 2013</c:v>
                </c:pt>
                <c:pt idx="1">
                  <c:v>Approved 2014</c:v>
                </c:pt>
                <c:pt idx="2">
                  <c:v>Proposed 2015</c:v>
                </c:pt>
              </c:strCache>
            </c:strRef>
          </c:cat>
          <c:val>
            <c:numRef>
              <c:f>('Category (2015)'!$R$13,'Category (2015)'!$L$13,'Category (2015)'!$F$13)</c:f>
              <c:numCache>
                <c:formatCode>"$"#,##0_);\("$"#,##0\)</c:formatCode>
                <c:ptCount val="3"/>
                <c:pt idx="0">
                  <c:v>170868.00000000003</c:v>
                </c:pt>
                <c:pt idx="1">
                  <c:v>145000</c:v>
                </c:pt>
                <c:pt idx="2">
                  <c:v>146800</c:v>
                </c:pt>
              </c:numCache>
            </c:numRef>
          </c:val>
        </c:ser>
        <c:ser>
          <c:idx val="6"/>
          <c:order val="2"/>
          <c:tx>
            <c:strRef>
              <c:f>'Category (2015)'!$B$12</c:f>
              <c:strCache>
                <c:ptCount val="1"/>
                <c:pt idx="0">
                  <c:v>Website, Database support, Conservation Tracking </c:v>
                </c:pt>
              </c:strCache>
            </c:strRef>
          </c:tx>
          <c:spPr>
            <a:solidFill>
              <a:schemeClr val="bg1">
                <a:lumMod val="65000"/>
              </a:schemeClr>
            </a:solidFill>
          </c:spPr>
          <c:cat>
            <c:strRef>
              <c:f>('Category (2015)'!$P$4,'Category (2015)'!$J$4,'Category (2015)'!$C$4)</c:f>
              <c:strCache>
                <c:ptCount val="3"/>
                <c:pt idx="0">
                  <c:v>Approved 2013</c:v>
                </c:pt>
                <c:pt idx="1">
                  <c:v>Approved 2014</c:v>
                </c:pt>
                <c:pt idx="2">
                  <c:v>Proposed 2015</c:v>
                </c:pt>
              </c:strCache>
            </c:strRef>
          </c:cat>
          <c:val>
            <c:numRef>
              <c:f>('Category (2015)'!$R$12,'Category (2015)'!$L$12,'Category (2015)'!$F$12)</c:f>
              <c:numCache>
                <c:formatCode>"$"#,##0_);\("$"#,##0\)</c:formatCode>
                <c:ptCount val="3"/>
                <c:pt idx="0">
                  <c:v>0</c:v>
                </c:pt>
                <c:pt idx="1">
                  <c:v>65000</c:v>
                </c:pt>
                <c:pt idx="2">
                  <c:v>40000</c:v>
                </c:pt>
              </c:numCache>
            </c:numRef>
          </c:val>
        </c:ser>
        <c:ser>
          <c:idx val="5"/>
          <c:order val="3"/>
          <c:tx>
            <c:strRef>
              <c:f>'Category (2015)'!$B$11</c:f>
              <c:strCache>
                <c:ptCount val="1"/>
                <c:pt idx="0">
                  <c:v>Regional Coordination</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(2015)'!$R$11,'Category (2015)'!$L$11,'Category (2015)'!$F$11)</c:f>
              <c:numCache>
                <c:formatCode>"$"#,##0_);\("$"#,##0\)</c:formatCode>
                <c:ptCount val="3"/>
                <c:pt idx="0">
                  <c:v>85434</c:v>
                </c:pt>
                <c:pt idx="1">
                  <c:v>18500</c:v>
                </c:pt>
                <c:pt idx="2">
                  <c:v>137500</c:v>
                </c:pt>
              </c:numCache>
            </c:numRef>
          </c:val>
        </c:ser>
        <c:ser>
          <c:idx val="4"/>
          <c:order val="4"/>
          <c:tx>
            <c:strRef>
              <c:f>'Category (2015)'!$B$10</c:f>
              <c:strCache>
                <c:ptCount val="1"/>
                <c:pt idx="0">
                  <c:v>Research Projects &amp; Data Development</c:v>
                </c:pt>
              </c:strCache>
            </c:strRef>
          </c:tx>
          <c:spPr>
            <a:solidFill>
              <a:schemeClr val="tx1">
                <a:lumMod val="65000"/>
                <a:lumOff val="35000"/>
              </a:schemeClr>
            </a:solidFill>
          </c:spPr>
          <c:cat>
            <c:strRef>
              <c:f>('Category (2015)'!$P$4,'Category (2015)'!$J$4,'Category (2015)'!$C$4)</c:f>
              <c:strCache>
                <c:ptCount val="3"/>
                <c:pt idx="0">
                  <c:v>Approved 2013</c:v>
                </c:pt>
                <c:pt idx="1">
                  <c:v>Approved 2014</c:v>
                </c:pt>
                <c:pt idx="2">
                  <c:v>Proposed 2015</c:v>
                </c:pt>
              </c:strCache>
            </c:strRef>
          </c:cat>
          <c:val>
            <c:numRef>
              <c:f>('Category (2015)'!$R$10,'Category (2015)'!$L$10,'Category (2015)'!$F$10)</c:f>
              <c:numCache>
                <c:formatCode>"$"#,##0_);\("$"#,##0\)</c:formatCode>
                <c:ptCount val="3"/>
                <c:pt idx="0">
                  <c:v>149165.80000000002</c:v>
                </c:pt>
                <c:pt idx="1">
                  <c:v>120000</c:v>
                </c:pt>
                <c:pt idx="2">
                  <c:v>40000</c:v>
                </c:pt>
              </c:numCache>
            </c:numRef>
          </c:val>
        </c:ser>
        <c:ser>
          <c:idx val="3"/>
          <c:order val="5"/>
          <c:tx>
            <c:strRef>
              <c:f>'Category (2015)'!$B$9</c:f>
              <c:strCache>
                <c:ptCount val="1"/>
                <c:pt idx="0">
                  <c:v>Tool Development</c:v>
                </c:pt>
              </c:strCache>
            </c:strRef>
          </c:tx>
          <c:spPr>
            <a:solidFill>
              <a:schemeClr val="tx1">
                <a:lumMod val="50000"/>
                <a:lumOff val="50000"/>
              </a:schemeClr>
            </a:solidFill>
          </c:spPr>
          <c:cat>
            <c:strRef>
              <c:f>('Category (2015)'!$P$4,'Category (2015)'!$J$4,'Category (2015)'!$C$4)</c:f>
              <c:strCache>
                <c:ptCount val="3"/>
                <c:pt idx="0">
                  <c:v>Approved 2013</c:v>
                </c:pt>
                <c:pt idx="1">
                  <c:v>Approved 2014</c:v>
                </c:pt>
                <c:pt idx="2">
                  <c:v>Proposed 2015</c:v>
                </c:pt>
              </c:strCache>
            </c:strRef>
          </c:cat>
          <c:val>
            <c:numRef>
              <c:f>('Category (2015)'!$R$9,'Category (2015)'!$L$9,'Category (2015)'!$F$9)</c:f>
              <c:numCache>
                <c:formatCode>"$"#,##0_);\("$"#,##0\)</c:formatCode>
                <c:ptCount val="3"/>
                <c:pt idx="0">
                  <c:v>93290</c:v>
                </c:pt>
                <c:pt idx="1">
                  <c:v>185000</c:v>
                </c:pt>
                <c:pt idx="2">
                  <c:v>90500</c:v>
                </c:pt>
              </c:numCache>
            </c:numRef>
          </c:val>
        </c:ser>
        <c:ser>
          <c:idx val="0"/>
          <c:order val="6"/>
          <c:tx>
            <c:strRef>
              <c:f>'Category (2015)'!$B$8</c:f>
              <c:strCache>
                <c:ptCount val="1"/>
                <c:pt idx="0">
                  <c:v>Standardization of Technical Analysis</c:v>
                </c:pt>
              </c:strCache>
            </c:strRef>
          </c:tx>
          <c:spPr>
            <a:solidFill>
              <a:schemeClr val="bg1">
                <a:lumMod val="65000"/>
              </a:schemeClr>
            </a:solidFill>
          </c:spPr>
          <c:cat>
            <c:strRef>
              <c:f>('Category (2015)'!$P$4,'Category (2015)'!$J$4,'Category (2015)'!$C$4)</c:f>
              <c:strCache>
                <c:ptCount val="3"/>
                <c:pt idx="0">
                  <c:v>Approved 2013</c:v>
                </c:pt>
                <c:pt idx="1">
                  <c:v>Approved 2014</c:v>
                </c:pt>
                <c:pt idx="2">
                  <c:v>Proposed 2015</c:v>
                </c:pt>
              </c:strCache>
            </c:strRef>
          </c:cat>
          <c:val>
            <c:numRef>
              <c:f>('Category (2015)'!$R$8,'Category (2015)'!$L$8,'Category (2015)'!$F$8)</c:f>
              <c:numCache>
                <c:formatCode>"$"#,##0_);\("$"#,##0\)</c:formatCode>
                <c:ptCount val="3"/>
                <c:pt idx="0">
                  <c:v>65303.000000000015</c:v>
                </c:pt>
                <c:pt idx="1">
                  <c:v>59000</c:v>
                </c:pt>
                <c:pt idx="2">
                  <c:v>109000</c:v>
                </c:pt>
              </c:numCache>
            </c:numRef>
          </c:val>
        </c:ser>
        <c:ser>
          <c:idx val="1"/>
          <c:order val="7"/>
          <c:tx>
            <c:strRef>
              <c:f>'Category (2015)'!$B$7</c:f>
              <c:strCache>
                <c:ptCount val="1"/>
                <c:pt idx="0">
                  <c:v>New Measure Development &amp; Review of Unsolicited Proposals</c:v>
                </c:pt>
              </c:strCache>
            </c:strRef>
          </c:tx>
          <c:spPr>
            <a:solidFill>
              <a:schemeClr val="bg1">
                <a:lumMod val="75000"/>
              </a:schemeClr>
            </a:solidFill>
          </c:spPr>
          <c:cat>
            <c:strRef>
              <c:f>('Category (2015)'!$P$4,'Category (2015)'!$J$4,'Category (2015)'!$C$4)</c:f>
              <c:strCache>
                <c:ptCount val="3"/>
                <c:pt idx="0">
                  <c:v>Approved 2013</c:v>
                </c:pt>
                <c:pt idx="1">
                  <c:v>Approved 2014</c:v>
                </c:pt>
                <c:pt idx="2">
                  <c:v>Proposed 2015</c:v>
                </c:pt>
              </c:strCache>
            </c:strRef>
          </c:cat>
          <c:val>
            <c:numRef>
              <c:f>('Category (2015)'!$R$7,'Category (2015)'!$L$7,'Category (2015)'!$F$7)</c:f>
              <c:numCache>
                <c:formatCode>"$"#,##0_);\("$"#,##0\)</c:formatCode>
                <c:ptCount val="3"/>
                <c:pt idx="0">
                  <c:v>158102</c:v>
                </c:pt>
                <c:pt idx="1">
                  <c:v>205000</c:v>
                </c:pt>
                <c:pt idx="2">
                  <c:v>400000</c:v>
                </c:pt>
              </c:numCache>
            </c:numRef>
          </c:val>
        </c:ser>
        <c:ser>
          <c:idx val="2"/>
          <c:order val="8"/>
          <c:tx>
            <c:strRef>
              <c:f>'Category (2015)'!$B$6</c:f>
              <c:strCache>
                <c:ptCount val="1"/>
                <c:pt idx="0">
                  <c:v>Existing Measure Review &amp; Updates</c:v>
                </c:pt>
              </c:strCache>
            </c:strRef>
          </c:tx>
          <c:cat>
            <c:strRef>
              <c:f>('Category (2015)'!$P$4,'Category (2015)'!$J$4,'Category (2015)'!$C$4)</c:f>
              <c:strCache>
                <c:ptCount val="3"/>
                <c:pt idx="0">
                  <c:v>Approved 2013</c:v>
                </c:pt>
                <c:pt idx="1">
                  <c:v>Approved 2014</c:v>
                </c:pt>
                <c:pt idx="2">
                  <c:v>Proposed 2015</c:v>
                </c:pt>
              </c:strCache>
            </c:strRef>
          </c:cat>
          <c:val>
            <c:numRef>
              <c:f>('Category (2015)'!$R$6,'Category (2015)'!$L$6,'Category (2015)'!$F$6)</c:f>
              <c:numCache>
                <c:formatCode>"$"#,##0_);\("$"#,##0\)</c:formatCode>
                <c:ptCount val="3"/>
                <c:pt idx="0">
                  <c:v>539707.20000000007</c:v>
                </c:pt>
                <c:pt idx="1">
                  <c:v>475500</c:v>
                </c:pt>
                <c:pt idx="2">
                  <c:v>540500</c:v>
                </c:pt>
              </c:numCache>
            </c:numRef>
          </c:val>
        </c:ser>
        <c:gapWidth val="27"/>
        <c:overlap val="100"/>
        <c:axId val="73811072"/>
        <c:axId val="73831168"/>
      </c:barChart>
      <c:catAx>
        <c:axId val="73811072"/>
        <c:scaling>
          <c:orientation val="minMax"/>
        </c:scaling>
        <c:axPos val="b"/>
        <c:numFmt formatCode="General" sourceLinked="1"/>
        <c:tickLblPos val="nextTo"/>
        <c:txPr>
          <a:bodyPr/>
          <a:lstStyle/>
          <a:p>
            <a:pPr>
              <a:defRPr sz="1400" b="1"/>
            </a:pPr>
            <a:endParaRPr lang="en-US"/>
          </a:p>
        </c:txPr>
        <c:crossAx val="73831168"/>
        <c:crosses val="autoZero"/>
        <c:auto val="1"/>
        <c:lblAlgn val="ctr"/>
        <c:lblOffset val="100"/>
      </c:catAx>
      <c:valAx>
        <c:axId val="73831168"/>
        <c:scaling>
          <c:orientation val="minMax"/>
        </c:scaling>
        <c:axPos val="l"/>
        <c:numFmt formatCode="&quot;$&quot;#,##0_);\(&quot;$&quot;#,##0\)" sourceLinked="1"/>
        <c:tickLblPos val="nextTo"/>
        <c:txPr>
          <a:bodyPr/>
          <a:lstStyle/>
          <a:p>
            <a:pPr>
              <a:defRPr sz="1200"/>
            </a:pPr>
            <a:endParaRPr lang="en-US"/>
          </a:p>
        </c:txPr>
        <c:crossAx val="73811072"/>
        <c:crosses val="autoZero"/>
        <c:crossBetween val="between"/>
      </c:valAx>
    </c:plotArea>
    <c:legend>
      <c:legendPos val="r"/>
      <c:layout>
        <c:manualLayout>
          <c:xMode val="edge"/>
          <c:yMode val="edge"/>
          <c:x val="0.67786400441933292"/>
          <c:y val="0.17298899640971704"/>
          <c:w val="0.30870079421776725"/>
          <c:h val="0.72488254330810165"/>
        </c:manualLayout>
      </c:layout>
      <c:txPr>
        <a:bodyPr/>
        <a:lstStyle/>
        <a:p>
          <a:pPr>
            <a:defRPr sz="1200"/>
          </a:pPr>
          <a:endParaRPr lang="en-US"/>
        </a:p>
      </c:txPr>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7627267759351"/>
          <c:y val="8.3099146931624748E-2"/>
          <c:w val="0.5075652522601346"/>
          <c:h val="0.81368701383404562"/>
        </c:manualLayout>
      </c:layout>
      <c:barChart>
        <c:barDir val="col"/>
        <c:grouping val="stacked"/>
        <c:ser>
          <c:idx val="8"/>
          <c:order val="0"/>
          <c:tx>
            <c:strRef>
              <c:f>'Category (2015)'!$B$14</c:f>
              <c:strCache>
                <c:ptCount val="1"/>
                <c:pt idx="0">
                  <c:v>RTF Management</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(2015)'!$R$14,'Category (2015)'!$L$14,'Category (2015)'!$F$14)</c:f>
              <c:numCache>
                <c:formatCode>"$"#,##0_);\("$"#,##0\)</c:formatCode>
                <c:ptCount val="3"/>
                <c:pt idx="0">
                  <c:v>211130.00000000003</c:v>
                </c:pt>
                <c:pt idx="1">
                  <c:v>200000</c:v>
                </c:pt>
                <c:pt idx="2">
                  <c:v>133300</c:v>
                </c:pt>
              </c:numCache>
            </c:numRef>
          </c:val>
        </c:ser>
        <c:ser>
          <c:idx val="7"/>
          <c:order val="1"/>
          <c:tx>
            <c:strRef>
              <c:f>'Category (2015)'!$B$13</c:f>
              <c:strCache>
                <c:ptCount val="1"/>
                <c:pt idx="0">
                  <c:v>RTF Member Support &amp; Administration</c:v>
                </c:pt>
              </c:strCache>
            </c:strRef>
          </c:tx>
          <c:spPr>
            <a:solidFill>
              <a:schemeClr val="bg1">
                <a:lumMod val="50000"/>
              </a:schemeClr>
            </a:solidFill>
          </c:spPr>
          <c:cat>
            <c:strRef>
              <c:f>('Category (2015)'!$P$4,'Category (2015)'!$J$4,'Category (2015)'!$C$4)</c:f>
              <c:strCache>
                <c:ptCount val="3"/>
                <c:pt idx="0">
                  <c:v>Approved 2013</c:v>
                </c:pt>
                <c:pt idx="1">
                  <c:v>Approved 2014</c:v>
                </c:pt>
                <c:pt idx="2">
                  <c:v>Proposed 2015</c:v>
                </c:pt>
              </c:strCache>
            </c:strRef>
          </c:cat>
          <c:val>
            <c:numRef>
              <c:f>('Category (2015)'!$R$13,'Category (2015)'!$L$13,'Category (2015)'!$F$13)</c:f>
              <c:numCache>
                <c:formatCode>"$"#,##0_);\("$"#,##0\)</c:formatCode>
                <c:ptCount val="3"/>
                <c:pt idx="0">
                  <c:v>170868.00000000003</c:v>
                </c:pt>
                <c:pt idx="1">
                  <c:v>145000</c:v>
                </c:pt>
                <c:pt idx="2">
                  <c:v>146800</c:v>
                </c:pt>
              </c:numCache>
            </c:numRef>
          </c:val>
        </c:ser>
        <c:ser>
          <c:idx val="6"/>
          <c:order val="2"/>
          <c:tx>
            <c:strRef>
              <c:f>'Category (2015)'!$B$12</c:f>
              <c:strCache>
                <c:ptCount val="1"/>
                <c:pt idx="0">
                  <c:v>Website, Database support, Conservation Tracking </c:v>
                </c:pt>
              </c:strCache>
            </c:strRef>
          </c:tx>
          <c:spPr>
            <a:solidFill>
              <a:schemeClr val="bg1">
                <a:lumMod val="65000"/>
              </a:schemeClr>
            </a:solidFill>
          </c:spPr>
          <c:cat>
            <c:strRef>
              <c:f>('Category (2015)'!$P$4,'Category (2015)'!$J$4,'Category (2015)'!$C$4)</c:f>
              <c:strCache>
                <c:ptCount val="3"/>
                <c:pt idx="0">
                  <c:v>Approved 2013</c:v>
                </c:pt>
                <c:pt idx="1">
                  <c:v>Approved 2014</c:v>
                </c:pt>
                <c:pt idx="2">
                  <c:v>Proposed 2015</c:v>
                </c:pt>
              </c:strCache>
            </c:strRef>
          </c:cat>
          <c:val>
            <c:numRef>
              <c:f>('Category (2015)'!$R$12,'Category (2015)'!$L$12,'Category (2015)'!$F$12)</c:f>
              <c:numCache>
                <c:formatCode>"$"#,##0_);\("$"#,##0\)</c:formatCode>
                <c:ptCount val="3"/>
                <c:pt idx="0">
                  <c:v>0</c:v>
                </c:pt>
                <c:pt idx="1">
                  <c:v>65000</c:v>
                </c:pt>
                <c:pt idx="2">
                  <c:v>40000</c:v>
                </c:pt>
              </c:numCache>
            </c:numRef>
          </c:val>
        </c:ser>
        <c:ser>
          <c:idx val="5"/>
          <c:order val="3"/>
          <c:tx>
            <c:strRef>
              <c:f>'Category (2015)'!$B$11</c:f>
              <c:strCache>
                <c:ptCount val="1"/>
                <c:pt idx="0">
                  <c:v>Regional Coordination</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(2015)'!$R$11,'Category (2015)'!$L$11,'Category (2015)'!$F$11)</c:f>
              <c:numCache>
                <c:formatCode>"$"#,##0_);\("$"#,##0\)</c:formatCode>
                <c:ptCount val="3"/>
                <c:pt idx="0">
                  <c:v>85434</c:v>
                </c:pt>
                <c:pt idx="1">
                  <c:v>18500</c:v>
                </c:pt>
                <c:pt idx="2">
                  <c:v>137500</c:v>
                </c:pt>
              </c:numCache>
            </c:numRef>
          </c:val>
        </c:ser>
        <c:ser>
          <c:idx val="4"/>
          <c:order val="4"/>
          <c:tx>
            <c:strRef>
              <c:f>'Category (2015)'!$B$10</c:f>
              <c:strCache>
                <c:ptCount val="1"/>
                <c:pt idx="0">
                  <c:v>Research Projects &amp; Data Development</c:v>
                </c:pt>
              </c:strCache>
            </c:strRef>
          </c:tx>
          <c:spPr>
            <a:solidFill>
              <a:schemeClr val="tx1">
                <a:lumMod val="65000"/>
                <a:lumOff val="35000"/>
              </a:schemeClr>
            </a:solidFill>
          </c:spPr>
          <c:cat>
            <c:strRef>
              <c:f>('Category (2015)'!$P$4,'Category (2015)'!$J$4,'Category (2015)'!$C$4)</c:f>
              <c:strCache>
                <c:ptCount val="3"/>
                <c:pt idx="0">
                  <c:v>Approved 2013</c:v>
                </c:pt>
                <c:pt idx="1">
                  <c:v>Approved 2014</c:v>
                </c:pt>
                <c:pt idx="2">
                  <c:v>Proposed 2015</c:v>
                </c:pt>
              </c:strCache>
            </c:strRef>
          </c:cat>
          <c:val>
            <c:numRef>
              <c:f>('Category (2015)'!$R$10,'Category (2015)'!$L$10,'Category (2015)'!$F$10)</c:f>
              <c:numCache>
                <c:formatCode>"$"#,##0_);\("$"#,##0\)</c:formatCode>
                <c:ptCount val="3"/>
                <c:pt idx="0">
                  <c:v>149165.80000000002</c:v>
                </c:pt>
                <c:pt idx="1">
                  <c:v>120000</c:v>
                </c:pt>
                <c:pt idx="2">
                  <c:v>40000</c:v>
                </c:pt>
              </c:numCache>
            </c:numRef>
          </c:val>
        </c:ser>
        <c:ser>
          <c:idx val="3"/>
          <c:order val="5"/>
          <c:tx>
            <c:strRef>
              <c:f>'Category (2015)'!$B$9</c:f>
              <c:strCache>
                <c:ptCount val="1"/>
                <c:pt idx="0">
                  <c:v>Tool Development</c:v>
                </c:pt>
              </c:strCache>
            </c:strRef>
          </c:tx>
          <c:spPr>
            <a:solidFill>
              <a:schemeClr val="tx1">
                <a:lumMod val="50000"/>
                <a:lumOff val="50000"/>
              </a:schemeClr>
            </a:solidFill>
          </c:spPr>
          <c:cat>
            <c:strRef>
              <c:f>('Category (2015)'!$P$4,'Category (2015)'!$J$4,'Category (2015)'!$C$4)</c:f>
              <c:strCache>
                <c:ptCount val="3"/>
                <c:pt idx="0">
                  <c:v>Approved 2013</c:v>
                </c:pt>
                <c:pt idx="1">
                  <c:v>Approved 2014</c:v>
                </c:pt>
                <c:pt idx="2">
                  <c:v>Proposed 2015</c:v>
                </c:pt>
              </c:strCache>
            </c:strRef>
          </c:cat>
          <c:val>
            <c:numRef>
              <c:f>('Category (2015)'!$R$9,'Category (2015)'!$L$9,'Category (2015)'!$F$9)</c:f>
              <c:numCache>
                <c:formatCode>"$"#,##0_);\("$"#,##0\)</c:formatCode>
                <c:ptCount val="3"/>
                <c:pt idx="0">
                  <c:v>93290</c:v>
                </c:pt>
                <c:pt idx="1">
                  <c:v>185000</c:v>
                </c:pt>
                <c:pt idx="2">
                  <c:v>90500</c:v>
                </c:pt>
              </c:numCache>
            </c:numRef>
          </c:val>
        </c:ser>
        <c:ser>
          <c:idx val="0"/>
          <c:order val="6"/>
          <c:tx>
            <c:strRef>
              <c:f>'Category (2015)'!$B$8</c:f>
              <c:strCache>
                <c:ptCount val="1"/>
                <c:pt idx="0">
                  <c:v>Standardization of Technical Analysis</c:v>
                </c:pt>
              </c:strCache>
            </c:strRef>
          </c:tx>
          <c:spPr>
            <a:solidFill>
              <a:schemeClr val="bg1">
                <a:lumMod val="65000"/>
              </a:schemeClr>
            </a:solidFill>
          </c:spPr>
          <c:cat>
            <c:strRef>
              <c:f>('Category (2015)'!$P$4,'Category (2015)'!$J$4,'Category (2015)'!$C$4)</c:f>
              <c:strCache>
                <c:ptCount val="3"/>
                <c:pt idx="0">
                  <c:v>Approved 2013</c:v>
                </c:pt>
                <c:pt idx="1">
                  <c:v>Approved 2014</c:v>
                </c:pt>
                <c:pt idx="2">
                  <c:v>Proposed 2015</c:v>
                </c:pt>
              </c:strCache>
            </c:strRef>
          </c:cat>
          <c:val>
            <c:numRef>
              <c:f>('Category (2015)'!$R$8,'Category (2015)'!$L$8,'Category (2015)'!$F$8)</c:f>
              <c:numCache>
                <c:formatCode>"$"#,##0_);\("$"#,##0\)</c:formatCode>
                <c:ptCount val="3"/>
                <c:pt idx="0">
                  <c:v>65303.000000000015</c:v>
                </c:pt>
                <c:pt idx="1">
                  <c:v>59000</c:v>
                </c:pt>
                <c:pt idx="2">
                  <c:v>109000</c:v>
                </c:pt>
              </c:numCache>
            </c:numRef>
          </c:val>
        </c:ser>
        <c:ser>
          <c:idx val="1"/>
          <c:order val="7"/>
          <c:tx>
            <c:strRef>
              <c:f>'Category (2015)'!$B$7</c:f>
              <c:strCache>
                <c:ptCount val="1"/>
                <c:pt idx="0">
                  <c:v>New Measure Development &amp; Review of Unsolicited Proposals</c:v>
                </c:pt>
              </c:strCache>
            </c:strRef>
          </c:tx>
          <c:cat>
            <c:strRef>
              <c:f>('Category (2015)'!$P$4,'Category (2015)'!$J$4,'Category (2015)'!$C$4)</c:f>
              <c:strCache>
                <c:ptCount val="3"/>
                <c:pt idx="0">
                  <c:v>Approved 2013</c:v>
                </c:pt>
                <c:pt idx="1">
                  <c:v>Approved 2014</c:v>
                </c:pt>
                <c:pt idx="2">
                  <c:v>Proposed 2015</c:v>
                </c:pt>
              </c:strCache>
            </c:strRef>
          </c:cat>
          <c:val>
            <c:numRef>
              <c:f>('Category (2015)'!$R$7,'Category (2015)'!$L$7,'Category (2015)'!$F$7)</c:f>
              <c:numCache>
                <c:formatCode>"$"#,##0_);\("$"#,##0\)</c:formatCode>
                <c:ptCount val="3"/>
                <c:pt idx="0">
                  <c:v>158102</c:v>
                </c:pt>
                <c:pt idx="1">
                  <c:v>205000</c:v>
                </c:pt>
                <c:pt idx="2">
                  <c:v>400000</c:v>
                </c:pt>
              </c:numCache>
            </c:numRef>
          </c:val>
        </c:ser>
        <c:ser>
          <c:idx val="2"/>
          <c:order val="8"/>
          <c:tx>
            <c:strRef>
              <c:f>'Category (2015)'!$B$6</c:f>
              <c:strCache>
                <c:ptCount val="1"/>
                <c:pt idx="0">
                  <c:v>Existing Measure Review &amp; Updates</c:v>
                </c:pt>
              </c:strCache>
            </c:strRef>
          </c:tx>
          <c:spPr>
            <a:solidFill>
              <a:schemeClr val="bg1">
                <a:lumMod val="75000"/>
              </a:schemeClr>
            </a:solidFill>
          </c:spPr>
          <c:cat>
            <c:strRef>
              <c:f>('Category (2015)'!$P$4,'Category (2015)'!$J$4,'Category (2015)'!$C$4)</c:f>
              <c:strCache>
                <c:ptCount val="3"/>
                <c:pt idx="0">
                  <c:v>Approved 2013</c:v>
                </c:pt>
                <c:pt idx="1">
                  <c:v>Approved 2014</c:v>
                </c:pt>
                <c:pt idx="2">
                  <c:v>Proposed 2015</c:v>
                </c:pt>
              </c:strCache>
            </c:strRef>
          </c:cat>
          <c:val>
            <c:numRef>
              <c:f>('Category (2015)'!$R$6,'Category (2015)'!$L$6,'Category (2015)'!$F$6)</c:f>
              <c:numCache>
                <c:formatCode>"$"#,##0_);\("$"#,##0\)</c:formatCode>
                <c:ptCount val="3"/>
                <c:pt idx="0">
                  <c:v>539707.20000000007</c:v>
                </c:pt>
                <c:pt idx="1">
                  <c:v>475500</c:v>
                </c:pt>
                <c:pt idx="2">
                  <c:v>540500</c:v>
                </c:pt>
              </c:numCache>
            </c:numRef>
          </c:val>
        </c:ser>
        <c:gapWidth val="27"/>
        <c:overlap val="100"/>
        <c:axId val="40192640"/>
        <c:axId val="40284544"/>
      </c:barChart>
      <c:catAx>
        <c:axId val="40192640"/>
        <c:scaling>
          <c:orientation val="minMax"/>
        </c:scaling>
        <c:axPos val="b"/>
        <c:numFmt formatCode="General" sourceLinked="1"/>
        <c:tickLblPos val="nextTo"/>
        <c:txPr>
          <a:bodyPr/>
          <a:lstStyle/>
          <a:p>
            <a:pPr>
              <a:defRPr sz="1400" b="1"/>
            </a:pPr>
            <a:endParaRPr lang="en-US"/>
          </a:p>
        </c:txPr>
        <c:crossAx val="40284544"/>
        <c:crosses val="autoZero"/>
        <c:auto val="1"/>
        <c:lblAlgn val="ctr"/>
        <c:lblOffset val="100"/>
      </c:catAx>
      <c:valAx>
        <c:axId val="40284544"/>
        <c:scaling>
          <c:orientation val="minMax"/>
        </c:scaling>
        <c:axPos val="l"/>
        <c:numFmt formatCode="&quot;$&quot;#,##0_);\(&quot;$&quot;#,##0\)" sourceLinked="1"/>
        <c:tickLblPos val="nextTo"/>
        <c:txPr>
          <a:bodyPr/>
          <a:lstStyle/>
          <a:p>
            <a:pPr>
              <a:defRPr sz="1200"/>
            </a:pPr>
            <a:endParaRPr lang="en-US"/>
          </a:p>
        </c:txPr>
        <c:crossAx val="40192640"/>
        <c:crosses val="autoZero"/>
        <c:crossBetween val="between"/>
      </c:valAx>
    </c:plotArea>
    <c:legend>
      <c:legendPos val="r"/>
      <c:layout>
        <c:manualLayout>
          <c:xMode val="edge"/>
          <c:yMode val="edge"/>
          <c:x val="0.67786400441933314"/>
          <c:y val="0.17298899640971704"/>
          <c:w val="0.30870079421776742"/>
          <c:h val="0.72488254330810165"/>
        </c:manualLayout>
      </c:layout>
      <c:txPr>
        <a:bodyPr/>
        <a:lstStyle/>
        <a:p>
          <a:pPr>
            <a:defRPr sz="1200"/>
          </a:pPr>
          <a:endParaRPr lang="en-US"/>
        </a:p>
      </c:txPr>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7627267759351"/>
          <c:y val="8.3099146931624748E-2"/>
          <c:w val="0.5075652522601346"/>
          <c:h val="0.81368701383404562"/>
        </c:manualLayout>
      </c:layout>
      <c:barChart>
        <c:barDir val="col"/>
        <c:grouping val="stacked"/>
        <c:ser>
          <c:idx val="8"/>
          <c:order val="0"/>
          <c:tx>
            <c:strRef>
              <c:f>'Category (2015)'!$B$14</c:f>
              <c:strCache>
                <c:ptCount val="1"/>
                <c:pt idx="0">
                  <c:v>RTF Management</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(2015)'!$R$14,'Category (2015)'!$L$14,'Category (2015)'!$F$14)</c:f>
              <c:numCache>
                <c:formatCode>"$"#,##0_);\("$"#,##0\)</c:formatCode>
                <c:ptCount val="3"/>
                <c:pt idx="0">
                  <c:v>211130.00000000003</c:v>
                </c:pt>
                <c:pt idx="1">
                  <c:v>200000</c:v>
                </c:pt>
                <c:pt idx="2">
                  <c:v>133300</c:v>
                </c:pt>
              </c:numCache>
            </c:numRef>
          </c:val>
        </c:ser>
        <c:ser>
          <c:idx val="7"/>
          <c:order val="1"/>
          <c:tx>
            <c:strRef>
              <c:f>'Category (2015)'!$B$13</c:f>
              <c:strCache>
                <c:ptCount val="1"/>
                <c:pt idx="0">
                  <c:v>RTF Member Support &amp; Administration</c:v>
                </c:pt>
              </c:strCache>
            </c:strRef>
          </c:tx>
          <c:spPr>
            <a:solidFill>
              <a:schemeClr val="bg1">
                <a:lumMod val="50000"/>
              </a:schemeClr>
            </a:solidFill>
          </c:spPr>
          <c:cat>
            <c:strRef>
              <c:f>('Category (2015)'!$P$4,'Category (2015)'!$J$4,'Category (2015)'!$C$4)</c:f>
              <c:strCache>
                <c:ptCount val="3"/>
                <c:pt idx="0">
                  <c:v>Approved 2013</c:v>
                </c:pt>
                <c:pt idx="1">
                  <c:v>Approved 2014</c:v>
                </c:pt>
                <c:pt idx="2">
                  <c:v>Proposed 2015</c:v>
                </c:pt>
              </c:strCache>
            </c:strRef>
          </c:cat>
          <c:val>
            <c:numRef>
              <c:f>('Category (2015)'!$R$13,'Category (2015)'!$L$13,'Category (2015)'!$F$13)</c:f>
              <c:numCache>
                <c:formatCode>"$"#,##0_);\("$"#,##0\)</c:formatCode>
                <c:ptCount val="3"/>
                <c:pt idx="0">
                  <c:v>170868.00000000003</c:v>
                </c:pt>
                <c:pt idx="1">
                  <c:v>145000</c:v>
                </c:pt>
                <c:pt idx="2">
                  <c:v>146800</c:v>
                </c:pt>
              </c:numCache>
            </c:numRef>
          </c:val>
        </c:ser>
        <c:ser>
          <c:idx val="6"/>
          <c:order val="2"/>
          <c:tx>
            <c:strRef>
              <c:f>'Category (2015)'!$B$12</c:f>
              <c:strCache>
                <c:ptCount val="1"/>
                <c:pt idx="0">
                  <c:v>Website, Database support, Conservation Tracking </c:v>
                </c:pt>
              </c:strCache>
            </c:strRef>
          </c:tx>
          <c:spPr>
            <a:solidFill>
              <a:schemeClr val="bg1">
                <a:lumMod val="65000"/>
              </a:schemeClr>
            </a:solidFill>
          </c:spPr>
          <c:cat>
            <c:strRef>
              <c:f>('Category (2015)'!$P$4,'Category (2015)'!$J$4,'Category (2015)'!$C$4)</c:f>
              <c:strCache>
                <c:ptCount val="3"/>
                <c:pt idx="0">
                  <c:v>Approved 2013</c:v>
                </c:pt>
                <c:pt idx="1">
                  <c:v>Approved 2014</c:v>
                </c:pt>
                <c:pt idx="2">
                  <c:v>Proposed 2015</c:v>
                </c:pt>
              </c:strCache>
            </c:strRef>
          </c:cat>
          <c:val>
            <c:numRef>
              <c:f>('Category (2015)'!$R$12,'Category (2015)'!$L$12,'Category (2015)'!$F$12)</c:f>
              <c:numCache>
                <c:formatCode>"$"#,##0_);\("$"#,##0\)</c:formatCode>
                <c:ptCount val="3"/>
                <c:pt idx="0">
                  <c:v>0</c:v>
                </c:pt>
                <c:pt idx="1">
                  <c:v>65000</c:v>
                </c:pt>
                <c:pt idx="2">
                  <c:v>40000</c:v>
                </c:pt>
              </c:numCache>
            </c:numRef>
          </c:val>
        </c:ser>
        <c:ser>
          <c:idx val="5"/>
          <c:order val="3"/>
          <c:tx>
            <c:strRef>
              <c:f>'Category (2015)'!$B$11</c:f>
              <c:strCache>
                <c:ptCount val="1"/>
                <c:pt idx="0">
                  <c:v>Regional Coordination</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(2015)'!$R$11,'Category (2015)'!$L$11,'Category (2015)'!$F$11)</c:f>
              <c:numCache>
                <c:formatCode>"$"#,##0_);\("$"#,##0\)</c:formatCode>
                <c:ptCount val="3"/>
                <c:pt idx="0">
                  <c:v>85434</c:v>
                </c:pt>
                <c:pt idx="1">
                  <c:v>18500</c:v>
                </c:pt>
                <c:pt idx="2">
                  <c:v>137500</c:v>
                </c:pt>
              </c:numCache>
            </c:numRef>
          </c:val>
        </c:ser>
        <c:ser>
          <c:idx val="4"/>
          <c:order val="4"/>
          <c:tx>
            <c:strRef>
              <c:f>'Category (2015)'!$B$10</c:f>
              <c:strCache>
                <c:ptCount val="1"/>
                <c:pt idx="0">
                  <c:v>Research Projects &amp; Data Development</c:v>
                </c:pt>
              </c:strCache>
            </c:strRef>
          </c:tx>
          <c:spPr>
            <a:solidFill>
              <a:schemeClr val="tx1">
                <a:lumMod val="65000"/>
                <a:lumOff val="35000"/>
              </a:schemeClr>
            </a:solidFill>
          </c:spPr>
          <c:cat>
            <c:strRef>
              <c:f>('Category (2015)'!$P$4,'Category (2015)'!$J$4,'Category (2015)'!$C$4)</c:f>
              <c:strCache>
                <c:ptCount val="3"/>
                <c:pt idx="0">
                  <c:v>Approved 2013</c:v>
                </c:pt>
                <c:pt idx="1">
                  <c:v>Approved 2014</c:v>
                </c:pt>
                <c:pt idx="2">
                  <c:v>Proposed 2015</c:v>
                </c:pt>
              </c:strCache>
            </c:strRef>
          </c:cat>
          <c:val>
            <c:numRef>
              <c:f>('Category (2015)'!$R$10,'Category (2015)'!$L$10,'Category (2015)'!$F$10)</c:f>
              <c:numCache>
                <c:formatCode>"$"#,##0_);\("$"#,##0\)</c:formatCode>
                <c:ptCount val="3"/>
                <c:pt idx="0">
                  <c:v>149165.80000000002</c:v>
                </c:pt>
                <c:pt idx="1">
                  <c:v>120000</c:v>
                </c:pt>
                <c:pt idx="2">
                  <c:v>40000</c:v>
                </c:pt>
              </c:numCache>
            </c:numRef>
          </c:val>
        </c:ser>
        <c:ser>
          <c:idx val="3"/>
          <c:order val="5"/>
          <c:tx>
            <c:strRef>
              <c:f>'Category (2015)'!$B$9</c:f>
              <c:strCache>
                <c:ptCount val="1"/>
                <c:pt idx="0">
                  <c:v>Tool Development</c:v>
                </c:pt>
              </c:strCache>
            </c:strRef>
          </c:tx>
          <c:spPr>
            <a:solidFill>
              <a:schemeClr val="tx1">
                <a:lumMod val="50000"/>
                <a:lumOff val="50000"/>
              </a:schemeClr>
            </a:solidFill>
          </c:spPr>
          <c:cat>
            <c:strRef>
              <c:f>('Category (2015)'!$P$4,'Category (2015)'!$J$4,'Category (2015)'!$C$4)</c:f>
              <c:strCache>
                <c:ptCount val="3"/>
                <c:pt idx="0">
                  <c:v>Approved 2013</c:v>
                </c:pt>
                <c:pt idx="1">
                  <c:v>Approved 2014</c:v>
                </c:pt>
                <c:pt idx="2">
                  <c:v>Proposed 2015</c:v>
                </c:pt>
              </c:strCache>
            </c:strRef>
          </c:cat>
          <c:val>
            <c:numRef>
              <c:f>('Category (2015)'!$R$9,'Category (2015)'!$L$9,'Category (2015)'!$F$9)</c:f>
              <c:numCache>
                <c:formatCode>"$"#,##0_);\("$"#,##0\)</c:formatCode>
                <c:ptCount val="3"/>
                <c:pt idx="0">
                  <c:v>93290</c:v>
                </c:pt>
                <c:pt idx="1">
                  <c:v>185000</c:v>
                </c:pt>
                <c:pt idx="2">
                  <c:v>90500</c:v>
                </c:pt>
              </c:numCache>
            </c:numRef>
          </c:val>
        </c:ser>
        <c:ser>
          <c:idx val="0"/>
          <c:order val="6"/>
          <c:tx>
            <c:strRef>
              <c:f>'Category (2015)'!$B$8</c:f>
              <c:strCache>
                <c:ptCount val="1"/>
                <c:pt idx="0">
                  <c:v>Standardization of Technical Analysis</c:v>
                </c:pt>
              </c:strCache>
            </c:strRef>
          </c:tx>
          <c:cat>
            <c:strRef>
              <c:f>('Category (2015)'!$P$4,'Category (2015)'!$J$4,'Category (2015)'!$C$4)</c:f>
              <c:strCache>
                <c:ptCount val="3"/>
                <c:pt idx="0">
                  <c:v>Approved 2013</c:v>
                </c:pt>
                <c:pt idx="1">
                  <c:v>Approved 2014</c:v>
                </c:pt>
                <c:pt idx="2">
                  <c:v>Proposed 2015</c:v>
                </c:pt>
              </c:strCache>
            </c:strRef>
          </c:cat>
          <c:val>
            <c:numRef>
              <c:f>('Category (2015)'!$R$8,'Category (2015)'!$L$8,'Category (2015)'!$F$8)</c:f>
              <c:numCache>
                <c:formatCode>"$"#,##0_);\("$"#,##0\)</c:formatCode>
                <c:ptCount val="3"/>
                <c:pt idx="0">
                  <c:v>65303.000000000015</c:v>
                </c:pt>
                <c:pt idx="1">
                  <c:v>59000</c:v>
                </c:pt>
                <c:pt idx="2">
                  <c:v>109000</c:v>
                </c:pt>
              </c:numCache>
            </c:numRef>
          </c:val>
        </c:ser>
        <c:ser>
          <c:idx val="1"/>
          <c:order val="7"/>
          <c:tx>
            <c:strRef>
              <c:f>'Category (2015)'!$B$7</c:f>
              <c:strCache>
                <c:ptCount val="1"/>
                <c:pt idx="0">
                  <c:v>New Measure Development &amp; Review of Unsolicited Proposals</c:v>
                </c:pt>
              </c:strCache>
            </c:strRef>
          </c:tx>
          <c:spPr>
            <a:solidFill>
              <a:schemeClr val="bg1">
                <a:lumMod val="85000"/>
              </a:schemeClr>
            </a:solidFill>
          </c:spPr>
          <c:cat>
            <c:strRef>
              <c:f>('Category (2015)'!$P$4,'Category (2015)'!$J$4,'Category (2015)'!$C$4)</c:f>
              <c:strCache>
                <c:ptCount val="3"/>
                <c:pt idx="0">
                  <c:v>Approved 2013</c:v>
                </c:pt>
                <c:pt idx="1">
                  <c:v>Approved 2014</c:v>
                </c:pt>
                <c:pt idx="2">
                  <c:v>Proposed 2015</c:v>
                </c:pt>
              </c:strCache>
            </c:strRef>
          </c:cat>
          <c:val>
            <c:numRef>
              <c:f>('Category (2015)'!$R$7,'Category (2015)'!$L$7,'Category (2015)'!$F$7)</c:f>
              <c:numCache>
                <c:formatCode>"$"#,##0_);\("$"#,##0\)</c:formatCode>
                <c:ptCount val="3"/>
                <c:pt idx="0">
                  <c:v>158102</c:v>
                </c:pt>
                <c:pt idx="1">
                  <c:v>205000</c:v>
                </c:pt>
                <c:pt idx="2">
                  <c:v>400000</c:v>
                </c:pt>
              </c:numCache>
            </c:numRef>
          </c:val>
        </c:ser>
        <c:ser>
          <c:idx val="2"/>
          <c:order val="8"/>
          <c:tx>
            <c:strRef>
              <c:f>'Category (2015)'!$B$6</c:f>
              <c:strCache>
                <c:ptCount val="1"/>
                <c:pt idx="0">
                  <c:v>Existing Measure Review &amp; Updates</c:v>
                </c:pt>
              </c:strCache>
            </c:strRef>
          </c:tx>
          <c:spPr>
            <a:solidFill>
              <a:schemeClr val="bg1">
                <a:lumMod val="75000"/>
              </a:schemeClr>
            </a:solidFill>
          </c:spPr>
          <c:cat>
            <c:strRef>
              <c:f>('Category (2015)'!$P$4,'Category (2015)'!$J$4,'Category (2015)'!$C$4)</c:f>
              <c:strCache>
                <c:ptCount val="3"/>
                <c:pt idx="0">
                  <c:v>Approved 2013</c:v>
                </c:pt>
                <c:pt idx="1">
                  <c:v>Approved 2014</c:v>
                </c:pt>
                <c:pt idx="2">
                  <c:v>Proposed 2015</c:v>
                </c:pt>
              </c:strCache>
            </c:strRef>
          </c:cat>
          <c:val>
            <c:numRef>
              <c:f>('Category (2015)'!$R$6,'Category (2015)'!$L$6,'Category (2015)'!$F$6)</c:f>
              <c:numCache>
                <c:formatCode>"$"#,##0_);\("$"#,##0\)</c:formatCode>
                <c:ptCount val="3"/>
                <c:pt idx="0">
                  <c:v>539707.20000000007</c:v>
                </c:pt>
                <c:pt idx="1">
                  <c:v>475500</c:v>
                </c:pt>
                <c:pt idx="2">
                  <c:v>540500</c:v>
                </c:pt>
              </c:numCache>
            </c:numRef>
          </c:val>
        </c:ser>
        <c:gapWidth val="27"/>
        <c:overlap val="100"/>
        <c:axId val="85406080"/>
        <c:axId val="85424384"/>
      </c:barChart>
      <c:catAx>
        <c:axId val="85406080"/>
        <c:scaling>
          <c:orientation val="minMax"/>
        </c:scaling>
        <c:axPos val="b"/>
        <c:numFmt formatCode="General" sourceLinked="1"/>
        <c:tickLblPos val="nextTo"/>
        <c:txPr>
          <a:bodyPr/>
          <a:lstStyle/>
          <a:p>
            <a:pPr>
              <a:defRPr sz="1400" b="1"/>
            </a:pPr>
            <a:endParaRPr lang="en-US"/>
          </a:p>
        </c:txPr>
        <c:crossAx val="85424384"/>
        <c:crosses val="autoZero"/>
        <c:auto val="1"/>
        <c:lblAlgn val="ctr"/>
        <c:lblOffset val="100"/>
      </c:catAx>
      <c:valAx>
        <c:axId val="85424384"/>
        <c:scaling>
          <c:orientation val="minMax"/>
        </c:scaling>
        <c:axPos val="l"/>
        <c:numFmt formatCode="&quot;$&quot;#,##0_);\(&quot;$&quot;#,##0\)" sourceLinked="1"/>
        <c:tickLblPos val="nextTo"/>
        <c:txPr>
          <a:bodyPr/>
          <a:lstStyle/>
          <a:p>
            <a:pPr>
              <a:defRPr sz="1200"/>
            </a:pPr>
            <a:endParaRPr lang="en-US"/>
          </a:p>
        </c:txPr>
        <c:crossAx val="85406080"/>
        <c:crosses val="autoZero"/>
        <c:crossBetween val="between"/>
      </c:valAx>
    </c:plotArea>
    <c:legend>
      <c:legendPos val="r"/>
      <c:layout>
        <c:manualLayout>
          <c:xMode val="edge"/>
          <c:yMode val="edge"/>
          <c:x val="0.67786400441933337"/>
          <c:y val="0.17298899640971704"/>
          <c:w val="0.30870079421776753"/>
          <c:h val="0.72488254330810165"/>
        </c:manualLayout>
      </c:layout>
      <c:txPr>
        <a:bodyPr/>
        <a:lstStyle/>
        <a:p>
          <a:pPr>
            <a:defRPr sz="1200"/>
          </a:pPr>
          <a:endParaRPr lang="en-US"/>
        </a:p>
      </c:txPr>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392688-7281-4F84-8DB7-BF35BE335BD8}" type="datetimeFigureOut">
              <a:rPr lang="en-US" smtClean="0"/>
              <a:pPr/>
              <a:t>9/17/2014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5FB1BE-A92F-44FB-8E2B-EF36859EDF2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FAE68142-E3AC-4462-A128-898DAD62D162}" type="slidenum">
              <a:rPr lang="en-US" smtClean="0"/>
              <a:pPr/>
              <a:t>21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5B7032-6E9A-4664-B027-F85F6EB2FF70}" type="datetime1">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F8EF0-2B13-554B-8AE1-BAB8D8E922D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6D8BDF-432B-4585-8C2A-332C86C93EE2}" type="datetime1">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F8EF0-2B13-554B-8AE1-BAB8D8E922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E18A0A-09C2-4CE7-9A7E-A6103C2B968A}" type="datetime1">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F8EF0-2B13-554B-8AE1-BAB8D8E922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B33B60-E008-49AF-B9B8-357E17D8B29B}" type="datetime1">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F8EF0-2B13-554B-8AE1-BAB8D8E922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35F5CF-1F79-464F-BF25-474FF0F99EDB}" type="datetime1">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F8EF0-2B13-554B-8AE1-BAB8D8E922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99B848-30DE-4C1C-96F6-DDF1FF740C00}" type="datetime1">
              <a:rPr lang="en-US" smtClean="0"/>
              <a:pPr/>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F8EF0-2B13-554B-8AE1-BAB8D8E922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534227-5617-4CA6-AB2C-18E90EB53B52}" type="datetime1">
              <a:rPr lang="en-US" smtClean="0"/>
              <a:pPr/>
              <a:t>9/17/2014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AF8EF0-2B13-554B-8AE1-BAB8D8E922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A23C6F-A250-4820-8F38-2810F7615734}" type="datetime1">
              <a:rPr lang="en-US" smtClean="0"/>
              <a:pPr/>
              <a:t>9/17/2014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AF8EF0-2B13-554B-8AE1-BAB8D8E922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DC27E9-3C3C-497A-A590-ED12DC8A03D2}" type="datetime1">
              <a:rPr lang="en-US" smtClean="0"/>
              <a:pPr/>
              <a:t>9/17/2014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AF8EF0-2B13-554B-8AE1-BAB8D8E922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075DC0-27DA-4F64-A50D-C3FB2117E0C0}" type="datetime1">
              <a:rPr lang="en-US" smtClean="0"/>
              <a:pPr/>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F8EF0-2B13-554B-8AE1-BAB8D8E922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EC730-2182-4263-BEC0-E1EE471C3920}" type="datetime1">
              <a:rPr lang="en-US" smtClean="0"/>
              <a:pPr/>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F8EF0-2B13-554B-8AE1-BAB8D8E922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99F971-58F7-4DC2-8E28-EE4EE472CFC9}" type="datetime1">
              <a:rPr lang="en-US" smtClean="0"/>
              <a:pPr/>
              <a:t>9/17/2014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F8EF0-2B13-554B-8AE1-BAB8D8E922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496107"/>
            <a:ext cx="7772400" cy="1470025"/>
          </a:xfrm>
        </p:spPr>
        <p:txBody>
          <a:bodyPr>
            <a:normAutofit fontScale="90000"/>
          </a:bodyPr>
          <a:lstStyle/>
          <a:p>
            <a:r>
              <a:rPr lang="en-US" dirty="0" smtClean="0"/>
              <a:t>Proposed 2015 Work Plan and</a:t>
            </a:r>
            <a:br>
              <a:rPr lang="en-US" dirty="0" smtClean="0"/>
            </a:br>
            <a:r>
              <a:rPr lang="en-US" dirty="0" smtClean="0"/>
              <a:t>3 Year Look Back</a:t>
            </a:r>
            <a:br>
              <a:rPr lang="en-US" dirty="0" smtClean="0"/>
            </a:br>
            <a:r>
              <a:rPr lang="en-US" dirty="0" smtClean="0"/>
              <a:t/>
            </a:r>
            <a:br>
              <a:rPr lang="en-US" dirty="0" smtClean="0"/>
            </a:br>
            <a:r>
              <a:rPr lang="en-US" dirty="0" smtClean="0"/>
              <a:t>September 18, 2014</a:t>
            </a:r>
            <a:endParaRPr lang="en-US" dirty="0"/>
          </a:p>
        </p:txBody>
      </p:sp>
      <p:pic>
        <p:nvPicPr>
          <p:cNvPr id="4" name="Picture 3" descr="RTFLogo.jpg"/>
          <p:cNvPicPr>
            <a:picLocks noChangeAspect="1"/>
          </p:cNvPicPr>
          <p:nvPr/>
        </p:nvPicPr>
        <p:blipFill>
          <a:blip r:embed="rId2"/>
          <a:stretch>
            <a:fillRect/>
          </a:stretch>
        </p:blipFill>
        <p:spPr>
          <a:xfrm>
            <a:off x="2406430" y="898993"/>
            <a:ext cx="4048543" cy="123143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RTF Budgets – Contract Analyst Allocation</a:t>
            </a:r>
            <a:endParaRPr lang="en-US" dirty="0"/>
          </a:p>
        </p:txBody>
      </p:sp>
      <p:sp>
        <p:nvSpPr>
          <p:cNvPr id="4" name="Slide Number Placeholder 3"/>
          <p:cNvSpPr>
            <a:spLocks noGrp="1"/>
          </p:cNvSpPr>
          <p:nvPr>
            <p:ph type="sldNum" sz="quarter" idx="12"/>
          </p:nvPr>
        </p:nvSpPr>
        <p:spPr/>
        <p:txBody>
          <a:bodyPr/>
          <a:lstStyle/>
          <a:p>
            <a:fld id="{12AF8EF0-2B13-554B-8AE1-BAB8D8E922DD}" type="slidenum">
              <a:rPr lang="en-US" smtClean="0"/>
              <a:pPr/>
              <a:t>10</a:t>
            </a:fld>
            <a:endParaRPr lang="en-US"/>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2013-2015 RTF Budgets</a:t>
            </a:r>
            <a:endParaRPr lang="en-US" dirty="0"/>
          </a:p>
        </p:txBody>
      </p:sp>
      <p:sp>
        <p:nvSpPr>
          <p:cNvPr id="4" name="Slide Number Placeholder 3"/>
          <p:cNvSpPr>
            <a:spLocks noGrp="1"/>
          </p:cNvSpPr>
          <p:nvPr>
            <p:ph type="sldNum" sz="quarter" idx="12"/>
          </p:nvPr>
        </p:nvSpPr>
        <p:spPr/>
        <p:txBody>
          <a:bodyPr/>
          <a:lstStyle/>
          <a:p>
            <a:fld id="{12AF8EF0-2B13-554B-8AE1-BAB8D8E922DD}" type="slidenum">
              <a:rPr lang="en-US" smtClean="0"/>
              <a:pPr/>
              <a:t>11</a:t>
            </a:fld>
            <a:endParaRPr lang="en-US"/>
          </a:p>
        </p:txBody>
      </p:sp>
      <p:graphicFrame>
        <p:nvGraphicFramePr>
          <p:cNvPr id="8" name="Content Placeholder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2013-2015 RTF Budgets</a:t>
            </a:r>
            <a:endParaRPr lang="en-US" dirty="0"/>
          </a:p>
        </p:txBody>
      </p:sp>
      <p:sp>
        <p:nvSpPr>
          <p:cNvPr id="4" name="Slide Number Placeholder 3"/>
          <p:cNvSpPr>
            <a:spLocks noGrp="1"/>
          </p:cNvSpPr>
          <p:nvPr>
            <p:ph type="sldNum" sz="quarter" idx="12"/>
          </p:nvPr>
        </p:nvSpPr>
        <p:spPr/>
        <p:txBody>
          <a:bodyPr/>
          <a:lstStyle/>
          <a:p>
            <a:fld id="{12AF8EF0-2B13-554B-8AE1-BAB8D8E922DD}" type="slidenum">
              <a:rPr lang="en-US" smtClean="0"/>
              <a:pPr/>
              <a:t>12</a:t>
            </a:fld>
            <a:endParaRPr lang="en-US"/>
          </a:p>
        </p:txBody>
      </p:sp>
      <p:sp>
        <p:nvSpPr>
          <p:cNvPr id="9" name="Rounded Rectangle 8"/>
          <p:cNvSpPr/>
          <p:nvPr/>
        </p:nvSpPr>
        <p:spPr>
          <a:xfrm>
            <a:off x="1800225" y="1417638"/>
            <a:ext cx="2667000" cy="887412"/>
          </a:xfrm>
          <a:prstGeom prst="roundRect">
            <a:avLst/>
          </a:prstGeom>
          <a:noFill/>
          <a:ln w="38100">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accent3"/>
                </a:solidFill>
              </a:rPr>
              <a:t>Increase due to number of measures to sunset and increased staff effort</a:t>
            </a:r>
            <a:endParaRPr lang="en-US" b="1" dirty="0">
              <a:solidFill>
                <a:schemeClr val="accent3"/>
              </a:solidFill>
            </a:endParaRPr>
          </a:p>
        </p:txBody>
      </p:sp>
      <p:graphicFrame>
        <p:nvGraphicFramePr>
          <p:cNvPr id="7" name="Content Placeholder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dirty="0" smtClean="0"/>
              <a:t>2013-2015 RTF Budgets</a:t>
            </a:r>
            <a:endParaRPr lang="en-US" dirty="0"/>
          </a:p>
        </p:txBody>
      </p:sp>
      <p:sp>
        <p:nvSpPr>
          <p:cNvPr id="4" name="Slide Number Placeholder 3"/>
          <p:cNvSpPr>
            <a:spLocks noGrp="1"/>
          </p:cNvSpPr>
          <p:nvPr>
            <p:ph type="sldNum" sz="quarter" idx="12"/>
          </p:nvPr>
        </p:nvSpPr>
        <p:spPr/>
        <p:txBody>
          <a:bodyPr/>
          <a:lstStyle/>
          <a:p>
            <a:fld id="{12AF8EF0-2B13-554B-8AE1-BAB8D8E922DD}" type="slidenum">
              <a:rPr lang="en-US" smtClean="0"/>
              <a:pPr/>
              <a:t>13</a:t>
            </a:fld>
            <a:endParaRPr lang="en-US"/>
          </a:p>
        </p:txBody>
      </p:sp>
      <p:sp>
        <p:nvSpPr>
          <p:cNvPr id="9" name="Rounded Rectangle 8"/>
          <p:cNvSpPr/>
          <p:nvPr/>
        </p:nvSpPr>
        <p:spPr>
          <a:xfrm>
            <a:off x="1800225" y="1417638"/>
            <a:ext cx="2667000" cy="887412"/>
          </a:xfrm>
          <a:prstGeom prst="roundRect">
            <a:avLst/>
          </a:prstGeom>
          <a:noFill/>
          <a:ln w="381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accent2"/>
                </a:solidFill>
              </a:rPr>
              <a:t>Increase for new </a:t>
            </a:r>
            <a:r>
              <a:rPr lang="en-US" b="1" dirty="0" smtClean="0">
                <a:solidFill>
                  <a:schemeClr val="accent2"/>
                </a:solidFill>
              </a:rPr>
              <a:t>measures and standard protocols expected</a:t>
            </a:r>
            <a:endParaRPr lang="en-US" b="1" dirty="0">
              <a:solidFill>
                <a:schemeClr val="accent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2013-2015 RTF Budgets</a:t>
            </a:r>
            <a:endParaRPr lang="en-US" dirty="0"/>
          </a:p>
        </p:txBody>
      </p:sp>
      <p:sp>
        <p:nvSpPr>
          <p:cNvPr id="4" name="Slide Number Placeholder 3"/>
          <p:cNvSpPr>
            <a:spLocks noGrp="1"/>
          </p:cNvSpPr>
          <p:nvPr>
            <p:ph type="sldNum" sz="quarter" idx="12"/>
          </p:nvPr>
        </p:nvSpPr>
        <p:spPr/>
        <p:txBody>
          <a:bodyPr/>
          <a:lstStyle/>
          <a:p>
            <a:fld id="{12AF8EF0-2B13-554B-8AE1-BAB8D8E922DD}" type="slidenum">
              <a:rPr lang="en-US" smtClean="0"/>
              <a:pPr/>
              <a:t>14</a:t>
            </a:fld>
            <a:endParaRPr lang="en-US"/>
          </a:p>
        </p:txBody>
      </p:sp>
      <p:sp>
        <p:nvSpPr>
          <p:cNvPr id="9" name="Rounded Rectangle 8"/>
          <p:cNvSpPr/>
          <p:nvPr/>
        </p:nvSpPr>
        <p:spPr>
          <a:xfrm>
            <a:off x="1800225" y="1417638"/>
            <a:ext cx="2667000" cy="887412"/>
          </a:xfrm>
          <a:prstGeom prst="roundRect">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accent1"/>
                </a:solidFill>
              </a:rPr>
              <a:t>Increased for Updating and Standardizing Work Products</a:t>
            </a:r>
            <a:endParaRPr lang="en-US" b="1" dirty="0">
              <a:solidFill>
                <a:schemeClr val="accent1"/>
              </a:solidFill>
            </a:endParaRPr>
          </a:p>
        </p:txBody>
      </p:sp>
      <p:graphicFrame>
        <p:nvGraphicFramePr>
          <p:cNvPr id="8" name="Content Placeholder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2013-2015 RTF Budgets</a:t>
            </a:r>
            <a:endParaRPr lang="en-US" dirty="0"/>
          </a:p>
        </p:txBody>
      </p:sp>
      <p:sp>
        <p:nvSpPr>
          <p:cNvPr id="4" name="Slide Number Placeholder 3"/>
          <p:cNvSpPr>
            <a:spLocks noGrp="1"/>
          </p:cNvSpPr>
          <p:nvPr>
            <p:ph type="sldNum" sz="quarter" idx="12"/>
          </p:nvPr>
        </p:nvSpPr>
        <p:spPr/>
        <p:txBody>
          <a:bodyPr/>
          <a:lstStyle/>
          <a:p>
            <a:fld id="{12AF8EF0-2B13-554B-8AE1-BAB8D8E922DD}" type="slidenum">
              <a:rPr lang="en-US" smtClean="0"/>
              <a:pPr/>
              <a:t>15</a:t>
            </a:fld>
            <a:endParaRPr lang="en-US"/>
          </a:p>
        </p:txBody>
      </p:sp>
      <p:graphicFrame>
        <p:nvGraphicFramePr>
          <p:cNvPr id="7" name="Content Placeholder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9" name="Rounded Rectangle 8"/>
          <p:cNvSpPr/>
          <p:nvPr/>
        </p:nvSpPr>
        <p:spPr>
          <a:xfrm>
            <a:off x="1800225" y="1417638"/>
            <a:ext cx="2667000" cy="887412"/>
          </a:xfrm>
          <a:prstGeom prst="roundRect">
            <a:avLst/>
          </a:prstGeom>
          <a:noFill/>
          <a:ln w="38100">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accent4"/>
                </a:solidFill>
              </a:rPr>
              <a:t>Decreased with </a:t>
            </a:r>
            <a:r>
              <a:rPr lang="en-US" b="1" dirty="0" smtClean="0">
                <a:solidFill>
                  <a:schemeClr val="accent4"/>
                </a:solidFill>
              </a:rPr>
              <a:t>SEEM calibration wrapping up</a:t>
            </a:r>
            <a:endParaRPr lang="en-US" b="1" dirty="0">
              <a:solidFill>
                <a:schemeClr val="accent4"/>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2013-2015 RTF Budgets</a:t>
            </a:r>
            <a:endParaRPr lang="en-US" dirty="0"/>
          </a:p>
        </p:txBody>
      </p:sp>
      <p:sp>
        <p:nvSpPr>
          <p:cNvPr id="4" name="Slide Number Placeholder 3"/>
          <p:cNvSpPr>
            <a:spLocks noGrp="1"/>
          </p:cNvSpPr>
          <p:nvPr>
            <p:ph type="sldNum" sz="quarter" idx="12"/>
          </p:nvPr>
        </p:nvSpPr>
        <p:spPr/>
        <p:txBody>
          <a:bodyPr/>
          <a:lstStyle/>
          <a:p>
            <a:fld id="{12AF8EF0-2B13-554B-8AE1-BAB8D8E922DD}" type="slidenum">
              <a:rPr lang="en-US" smtClean="0"/>
              <a:pPr/>
              <a:t>16</a:t>
            </a:fld>
            <a:endParaRPr lang="en-US"/>
          </a:p>
        </p:txBody>
      </p:sp>
      <p:sp>
        <p:nvSpPr>
          <p:cNvPr id="9" name="Rounded Rectangle 8"/>
          <p:cNvSpPr/>
          <p:nvPr/>
        </p:nvSpPr>
        <p:spPr>
          <a:xfrm>
            <a:off x="1800225" y="1417638"/>
            <a:ext cx="2667000" cy="887412"/>
          </a:xfrm>
          <a:prstGeom prst="roundRect">
            <a:avLst/>
          </a:prstGeom>
          <a:noFill/>
          <a:ln w="38100">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accent5"/>
                </a:solidFill>
              </a:rPr>
              <a:t>Decreased due to identified projects completed in prior years</a:t>
            </a:r>
            <a:endParaRPr lang="en-US" b="1" dirty="0">
              <a:solidFill>
                <a:schemeClr val="accent5"/>
              </a:solidFill>
            </a:endParaRPr>
          </a:p>
        </p:txBody>
      </p:sp>
      <p:graphicFrame>
        <p:nvGraphicFramePr>
          <p:cNvPr id="7" name="Content Placeholder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2013-2015 RTF Budgets</a:t>
            </a:r>
            <a:endParaRPr lang="en-US" dirty="0"/>
          </a:p>
        </p:txBody>
      </p:sp>
      <p:sp>
        <p:nvSpPr>
          <p:cNvPr id="4" name="Slide Number Placeholder 3"/>
          <p:cNvSpPr>
            <a:spLocks noGrp="1"/>
          </p:cNvSpPr>
          <p:nvPr>
            <p:ph type="sldNum" sz="quarter" idx="12"/>
          </p:nvPr>
        </p:nvSpPr>
        <p:spPr/>
        <p:txBody>
          <a:bodyPr/>
          <a:lstStyle/>
          <a:p>
            <a:fld id="{12AF8EF0-2B13-554B-8AE1-BAB8D8E922DD}" type="slidenum">
              <a:rPr lang="en-US" smtClean="0"/>
              <a:pPr/>
              <a:t>17</a:t>
            </a:fld>
            <a:endParaRPr lang="en-US"/>
          </a:p>
        </p:txBody>
      </p:sp>
      <p:sp>
        <p:nvSpPr>
          <p:cNvPr id="9" name="Rounded Rectangle 8"/>
          <p:cNvSpPr/>
          <p:nvPr/>
        </p:nvSpPr>
        <p:spPr>
          <a:xfrm>
            <a:off x="1800225" y="1417638"/>
            <a:ext cx="2667000" cy="887412"/>
          </a:xfrm>
          <a:prstGeom prst="roundRect">
            <a:avLst/>
          </a:prstGeom>
          <a:noFill/>
          <a:ln w="38100">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accent6"/>
                </a:solidFill>
              </a:rPr>
              <a:t>Increased to Support Additional Contract Analyst</a:t>
            </a:r>
            <a:endParaRPr lang="en-US" b="1" dirty="0">
              <a:solidFill>
                <a:schemeClr val="accent6"/>
              </a:solidFill>
            </a:endParaRPr>
          </a:p>
        </p:txBody>
      </p:sp>
      <p:graphicFrame>
        <p:nvGraphicFramePr>
          <p:cNvPr id="8" name="Content Placeholder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Council Impact</a:t>
            </a:r>
            <a:endParaRPr lang="en-US" dirty="0"/>
          </a:p>
        </p:txBody>
      </p:sp>
      <p:sp>
        <p:nvSpPr>
          <p:cNvPr id="3" name="Content Placeholder 2"/>
          <p:cNvSpPr>
            <a:spLocks noGrp="1"/>
          </p:cNvSpPr>
          <p:nvPr>
            <p:ph idx="1"/>
          </p:nvPr>
        </p:nvSpPr>
        <p:spPr>
          <a:xfrm>
            <a:off x="457200" y="1600200"/>
            <a:ext cx="8229600" cy="4781550"/>
          </a:xfrm>
        </p:spPr>
        <p:txBody>
          <a:bodyPr>
            <a:normAutofit fontScale="70000" lnSpcReduction="20000"/>
          </a:bodyPr>
          <a:lstStyle/>
          <a:p>
            <a:pPr>
              <a:lnSpc>
                <a:spcPct val="120000"/>
              </a:lnSpc>
            </a:pPr>
            <a:r>
              <a:rPr lang="en-US" dirty="0" smtClean="0"/>
              <a:t>Continue to shift technical and management work to RTF Manager and Contract Analyst</a:t>
            </a:r>
          </a:p>
          <a:p>
            <a:pPr lvl="1">
              <a:lnSpc>
                <a:spcPct val="120000"/>
              </a:lnSpc>
            </a:pPr>
            <a:r>
              <a:rPr lang="en-US" dirty="0" smtClean="0"/>
              <a:t>Reliance on Contract Analyst Team for analysis and implementation</a:t>
            </a:r>
          </a:p>
          <a:p>
            <a:pPr lvl="1">
              <a:lnSpc>
                <a:spcPct val="120000"/>
              </a:lnSpc>
            </a:pPr>
            <a:r>
              <a:rPr lang="en-US" dirty="0" smtClean="0"/>
              <a:t>Transitioned more accounting and contracts development to RTF Manager</a:t>
            </a:r>
          </a:p>
          <a:p>
            <a:pPr lvl="1">
              <a:lnSpc>
                <a:spcPct val="120000"/>
              </a:lnSpc>
            </a:pPr>
            <a:r>
              <a:rPr lang="en-US" dirty="0" smtClean="0"/>
              <a:t>In-kind Contribution around $200,000 and 1.1 FTE</a:t>
            </a:r>
          </a:p>
          <a:p>
            <a:pPr lvl="2">
              <a:lnSpc>
                <a:spcPct val="120000"/>
              </a:lnSpc>
            </a:pPr>
            <a:r>
              <a:rPr lang="en-US" dirty="0" smtClean="0"/>
              <a:t>Previously around $275,000 and 1.7 FTE</a:t>
            </a:r>
          </a:p>
          <a:p>
            <a:pPr>
              <a:lnSpc>
                <a:spcPct val="120000"/>
              </a:lnSpc>
            </a:pPr>
            <a:r>
              <a:rPr lang="en-US" dirty="0" smtClean="0"/>
              <a:t>Still rely on Council for:</a:t>
            </a:r>
          </a:p>
          <a:p>
            <a:pPr lvl="1">
              <a:lnSpc>
                <a:spcPct val="120000"/>
              </a:lnSpc>
            </a:pPr>
            <a:r>
              <a:rPr lang="en-US" dirty="0" smtClean="0"/>
              <a:t>Technical and management guidance (Tom and Charlie)</a:t>
            </a:r>
          </a:p>
          <a:p>
            <a:pPr lvl="1">
              <a:lnSpc>
                <a:spcPct val="120000"/>
              </a:lnSpc>
            </a:pPr>
            <a:r>
              <a:rPr lang="en-US" dirty="0" smtClean="0"/>
              <a:t>IT assistance, database, website development &amp; hosting</a:t>
            </a:r>
          </a:p>
          <a:p>
            <a:pPr lvl="1">
              <a:lnSpc>
                <a:spcPct val="120000"/>
              </a:lnSpc>
            </a:pPr>
            <a:r>
              <a:rPr lang="en-US" dirty="0" smtClean="0"/>
              <a:t>Administration of meeting space &amp; setup</a:t>
            </a:r>
          </a:p>
          <a:p>
            <a:pPr lvl="1">
              <a:lnSpc>
                <a:spcPct val="120000"/>
              </a:lnSpc>
            </a:pPr>
            <a:r>
              <a:rPr lang="en-US" dirty="0" smtClean="0"/>
              <a:t>Legal (charter, by-laws, contract review)</a:t>
            </a:r>
            <a:endParaRPr lang="en-US" dirty="0"/>
          </a:p>
        </p:txBody>
      </p:sp>
      <p:sp>
        <p:nvSpPr>
          <p:cNvPr id="4" name="Slide Number Placeholder 3"/>
          <p:cNvSpPr>
            <a:spLocks noGrp="1"/>
          </p:cNvSpPr>
          <p:nvPr>
            <p:ph type="sldNum" sz="quarter" idx="12"/>
          </p:nvPr>
        </p:nvSpPr>
        <p:spPr/>
        <p:txBody>
          <a:bodyPr/>
          <a:lstStyle/>
          <a:p>
            <a:fld id="{12AF8EF0-2B13-554B-8AE1-BAB8D8E922DD}"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Level Staff Observations</a:t>
            </a:r>
            <a:endParaRPr lang="en-US" dirty="0"/>
          </a:p>
        </p:txBody>
      </p:sp>
      <p:sp>
        <p:nvSpPr>
          <p:cNvPr id="3" name="Content Placeholder 2"/>
          <p:cNvSpPr>
            <a:spLocks noGrp="1"/>
          </p:cNvSpPr>
          <p:nvPr>
            <p:ph idx="1"/>
          </p:nvPr>
        </p:nvSpPr>
        <p:spPr>
          <a:xfrm>
            <a:off x="457200" y="1600202"/>
            <a:ext cx="8229600" cy="3438524"/>
          </a:xfrm>
        </p:spPr>
        <p:txBody>
          <a:bodyPr>
            <a:normAutofit/>
          </a:bodyPr>
          <a:lstStyle/>
          <a:p>
            <a:pPr>
              <a:lnSpc>
                <a:spcPct val="110000"/>
              </a:lnSpc>
              <a:buNone/>
            </a:pPr>
            <a:r>
              <a:rPr lang="en-US" sz="2800" b="1" dirty="0" smtClean="0"/>
              <a:t>Majority of budget allocated to in-house contract staff</a:t>
            </a:r>
          </a:p>
          <a:p>
            <a:pPr>
              <a:lnSpc>
                <a:spcPct val="110000"/>
              </a:lnSpc>
            </a:pPr>
            <a:r>
              <a:rPr lang="en-US" sz="2800" dirty="0" smtClean="0"/>
              <a:t>Cohesive team with valuable intra-team reviews</a:t>
            </a:r>
          </a:p>
          <a:p>
            <a:pPr>
              <a:lnSpc>
                <a:spcPct val="110000"/>
              </a:lnSpc>
            </a:pPr>
            <a:r>
              <a:rPr lang="en-US" sz="2800" dirty="0" smtClean="0"/>
              <a:t>Consistency is valuable for longer term projects (ex: SEEM calibration)</a:t>
            </a:r>
          </a:p>
          <a:p>
            <a:pPr>
              <a:lnSpc>
                <a:spcPct val="110000"/>
              </a:lnSpc>
            </a:pPr>
            <a:r>
              <a:rPr lang="en-US" sz="2800" dirty="0" smtClean="0"/>
              <a:t>QC review of work products continues to enhance documentation and accuracy</a:t>
            </a:r>
          </a:p>
        </p:txBody>
      </p:sp>
      <p:sp>
        <p:nvSpPr>
          <p:cNvPr id="4" name="Slide Number Placeholder 3"/>
          <p:cNvSpPr>
            <a:spLocks noGrp="1"/>
          </p:cNvSpPr>
          <p:nvPr>
            <p:ph type="sldNum" sz="quarter" idx="12"/>
          </p:nvPr>
        </p:nvSpPr>
        <p:spPr/>
        <p:txBody>
          <a:bodyPr/>
          <a:lstStyle/>
          <a:p>
            <a:fld id="{12AF8EF0-2B13-554B-8AE1-BAB8D8E922DD}" type="slidenum">
              <a:rPr lang="en-US" smtClean="0"/>
              <a:pPr/>
              <a:t>19</a:t>
            </a:fld>
            <a:endParaRPr lang="en-US" dirty="0"/>
          </a:p>
        </p:txBody>
      </p:sp>
      <p:sp>
        <p:nvSpPr>
          <p:cNvPr id="5" name="Rectangle 4"/>
          <p:cNvSpPr/>
          <p:nvPr/>
        </p:nvSpPr>
        <p:spPr>
          <a:xfrm>
            <a:off x="457200" y="5095876"/>
            <a:ext cx="8229600" cy="984885"/>
          </a:xfrm>
          <a:prstGeom prst="rect">
            <a:avLst/>
          </a:prstGeom>
        </p:spPr>
        <p:txBody>
          <a:bodyPr wrap="square">
            <a:spAutoFit/>
          </a:bodyPr>
          <a:lstStyle/>
          <a:p>
            <a:pPr>
              <a:lnSpc>
                <a:spcPct val="120000"/>
              </a:lnSpc>
              <a:buNone/>
            </a:pPr>
            <a:r>
              <a:rPr lang="en-US" sz="2500" b="1" dirty="0" smtClean="0">
                <a:solidFill>
                  <a:schemeClr val="accent2"/>
                </a:solidFill>
              </a:rPr>
              <a:t>Plan to conduct another RTF Member survey to get feedback and help with next round of analyst selection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Development Process</a:t>
            </a:r>
            <a:endParaRPr lang="en-US" dirty="0"/>
          </a:p>
        </p:txBody>
      </p:sp>
      <p:graphicFrame>
        <p:nvGraphicFramePr>
          <p:cNvPr id="4" name="Table 3"/>
          <p:cNvGraphicFramePr>
            <a:graphicFrameLocks noGrp="1"/>
          </p:cNvGraphicFramePr>
          <p:nvPr/>
        </p:nvGraphicFramePr>
        <p:xfrm>
          <a:off x="142876" y="2019300"/>
          <a:ext cx="8867774" cy="3677315"/>
        </p:xfrm>
        <a:graphic>
          <a:graphicData uri="http://schemas.openxmlformats.org/drawingml/2006/table">
            <a:tbl>
              <a:tblPr firstRow="1" bandRow="1" bandCol="1">
                <a:tableStyleId>{69012ECD-51FC-41F1-AA8D-1B2483CD663E}</a:tableStyleId>
              </a:tblPr>
              <a:tblGrid>
                <a:gridCol w="5604781"/>
                <a:gridCol w="3262993"/>
              </a:tblGrid>
              <a:tr h="259307">
                <a:tc>
                  <a:txBody>
                    <a:bodyPr/>
                    <a:lstStyle/>
                    <a:p>
                      <a:pPr marL="0" marR="0">
                        <a:spcBef>
                          <a:spcPts val="0"/>
                        </a:spcBef>
                        <a:spcAft>
                          <a:spcPts val="0"/>
                        </a:spcAft>
                      </a:pPr>
                      <a:r>
                        <a:rPr lang="en-US" sz="1600" dirty="0"/>
                        <a:t>RTF </a:t>
                      </a:r>
                      <a:r>
                        <a:rPr lang="en-US" sz="1600" dirty="0" smtClean="0"/>
                        <a:t>2015 work plan Process</a:t>
                      </a:r>
                      <a:endParaRPr lang="en-US" sz="1600" dirty="0">
                        <a:latin typeface="Calibri"/>
                        <a:ea typeface="Calibri"/>
                        <a:cs typeface="Times New Roman"/>
                      </a:endParaRPr>
                    </a:p>
                  </a:txBody>
                  <a:tcPr marL="50257" marR="50257" marT="0" marB="0" anchor="b"/>
                </a:tc>
                <a:tc>
                  <a:txBody>
                    <a:bodyPr/>
                    <a:lstStyle/>
                    <a:p>
                      <a:pPr marL="0" marR="0" algn="ctr">
                        <a:spcBef>
                          <a:spcPts val="0"/>
                        </a:spcBef>
                        <a:spcAft>
                          <a:spcPts val="0"/>
                        </a:spcAft>
                      </a:pPr>
                      <a:r>
                        <a:rPr lang="en-US" sz="1600"/>
                        <a:t>Date</a:t>
                      </a:r>
                      <a:endParaRPr lang="en-US" sz="1600">
                        <a:latin typeface="Calibri"/>
                        <a:ea typeface="Calibri"/>
                        <a:cs typeface="Times New Roman"/>
                      </a:endParaRPr>
                    </a:p>
                  </a:txBody>
                  <a:tcPr marL="50257" marR="50257" marT="0" marB="0" anchor="b"/>
                </a:tc>
              </a:tr>
              <a:tr h="244902">
                <a:tc>
                  <a:txBody>
                    <a:bodyPr/>
                    <a:lstStyle/>
                    <a:p>
                      <a:pPr marL="0" marR="0">
                        <a:spcBef>
                          <a:spcPts val="0"/>
                        </a:spcBef>
                        <a:spcAft>
                          <a:spcPts val="0"/>
                        </a:spcAft>
                      </a:pPr>
                      <a:r>
                        <a:rPr lang="en-US" sz="1600" dirty="0">
                          <a:solidFill>
                            <a:schemeClr val="bg1">
                              <a:lumMod val="65000"/>
                            </a:schemeClr>
                          </a:solidFill>
                        </a:rPr>
                        <a:t>Develop draft </a:t>
                      </a:r>
                      <a:r>
                        <a:rPr lang="en-US" sz="1600" dirty="0" smtClean="0">
                          <a:solidFill>
                            <a:schemeClr val="bg1">
                              <a:lumMod val="65000"/>
                            </a:schemeClr>
                          </a:solidFill>
                        </a:rPr>
                        <a:t>work plan </a:t>
                      </a:r>
                      <a:r>
                        <a:rPr lang="en-US" sz="1600" dirty="0">
                          <a:solidFill>
                            <a:schemeClr val="bg1">
                              <a:lumMod val="65000"/>
                            </a:schemeClr>
                          </a:solidFill>
                        </a:rPr>
                        <a:t>and present to </a:t>
                      </a:r>
                      <a:r>
                        <a:rPr lang="en-US" sz="1600" dirty="0" smtClean="0">
                          <a:solidFill>
                            <a:schemeClr val="bg1">
                              <a:lumMod val="65000"/>
                            </a:schemeClr>
                          </a:solidFill>
                        </a:rPr>
                        <a:t>Operations subcommittee</a:t>
                      </a:r>
                      <a:endParaRPr lang="en-US" sz="1600" dirty="0">
                        <a:solidFill>
                          <a:schemeClr val="bg1">
                            <a:lumMod val="65000"/>
                          </a:schemeClr>
                        </a:solidFill>
                        <a:latin typeface="Calibri"/>
                        <a:ea typeface="Calibri"/>
                        <a:cs typeface="Times New Roman"/>
                      </a:endParaRPr>
                    </a:p>
                  </a:txBody>
                  <a:tcPr marL="50257" marR="50257" marT="0" marB="0" anchor="b"/>
                </a:tc>
                <a:tc>
                  <a:txBody>
                    <a:bodyPr/>
                    <a:lstStyle/>
                    <a:p>
                      <a:pPr marL="0" marR="0" algn="r">
                        <a:spcBef>
                          <a:spcPts val="0"/>
                        </a:spcBef>
                        <a:spcAft>
                          <a:spcPts val="0"/>
                        </a:spcAft>
                      </a:pPr>
                      <a:r>
                        <a:rPr lang="en-US" sz="1600" dirty="0" smtClean="0">
                          <a:solidFill>
                            <a:schemeClr val="bg1">
                              <a:lumMod val="65000"/>
                            </a:schemeClr>
                          </a:solidFill>
                        </a:rPr>
                        <a:t>Tuesday, July 29, 2014</a:t>
                      </a:r>
                      <a:endParaRPr lang="en-US" sz="1600" dirty="0">
                        <a:solidFill>
                          <a:schemeClr val="bg1">
                            <a:lumMod val="65000"/>
                          </a:schemeClr>
                        </a:solidFill>
                        <a:latin typeface="Calibri"/>
                        <a:ea typeface="Calibri"/>
                        <a:cs typeface="Times New Roman"/>
                      </a:endParaRPr>
                    </a:p>
                  </a:txBody>
                  <a:tcPr marL="50257" marR="50257" marT="0" marB="0" anchor="b"/>
                </a:tc>
              </a:tr>
              <a:tr h="460990">
                <a:tc>
                  <a:txBody>
                    <a:bodyPr/>
                    <a:lstStyle/>
                    <a:p>
                      <a:pPr marL="0" marR="0">
                        <a:spcBef>
                          <a:spcPts val="0"/>
                        </a:spcBef>
                        <a:spcAft>
                          <a:spcPts val="0"/>
                        </a:spcAft>
                      </a:pPr>
                      <a:r>
                        <a:rPr lang="en-US" sz="1600" dirty="0">
                          <a:solidFill>
                            <a:schemeClr val="bg1">
                              <a:lumMod val="65000"/>
                            </a:schemeClr>
                          </a:solidFill>
                        </a:rPr>
                        <a:t>Incorporate </a:t>
                      </a:r>
                      <a:r>
                        <a:rPr lang="en-US" sz="1600" dirty="0" smtClean="0">
                          <a:solidFill>
                            <a:schemeClr val="bg1">
                              <a:lumMod val="65000"/>
                            </a:schemeClr>
                          </a:solidFill>
                        </a:rPr>
                        <a:t>Operations subcommittee </a:t>
                      </a:r>
                      <a:r>
                        <a:rPr lang="en-US" sz="1600" dirty="0">
                          <a:solidFill>
                            <a:schemeClr val="bg1">
                              <a:lumMod val="65000"/>
                            </a:schemeClr>
                          </a:solidFill>
                        </a:rPr>
                        <a:t>feedback and </a:t>
                      </a:r>
                      <a:r>
                        <a:rPr lang="en-US" sz="1600" dirty="0" smtClean="0">
                          <a:solidFill>
                            <a:schemeClr val="bg1">
                              <a:lumMod val="65000"/>
                            </a:schemeClr>
                          </a:solidFill>
                        </a:rPr>
                        <a:t>present </a:t>
                      </a:r>
                      <a:r>
                        <a:rPr lang="en-US" sz="1600" dirty="0">
                          <a:solidFill>
                            <a:schemeClr val="bg1">
                              <a:lumMod val="65000"/>
                            </a:schemeClr>
                          </a:solidFill>
                        </a:rPr>
                        <a:t>draft </a:t>
                      </a:r>
                      <a:r>
                        <a:rPr lang="en-US" sz="1600" dirty="0" smtClean="0">
                          <a:solidFill>
                            <a:schemeClr val="bg1">
                              <a:lumMod val="65000"/>
                            </a:schemeClr>
                          </a:solidFill>
                        </a:rPr>
                        <a:t>work plan </a:t>
                      </a:r>
                      <a:r>
                        <a:rPr lang="en-US" sz="1600" dirty="0">
                          <a:solidFill>
                            <a:schemeClr val="bg1">
                              <a:lumMod val="65000"/>
                            </a:schemeClr>
                          </a:solidFill>
                        </a:rPr>
                        <a:t>to RTF</a:t>
                      </a:r>
                      <a:endParaRPr lang="en-US" sz="1600" dirty="0">
                        <a:solidFill>
                          <a:schemeClr val="bg1">
                            <a:lumMod val="65000"/>
                          </a:schemeClr>
                        </a:solidFill>
                        <a:latin typeface="Calibri"/>
                        <a:ea typeface="Calibri"/>
                        <a:cs typeface="Times New Roman"/>
                      </a:endParaRPr>
                    </a:p>
                  </a:txBody>
                  <a:tcPr marL="50257" marR="50257" marT="0" marB="0" anchor="b"/>
                </a:tc>
                <a:tc>
                  <a:txBody>
                    <a:bodyPr/>
                    <a:lstStyle/>
                    <a:p>
                      <a:pPr marL="0" marR="0" algn="r">
                        <a:spcBef>
                          <a:spcPts val="0"/>
                        </a:spcBef>
                        <a:spcAft>
                          <a:spcPts val="0"/>
                        </a:spcAft>
                      </a:pPr>
                      <a:r>
                        <a:rPr lang="en-US" sz="1600" dirty="0" smtClean="0">
                          <a:solidFill>
                            <a:schemeClr val="bg1">
                              <a:lumMod val="65000"/>
                            </a:schemeClr>
                          </a:solidFill>
                        </a:rPr>
                        <a:t>Tuesday, August 12, 2014</a:t>
                      </a:r>
                      <a:endParaRPr lang="en-US" sz="1600" dirty="0">
                        <a:solidFill>
                          <a:schemeClr val="bg1">
                            <a:lumMod val="65000"/>
                          </a:schemeClr>
                        </a:solidFill>
                        <a:latin typeface="Calibri"/>
                        <a:ea typeface="Calibri"/>
                        <a:cs typeface="Times New Roman"/>
                      </a:endParaRPr>
                    </a:p>
                  </a:txBody>
                  <a:tcPr marL="50257" marR="50257" marT="0" marB="0" anchor="b"/>
                </a:tc>
              </a:tr>
              <a:tr h="460990">
                <a:tc>
                  <a:txBody>
                    <a:bodyPr/>
                    <a:lstStyle/>
                    <a:p>
                      <a:pPr marL="0" marR="0">
                        <a:spcBef>
                          <a:spcPts val="0"/>
                        </a:spcBef>
                        <a:spcAft>
                          <a:spcPts val="0"/>
                        </a:spcAft>
                      </a:pPr>
                      <a:r>
                        <a:rPr lang="en-US" sz="1600" dirty="0">
                          <a:solidFill>
                            <a:schemeClr val="bg1">
                              <a:lumMod val="65000"/>
                            </a:schemeClr>
                          </a:solidFill>
                        </a:rPr>
                        <a:t>Solicit comments on draft </a:t>
                      </a:r>
                      <a:r>
                        <a:rPr lang="en-US" sz="1600" dirty="0" smtClean="0">
                          <a:solidFill>
                            <a:schemeClr val="bg1">
                              <a:lumMod val="65000"/>
                            </a:schemeClr>
                          </a:solidFill>
                        </a:rPr>
                        <a:t>work plan </a:t>
                      </a:r>
                      <a:r>
                        <a:rPr lang="en-US" sz="1600" dirty="0">
                          <a:solidFill>
                            <a:schemeClr val="bg1">
                              <a:lumMod val="65000"/>
                            </a:schemeClr>
                          </a:solidFill>
                        </a:rPr>
                        <a:t>from RTF members, the public, and Council (Council directs PAC to review)</a:t>
                      </a:r>
                      <a:endParaRPr lang="en-US" sz="1600" dirty="0">
                        <a:solidFill>
                          <a:schemeClr val="bg1">
                            <a:lumMod val="65000"/>
                          </a:schemeClr>
                        </a:solidFill>
                        <a:latin typeface="Calibri"/>
                        <a:ea typeface="Calibri"/>
                        <a:cs typeface="Times New Roman"/>
                      </a:endParaRPr>
                    </a:p>
                  </a:txBody>
                  <a:tcPr marL="50257" marR="50257" marT="0" marB="0" anchor="b"/>
                </a:tc>
                <a:tc>
                  <a:txBody>
                    <a:bodyPr/>
                    <a:lstStyle/>
                    <a:p>
                      <a:pPr marL="0" marR="0" algn="r">
                        <a:spcBef>
                          <a:spcPts val="0"/>
                        </a:spcBef>
                        <a:spcAft>
                          <a:spcPts val="0"/>
                        </a:spcAft>
                      </a:pPr>
                      <a:r>
                        <a:rPr lang="en-US" sz="1600" dirty="0" smtClean="0">
                          <a:solidFill>
                            <a:schemeClr val="bg1">
                              <a:lumMod val="65000"/>
                            </a:schemeClr>
                          </a:solidFill>
                        </a:rPr>
                        <a:t>Wednesday, August 13, 2014</a:t>
                      </a:r>
                      <a:endParaRPr lang="en-US" sz="1600" dirty="0">
                        <a:solidFill>
                          <a:schemeClr val="bg1">
                            <a:lumMod val="65000"/>
                          </a:schemeClr>
                        </a:solidFill>
                        <a:latin typeface="Calibri"/>
                        <a:ea typeface="Calibri"/>
                        <a:cs typeface="Times New Roman"/>
                      </a:endParaRPr>
                    </a:p>
                  </a:txBody>
                  <a:tcPr marL="50257" marR="50257" marT="0" marB="0" anchor="b"/>
                </a:tc>
              </a:tr>
              <a:tr h="244902">
                <a:tc>
                  <a:txBody>
                    <a:bodyPr/>
                    <a:lstStyle/>
                    <a:p>
                      <a:pPr marL="0" marR="0">
                        <a:spcBef>
                          <a:spcPts val="0"/>
                        </a:spcBef>
                        <a:spcAft>
                          <a:spcPts val="0"/>
                        </a:spcAft>
                      </a:pPr>
                      <a:r>
                        <a:rPr lang="en-US" sz="1600" dirty="0">
                          <a:solidFill>
                            <a:schemeClr val="bg1">
                              <a:lumMod val="65000"/>
                            </a:schemeClr>
                          </a:solidFill>
                        </a:rPr>
                        <a:t>Receive comments on draft </a:t>
                      </a:r>
                      <a:r>
                        <a:rPr lang="en-US" sz="1600" dirty="0" smtClean="0">
                          <a:solidFill>
                            <a:schemeClr val="bg1">
                              <a:lumMod val="65000"/>
                            </a:schemeClr>
                          </a:solidFill>
                        </a:rPr>
                        <a:t>work plan </a:t>
                      </a:r>
                      <a:r>
                        <a:rPr lang="en-US" sz="1600" dirty="0">
                          <a:solidFill>
                            <a:schemeClr val="bg1">
                              <a:lumMod val="65000"/>
                            </a:schemeClr>
                          </a:solidFill>
                        </a:rPr>
                        <a:t>from RTF and public</a:t>
                      </a:r>
                      <a:endParaRPr lang="en-US" sz="1600" dirty="0">
                        <a:solidFill>
                          <a:schemeClr val="bg1">
                            <a:lumMod val="65000"/>
                          </a:schemeClr>
                        </a:solidFill>
                        <a:latin typeface="Calibri"/>
                        <a:ea typeface="Calibri"/>
                        <a:cs typeface="Times New Roman"/>
                      </a:endParaRPr>
                    </a:p>
                  </a:txBody>
                  <a:tcPr marL="50257" marR="50257" marT="0" marB="0" anchor="b"/>
                </a:tc>
                <a:tc>
                  <a:txBody>
                    <a:bodyPr/>
                    <a:lstStyle/>
                    <a:p>
                      <a:pPr marL="0" marR="0" algn="r">
                        <a:spcBef>
                          <a:spcPts val="0"/>
                        </a:spcBef>
                        <a:spcAft>
                          <a:spcPts val="0"/>
                        </a:spcAft>
                      </a:pPr>
                      <a:r>
                        <a:rPr lang="en-US" sz="1600" dirty="0">
                          <a:solidFill>
                            <a:schemeClr val="bg1">
                              <a:lumMod val="65000"/>
                            </a:schemeClr>
                          </a:solidFill>
                        </a:rPr>
                        <a:t>Monday, </a:t>
                      </a:r>
                      <a:r>
                        <a:rPr lang="en-US" sz="1600" dirty="0" smtClean="0">
                          <a:solidFill>
                            <a:schemeClr val="bg1">
                              <a:lumMod val="65000"/>
                            </a:schemeClr>
                          </a:solidFill>
                        </a:rPr>
                        <a:t>September 8, 2014</a:t>
                      </a:r>
                      <a:endParaRPr lang="en-US" sz="1600" dirty="0">
                        <a:solidFill>
                          <a:schemeClr val="bg1">
                            <a:lumMod val="65000"/>
                          </a:schemeClr>
                        </a:solidFill>
                        <a:latin typeface="Calibri"/>
                        <a:ea typeface="Calibri"/>
                        <a:cs typeface="Times New Roman"/>
                      </a:endParaRPr>
                    </a:p>
                  </a:txBody>
                  <a:tcPr marL="50257" marR="50257" marT="0" marB="0" anchor="b"/>
                </a:tc>
              </a:tr>
              <a:tr h="244902">
                <a:tc>
                  <a:txBody>
                    <a:bodyPr/>
                    <a:lstStyle/>
                    <a:p>
                      <a:pPr marL="0" marR="0">
                        <a:spcBef>
                          <a:spcPts val="0"/>
                        </a:spcBef>
                        <a:spcAft>
                          <a:spcPts val="0"/>
                        </a:spcAft>
                      </a:pPr>
                      <a:r>
                        <a:rPr lang="en-US" sz="1600" dirty="0">
                          <a:solidFill>
                            <a:schemeClr val="bg1">
                              <a:lumMod val="65000"/>
                            </a:schemeClr>
                          </a:solidFill>
                        </a:rPr>
                        <a:t>Post comments and proposed final </a:t>
                      </a:r>
                      <a:r>
                        <a:rPr lang="en-US" sz="1600" dirty="0" smtClean="0">
                          <a:solidFill>
                            <a:schemeClr val="bg1">
                              <a:lumMod val="65000"/>
                            </a:schemeClr>
                          </a:solidFill>
                        </a:rPr>
                        <a:t>work plan </a:t>
                      </a:r>
                      <a:r>
                        <a:rPr lang="en-US" sz="1600" dirty="0">
                          <a:solidFill>
                            <a:schemeClr val="bg1">
                              <a:lumMod val="65000"/>
                            </a:schemeClr>
                          </a:solidFill>
                        </a:rPr>
                        <a:t>to October RTF agenda</a:t>
                      </a:r>
                      <a:endParaRPr lang="en-US" sz="1600" dirty="0">
                        <a:solidFill>
                          <a:schemeClr val="bg1">
                            <a:lumMod val="65000"/>
                          </a:schemeClr>
                        </a:solidFill>
                        <a:latin typeface="Calibri"/>
                        <a:ea typeface="Calibri"/>
                        <a:cs typeface="Times New Roman"/>
                      </a:endParaRPr>
                    </a:p>
                  </a:txBody>
                  <a:tcPr marL="50257" marR="50257" marT="0" marB="0" anchor="b"/>
                </a:tc>
                <a:tc>
                  <a:txBody>
                    <a:bodyPr/>
                    <a:lstStyle/>
                    <a:p>
                      <a:pPr marL="0" marR="0" algn="r">
                        <a:spcBef>
                          <a:spcPts val="0"/>
                        </a:spcBef>
                        <a:spcAft>
                          <a:spcPts val="0"/>
                        </a:spcAft>
                      </a:pPr>
                      <a:r>
                        <a:rPr lang="en-US" sz="1600" dirty="0">
                          <a:solidFill>
                            <a:schemeClr val="bg1">
                              <a:lumMod val="65000"/>
                            </a:schemeClr>
                          </a:solidFill>
                        </a:rPr>
                        <a:t>Tuesday, </a:t>
                      </a:r>
                      <a:r>
                        <a:rPr lang="en-US" sz="1600" dirty="0" smtClean="0">
                          <a:solidFill>
                            <a:schemeClr val="bg1">
                              <a:lumMod val="65000"/>
                            </a:schemeClr>
                          </a:solidFill>
                        </a:rPr>
                        <a:t>September</a:t>
                      </a:r>
                      <a:r>
                        <a:rPr lang="en-US" sz="1600" baseline="0" dirty="0" smtClean="0">
                          <a:solidFill>
                            <a:schemeClr val="bg1">
                              <a:lumMod val="65000"/>
                            </a:schemeClr>
                          </a:solidFill>
                        </a:rPr>
                        <a:t> 9</a:t>
                      </a:r>
                      <a:r>
                        <a:rPr lang="en-US" sz="1600" dirty="0" smtClean="0">
                          <a:solidFill>
                            <a:schemeClr val="bg1">
                              <a:lumMod val="65000"/>
                            </a:schemeClr>
                          </a:solidFill>
                        </a:rPr>
                        <a:t>, 2014</a:t>
                      </a:r>
                      <a:endParaRPr lang="en-US" sz="1600" dirty="0">
                        <a:solidFill>
                          <a:schemeClr val="bg1">
                            <a:lumMod val="65000"/>
                          </a:schemeClr>
                        </a:solidFill>
                        <a:latin typeface="Calibri"/>
                        <a:ea typeface="Calibri"/>
                        <a:cs typeface="Times New Roman"/>
                      </a:endParaRPr>
                    </a:p>
                  </a:txBody>
                  <a:tcPr marL="50257" marR="50257" marT="0" marB="0" anchor="b"/>
                </a:tc>
              </a:tr>
              <a:tr h="244902">
                <a:tc>
                  <a:txBody>
                    <a:bodyPr/>
                    <a:lstStyle/>
                    <a:p>
                      <a:pPr marL="0" marR="0">
                        <a:spcBef>
                          <a:spcPts val="0"/>
                        </a:spcBef>
                        <a:spcAft>
                          <a:spcPts val="0"/>
                        </a:spcAft>
                      </a:pPr>
                      <a:r>
                        <a:rPr lang="en-US" sz="1600" dirty="0">
                          <a:solidFill>
                            <a:schemeClr val="bg1">
                              <a:lumMod val="65000"/>
                            </a:schemeClr>
                          </a:solidFill>
                        </a:rPr>
                        <a:t>Present </a:t>
                      </a:r>
                      <a:r>
                        <a:rPr lang="en-US" sz="1600" dirty="0" smtClean="0">
                          <a:solidFill>
                            <a:schemeClr val="bg1">
                              <a:lumMod val="65000"/>
                            </a:schemeClr>
                          </a:solidFill>
                        </a:rPr>
                        <a:t>final </a:t>
                      </a:r>
                      <a:r>
                        <a:rPr lang="en-US" sz="1600" dirty="0">
                          <a:solidFill>
                            <a:schemeClr val="bg1">
                              <a:lumMod val="65000"/>
                            </a:schemeClr>
                          </a:solidFill>
                        </a:rPr>
                        <a:t>proposed </a:t>
                      </a:r>
                      <a:r>
                        <a:rPr lang="en-US" sz="1600" dirty="0" smtClean="0">
                          <a:solidFill>
                            <a:schemeClr val="bg1">
                              <a:lumMod val="65000"/>
                            </a:schemeClr>
                          </a:solidFill>
                        </a:rPr>
                        <a:t>work plan to RTF and develop recommendations</a:t>
                      </a:r>
                      <a:endParaRPr lang="en-US" sz="1600" dirty="0">
                        <a:solidFill>
                          <a:schemeClr val="bg1">
                            <a:lumMod val="65000"/>
                          </a:schemeClr>
                        </a:solidFill>
                        <a:latin typeface="Calibri"/>
                        <a:ea typeface="Calibri"/>
                        <a:cs typeface="Times New Roman"/>
                      </a:endParaRPr>
                    </a:p>
                  </a:txBody>
                  <a:tcPr marL="50257" marR="50257" marT="0" marB="0" anchor="b"/>
                </a:tc>
                <a:tc>
                  <a:txBody>
                    <a:bodyPr/>
                    <a:lstStyle/>
                    <a:p>
                      <a:pPr marL="0" marR="0" algn="r">
                        <a:spcBef>
                          <a:spcPts val="0"/>
                        </a:spcBef>
                        <a:spcAft>
                          <a:spcPts val="0"/>
                        </a:spcAft>
                      </a:pPr>
                      <a:r>
                        <a:rPr lang="en-US" sz="1600" dirty="0">
                          <a:solidFill>
                            <a:schemeClr val="bg1">
                              <a:lumMod val="65000"/>
                            </a:schemeClr>
                          </a:solidFill>
                        </a:rPr>
                        <a:t>Tuesday, </a:t>
                      </a:r>
                      <a:r>
                        <a:rPr lang="en-US" sz="1600" dirty="0" smtClean="0">
                          <a:solidFill>
                            <a:schemeClr val="bg1">
                              <a:lumMod val="65000"/>
                            </a:schemeClr>
                          </a:solidFill>
                        </a:rPr>
                        <a:t>September</a:t>
                      </a:r>
                      <a:r>
                        <a:rPr lang="en-US" sz="1600" baseline="0" dirty="0" smtClean="0">
                          <a:solidFill>
                            <a:schemeClr val="bg1">
                              <a:lumMod val="65000"/>
                            </a:schemeClr>
                          </a:solidFill>
                        </a:rPr>
                        <a:t> 16</a:t>
                      </a:r>
                      <a:r>
                        <a:rPr lang="en-US" sz="1600" dirty="0" smtClean="0">
                          <a:solidFill>
                            <a:schemeClr val="bg1">
                              <a:lumMod val="65000"/>
                            </a:schemeClr>
                          </a:solidFill>
                        </a:rPr>
                        <a:t>, 2014</a:t>
                      </a:r>
                      <a:endParaRPr lang="en-US" sz="1600" dirty="0">
                        <a:solidFill>
                          <a:schemeClr val="bg1">
                            <a:lumMod val="65000"/>
                          </a:schemeClr>
                        </a:solidFill>
                        <a:latin typeface="Calibri"/>
                        <a:ea typeface="Calibri"/>
                        <a:cs typeface="Times New Roman"/>
                      </a:endParaRPr>
                    </a:p>
                  </a:txBody>
                  <a:tcPr marL="50257" marR="50257" marT="0" marB="0" anchor="b"/>
                </a:tc>
              </a:tr>
              <a:tr h="244902">
                <a:tc>
                  <a:txBody>
                    <a:bodyPr/>
                    <a:lstStyle/>
                    <a:p>
                      <a:pPr marL="0" marR="0">
                        <a:spcBef>
                          <a:spcPts val="0"/>
                        </a:spcBef>
                        <a:spcAft>
                          <a:spcPts val="0"/>
                        </a:spcAft>
                      </a:pPr>
                      <a:r>
                        <a:rPr lang="en-US" sz="1600" dirty="0"/>
                        <a:t>RTF PAC meeting to review draft </a:t>
                      </a:r>
                      <a:r>
                        <a:rPr lang="en-US" sz="1600" dirty="0" smtClean="0"/>
                        <a:t>work plan </a:t>
                      </a:r>
                      <a:r>
                        <a:rPr lang="en-US" sz="1600" dirty="0"/>
                        <a:t>and send recommendations to Council</a:t>
                      </a:r>
                      <a:endParaRPr lang="en-US" sz="1600" dirty="0">
                        <a:latin typeface="Calibri"/>
                        <a:ea typeface="Calibri"/>
                        <a:cs typeface="Times New Roman"/>
                      </a:endParaRPr>
                    </a:p>
                  </a:txBody>
                  <a:tcPr marL="50257" marR="50257" marT="0" marB="0" anchor="b"/>
                </a:tc>
                <a:tc>
                  <a:txBody>
                    <a:bodyPr/>
                    <a:lstStyle/>
                    <a:p>
                      <a:pPr marL="0" marR="0" algn="r">
                        <a:spcBef>
                          <a:spcPts val="0"/>
                        </a:spcBef>
                        <a:spcAft>
                          <a:spcPts val="0"/>
                        </a:spcAft>
                      </a:pPr>
                      <a:r>
                        <a:rPr lang="en-US" sz="1600" dirty="0" smtClean="0"/>
                        <a:t>Thursday, September 18, 2014</a:t>
                      </a:r>
                      <a:endParaRPr lang="en-US" sz="1600" dirty="0">
                        <a:latin typeface="Calibri"/>
                        <a:ea typeface="Calibri"/>
                        <a:cs typeface="Times New Roman"/>
                      </a:endParaRPr>
                    </a:p>
                  </a:txBody>
                  <a:tcPr marL="50257" marR="50257" marT="0" marB="0" anchor="b"/>
                </a:tc>
              </a:tr>
              <a:tr h="244902">
                <a:tc>
                  <a:txBody>
                    <a:bodyPr/>
                    <a:lstStyle/>
                    <a:p>
                      <a:pPr marL="0" marR="0">
                        <a:spcBef>
                          <a:spcPts val="0"/>
                        </a:spcBef>
                        <a:spcAft>
                          <a:spcPts val="0"/>
                        </a:spcAft>
                      </a:pPr>
                      <a:r>
                        <a:rPr lang="en-US" sz="1600" dirty="0"/>
                        <a:t>Send recommendations from RTF to Council (in Council packet)</a:t>
                      </a:r>
                      <a:endParaRPr lang="en-US" sz="1600" dirty="0">
                        <a:latin typeface="Calibri"/>
                        <a:ea typeface="Calibri"/>
                        <a:cs typeface="Times New Roman"/>
                      </a:endParaRPr>
                    </a:p>
                  </a:txBody>
                  <a:tcPr marL="50257" marR="50257" marT="0" marB="0" anchor="b"/>
                </a:tc>
                <a:tc>
                  <a:txBody>
                    <a:bodyPr/>
                    <a:lstStyle/>
                    <a:p>
                      <a:pPr marL="0" marR="0" algn="r">
                        <a:spcBef>
                          <a:spcPts val="0"/>
                        </a:spcBef>
                        <a:spcAft>
                          <a:spcPts val="0"/>
                        </a:spcAft>
                      </a:pPr>
                      <a:r>
                        <a:rPr lang="en-US" sz="1600" dirty="0" smtClean="0"/>
                        <a:t>Tuesday, September 29,</a:t>
                      </a:r>
                      <a:r>
                        <a:rPr lang="en-US" sz="1600" baseline="0" dirty="0" smtClean="0"/>
                        <a:t> 2014</a:t>
                      </a:r>
                      <a:endParaRPr lang="en-US" sz="1600" dirty="0">
                        <a:latin typeface="Calibri"/>
                        <a:ea typeface="Calibri"/>
                        <a:cs typeface="Times New Roman"/>
                      </a:endParaRPr>
                    </a:p>
                  </a:txBody>
                  <a:tcPr marL="50257" marR="50257" marT="0" marB="0" anchor="b"/>
                </a:tc>
              </a:tr>
              <a:tr h="244902">
                <a:tc>
                  <a:txBody>
                    <a:bodyPr/>
                    <a:lstStyle/>
                    <a:p>
                      <a:pPr marL="0" marR="0">
                        <a:spcBef>
                          <a:spcPts val="0"/>
                        </a:spcBef>
                        <a:spcAft>
                          <a:spcPts val="0"/>
                        </a:spcAft>
                      </a:pPr>
                      <a:r>
                        <a:rPr lang="en-US" sz="1600" dirty="0"/>
                        <a:t>Present </a:t>
                      </a:r>
                      <a:r>
                        <a:rPr lang="en-US" sz="1600" dirty="0" smtClean="0"/>
                        <a:t>work plan </a:t>
                      </a:r>
                      <a:r>
                        <a:rPr lang="en-US" sz="1600" dirty="0"/>
                        <a:t>to </a:t>
                      </a:r>
                      <a:r>
                        <a:rPr lang="en-US" sz="1600" dirty="0" smtClean="0"/>
                        <a:t>Council </a:t>
                      </a:r>
                      <a:r>
                        <a:rPr lang="en-US" sz="1600" dirty="0"/>
                        <a:t>for approval</a:t>
                      </a:r>
                      <a:endParaRPr lang="en-US" sz="1600" dirty="0">
                        <a:latin typeface="Calibri"/>
                        <a:ea typeface="Calibri"/>
                        <a:cs typeface="Times New Roman"/>
                      </a:endParaRPr>
                    </a:p>
                  </a:txBody>
                  <a:tcPr marL="50257" marR="50257" marT="0" marB="0" anchor="b"/>
                </a:tc>
                <a:tc>
                  <a:txBody>
                    <a:bodyPr/>
                    <a:lstStyle/>
                    <a:p>
                      <a:pPr marL="0" marR="0" algn="r">
                        <a:spcBef>
                          <a:spcPts val="0"/>
                        </a:spcBef>
                        <a:spcAft>
                          <a:spcPts val="0"/>
                        </a:spcAft>
                      </a:pPr>
                      <a:r>
                        <a:rPr lang="en-US" sz="1600" dirty="0" smtClean="0"/>
                        <a:t>October 7-8,</a:t>
                      </a:r>
                      <a:r>
                        <a:rPr lang="en-US" sz="1600" baseline="0" dirty="0" smtClean="0"/>
                        <a:t> 2014</a:t>
                      </a:r>
                      <a:endParaRPr lang="en-US" sz="1600" dirty="0">
                        <a:latin typeface="+mn-lt"/>
                        <a:ea typeface="Calibri"/>
                        <a:cs typeface="Times New Roman"/>
                      </a:endParaRPr>
                    </a:p>
                  </a:txBody>
                  <a:tcPr marL="50257" marR="50257" marT="0" marB="0" anchor="b"/>
                </a:tc>
              </a:tr>
            </a:tbl>
          </a:graphicData>
        </a:graphic>
      </p:graphicFrame>
      <p:sp>
        <p:nvSpPr>
          <p:cNvPr id="5" name="Slide Number Placeholder 4"/>
          <p:cNvSpPr>
            <a:spLocks noGrp="1"/>
          </p:cNvSpPr>
          <p:nvPr>
            <p:ph type="sldNum" sz="quarter" idx="12"/>
          </p:nvPr>
        </p:nvSpPr>
        <p:spPr/>
        <p:txBody>
          <a:bodyPr/>
          <a:lstStyle/>
          <a:p>
            <a:fld id="{12AF8EF0-2B13-554B-8AE1-BAB8D8E922DD}"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Allocation</a:t>
            </a:r>
            <a:endParaRPr lang="en-US" dirty="0"/>
          </a:p>
        </p:txBody>
      </p:sp>
      <p:graphicFrame>
        <p:nvGraphicFramePr>
          <p:cNvPr id="5" name="Content Placeholder 4"/>
          <p:cNvGraphicFramePr>
            <a:graphicFrameLocks noGrp="1"/>
          </p:cNvGraphicFramePr>
          <p:nvPr>
            <p:ph idx="1"/>
          </p:nvPr>
        </p:nvGraphicFramePr>
        <p:xfrm>
          <a:off x="628650" y="1600202"/>
          <a:ext cx="7724776" cy="4525959"/>
        </p:xfrm>
        <a:graphic>
          <a:graphicData uri="http://schemas.openxmlformats.org/drawingml/2006/table">
            <a:tbl>
              <a:tblPr/>
              <a:tblGrid>
                <a:gridCol w="2553297"/>
                <a:gridCol w="1022846"/>
                <a:gridCol w="1022846"/>
                <a:gridCol w="1156426"/>
                <a:gridCol w="1019030"/>
                <a:gridCol w="950331"/>
              </a:tblGrid>
              <a:tr h="314667">
                <a:tc rowSpan="2">
                  <a:txBody>
                    <a:bodyPr/>
                    <a:lstStyle/>
                    <a:p>
                      <a:pPr algn="ctr" fontAlgn="ctr"/>
                      <a:r>
                        <a:rPr lang="en-US" sz="1200" b="1" i="0" u="none" strike="noStrike">
                          <a:solidFill>
                            <a:srgbClr val="000000"/>
                          </a:solidFill>
                          <a:latin typeface="Calibri"/>
                        </a:rPr>
                        <a:t>Organization</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200" b="1" i="0" u="none" strike="noStrike">
                          <a:solidFill>
                            <a:srgbClr val="000000"/>
                          </a:solidFill>
                          <a:latin typeface="Calibri"/>
                        </a:rPr>
                        <a:t>Proposed Allocation</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200" b="1" i="0" u="none" strike="noStrike">
                          <a:solidFill>
                            <a:srgbClr val="000000"/>
                          </a:solidFill>
                          <a:latin typeface="Calibri"/>
                        </a:rPr>
                        <a:t>Agreed to Allocation (May 2014)</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2">
                  <a:txBody>
                    <a:bodyPr/>
                    <a:lstStyle/>
                    <a:p>
                      <a:pPr algn="ctr" fontAlgn="ctr"/>
                      <a:r>
                        <a:rPr lang="en-US" sz="1200" b="1" i="0" u="none" strike="noStrike">
                          <a:solidFill>
                            <a:srgbClr val="000000"/>
                          </a:solidFill>
                          <a:latin typeface="Calibri"/>
                        </a:rPr>
                        <a:t>Share of Budget (rounded)</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algn="ctr" fontAlgn="ctr"/>
                      <a:r>
                        <a:rPr lang="en-US" sz="1200" b="1" i="0" u="none" strike="noStrike">
                          <a:solidFill>
                            <a:srgbClr val="000000"/>
                          </a:solidFill>
                          <a:latin typeface="Calibri"/>
                        </a:rPr>
                        <a:t>Change</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66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200" b="1" i="0" u="none" strike="noStrike">
                          <a:solidFill>
                            <a:srgbClr val="000000"/>
                          </a:solidFill>
                          <a:latin typeface="Calibri"/>
                        </a:rPr>
                        <a:t>Proposed</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Calibri"/>
                        </a:rPr>
                        <a:t>As of May</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vMerge="1">
                  <a:txBody>
                    <a:bodyPr/>
                    <a:lstStyle/>
                    <a:p>
                      <a:endParaRPr lang="en-US"/>
                    </a:p>
                  </a:txBody>
                  <a:tcPr/>
                </a:tc>
              </a:tr>
              <a:tr h="316415">
                <a:tc>
                  <a:txBody>
                    <a:bodyPr/>
                    <a:lstStyle/>
                    <a:p>
                      <a:pPr algn="l" fontAlgn="ctr"/>
                      <a:r>
                        <a:rPr lang="en-US" sz="1200" b="0" i="0" u="none" strike="noStrike">
                          <a:solidFill>
                            <a:srgbClr val="000000"/>
                          </a:solidFill>
                          <a:latin typeface="Calibri"/>
                        </a:rPr>
                        <a:t>Bonneville Power Administration</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36.04%</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36.03%</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607,800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607,700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9C0006"/>
                          </a:solidFill>
                          <a:latin typeface="Calibri"/>
                        </a:rPr>
                        <a:t> $              100 </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316415">
                <a:tc>
                  <a:txBody>
                    <a:bodyPr/>
                    <a:lstStyle/>
                    <a:p>
                      <a:pPr algn="l" fontAlgn="ctr"/>
                      <a:r>
                        <a:rPr lang="en-US" sz="1200" b="0" i="0" u="none" strike="noStrike">
                          <a:solidFill>
                            <a:srgbClr val="000000"/>
                          </a:solidFill>
                          <a:latin typeface="Calibri"/>
                        </a:rPr>
                        <a:t>Energy Trust of Oregon</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20.15%</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20.21%</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339,700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340,900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006100"/>
                          </a:solidFill>
                          <a:latin typeface="Calibri"/>
                        </a:rPr>
                        <a:t> $        (1,200)</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316415">
                <a:tc>
                  <a:txBody>
                    <a:bodyPr/>
                    <a:lstStyle/>
                    <a:p>
                      <a:pPr algn="l" fontAlgn="ctr"/>
                      <a:r>
                        <a:rPr lang="en-US" sz="1200" b="0" i="0" u="none" strike="noStrike">
                          <a:solidFill>
                            <a:srgbClr val="000000"/>
                          </a:solidFill>
                          <a:latin typeface="Calibri"/>
                        </a:rPr>
                        <a:t>Puget Sound Energy</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14.14%</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14.17%</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238,400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239,000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006100"/>
                          </a:solidFill>
                          <a:latin typeface="Calibri"/>
                        </a:rPr>
                        <a:t> $            (600)</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316415">
                <a:tc>
                  <a:txBody>
                    <a:bodyPr/>
                    <a:lstStyle/>
                    <a:p>
                      <a:pPr algn="l" fontAlgn="ctr"/>
                      <a:r>
                        <a:rPr lang="en-US" sz="1200" b="0" i="0" u="none" strike="noStrike">
                          <a:solidFill>
                            <a:srgbClr val="000000"/>
                          </a:solidFill>
                          <a:latin typeface="Calibri"/>
                        </a:rPr>
                        <a:t>Idaho Power Company</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8.97%</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9.00%</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151,200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151,800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006100"/>
                          </a:solidFill>
                          <a:latin typeface="Calibri"/>
                        </a:rPr>
                        <a:t> $            (600)</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316415">
                <a:tc>
                  <a:txBody>
                    <a:bodyPr/>
                    <a:lstStyle/>
                    <a:p>
                      <a:pPr algn="l" fontAlgn="ctr"/>
                      <a:r>
                        <a:rPr lang="en-US" sz="1200" b="0" i="0" u="none" strike="noStrike">
                          <a:solidFill>
                            <a:srgbClr val="000000"/>
                          </a:solidFill>
                          <a:latin typeface="Calibri"/>
                        </a:rPr>
                        <a:t>Avista Corporation, Inc</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5.74%</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5.76%</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96,800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97,200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006100"/>
                          </a:solidFill>
                          <a:latin typeface="Calibri"/>
                        </a:rPr>
                        <a:t> $            (400)</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316415">
                <a:tc>
                  <a:txBody>
                    <a:bodyPr/>
                    <a:lstStyle/>
                    <a:p>
                      <a:pPr algn="l" fontAlgn="ctr"/>
                      <a:r>
                        <a:rPr lang="en-US" sz="1200" b="0" i="0" u="none" strike="noStrike">
                          <a:solidFill>
                            <a:srgbClr val="000000"/>
                          </a:solidFill>
                          <a:latin typeface="Calibri"/>
                        </a:rPr>
                        <a:t>PacifiCorp (Washington)</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2.54%</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2.55%</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42,900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43,000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006100"/>
                          </a:solidFill>
                          <a:latin typeface="Calibri"/>
                        </a:rPr>
                        <a:t> $            (100)</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209778">
                <a:tc>
                  <a:txBody>
                    <a:bodyPr/>
                    <a:lstStyle/>
                    <a:p>
                      <a:pPr algn="l" fontAlgn="ctr"/>
                      <a:r>
                        <a:rPr lang="en-US" sz="1200" b="0" i="0" u="none" strike="noStrike" dirty="0">
                          <a:solidFill>
                            <a:srgbClr val="000000"/>
                          </a:solidFill>
                          <a:latin typeface="Calibri"/>
                        </a:rPr>
                        <a:t>Northwestern Energy</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4.04%</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4.04%</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35,700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35,700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000000"/>
                          </a:solidFill>
                          <a:latin typeface="Calibri"/>
                        </a:rPr>
                        <a:t> $                  -   </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778">
                <a:tc>
                  <a:txBody>
                    <a:bodyPr/>
                    <a:lstStyle/>
                    <a:p>
                      <a:pPr algn="l" fontAlgn="ctr"/>
                      <a:r>
                        <a:rPr lang="en-US" sz="1200" b="0" i="0" u="none" strike="noStrike">
                          <a:solidFill>
                            <a:srgbClr val="000000"/>
                          </a:solidFill>
                          <a:latin typeface="Calibri"/>
                        </a:rPr>
                        <a:t>Seattle City Light</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3.66%</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3.65%</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61,600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61,600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000000"/>
                          </a:solidFill>
                          <a:latin typeface="Calibri"/>
                        </a:rPr>
                        <a:t> $                  -   </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778">
                <a:tc>
                  <a:txBody>
                    <a:bodyPr/>
                    <a:lstStyle/>
                    <a:p>
                      <a:pPr algn="l" fontAlgn="ctr"/>
                      <a:r>
                        <a:rPr lang="en-US" sz="1200" b="0" i="0" u="none" strike="noStrike">
                          <a:solidFill>
                            <a:srgbClr val="000000"/>
                          </a:solidFill>
                          <a:latin typeface="Calibri"/>
                        </a:rPr>
                        <a:t>PUD No 1 of Clark County</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1.31%</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1.31%</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22,200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22,100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9C0006"/>
                          </a:solidFill>
                          <a:latin typeface="Calibri"/>
                        </a:rPr>
                        <a:t> $              100 </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209778">
                <a:tc>
                  <a:txBody>
                    <a:bodyPr/>
                    <a:lstStyle/>
                    <a:p>
                      <a:pPr algn="l" fontAlgn="ctr"/>
                      <a:r>
                        <a:rPr lang="en-US" sz="1200" b="0" i="0" u="none" strike="noStrike">
                          <a:solidFill>
                            <a:srgbClr val="000000"/>
                          </a:solidFill>
                          <a:latin typeface="Calibri"/>
                        </a:rPr>
                        <a:t>Tacoma Power</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1.10%</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1.09%</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18,500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18,400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9C0006"/>
                          </a:solidFill>
                          <a:latin typeface="Calibri"/>
                        </a:rPr>
                        <a:t> $              100 </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316415">
                <a:tc>
                  <a:txBody>
                    <a:bodyPr/>
                    <a:lstStyle/>
                    <a:p>
                      <a:pPr algn="l" fontAlgn="ctr"/>
                      <a:r>
                        <a:rPr lang="en-US" sz="1200" b="0" i="0" u="none" strike="noStrike">
                          <a:solidFill>
                            <a:srgbClr val="000000"/>
                          </a:solidFill>
                          <a:latin typeface="Calibri"/>
                        </a:rPr>
                        <a:t>Snohomish County PUD</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0.65%</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0.51%</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11,000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8,600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9C0006"/>
                          </a:solidFill>
                          <a:latin typeface="Calibri"/>
                        </a:rPr>
                        <a:t> $           2,400 </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316415">
                <a:tc>
                  <a:txBody>
                    <a:bodyPr/>
                    <a:lstStyle/>
                    <a:p>
                      <a:pPr algn="l" fontAlgn="ctr"/>
                      <a:r>
                        <a:rPr lang="en-US" sz="1200" b="0" i="0" u="none" strike="noStrike">
                          <a:solidFill>
                            <a:srgbClr val="000000"/>
                          </a:solidFill>
                          <a:latin typeface="Calibri"/>
                        </a:rPr>
                        <a:t>Eugene Water and Electric</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0.32%</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0.31%</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5,300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latin typeface="Calibri"/>
                        </a:rPr>
                        <a:t> $             5,200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9C0006"/>
                          </a:solidFill>
                          <a:latin typeface="Calibri"/>
                        </a:rPr>
                        <a:t> $              100 </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316415">
                <a:tc>
                  <a:txBody>
                    <a:bodyPr/>
                    <a:lstStyle/>
                    <a:p>
                      <a:pPr algn="l" fontAlgn="ctr"/>
                      <a:r>
                        <a:rPr lang="en-US" sz="1200" b="0" i="0" u="none" strike="noStrike">
                          <a:solidFill>
                            <a:srgbClr val="000000"/>
                          </a:solidFill>
                          <a:latin typeface="Calibri"/>
                        </a:rPr>
                        <a:t>PUD No 1 of Cowlitz County</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0.38%</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solidFill>
                            <a:srgbClr val="000000"/>
                          </a:solidFill>
                          <a:latin typeface="Calibri"/>
                        </a:rPr>
                        <a:t>0.38%</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0" i="0" u="none" strike="noStrike">
                          <a:solidFill>
                            <a:srgbClr val="000000"/>
                          </a:solidFill>
                          <a:latin typeface="Calibri"/>
                        </a:rPr>
                        <a:t> $                 6,500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latin typeface="Calibri"/>
                        </a:rPr>
                        <a:t> $             6,400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0" i="0" u="none" strike="noStrike">
                          <a:solidFill>
                            <a:srgbClr val="9C0006"/>
                          </a:solidFill>
                          <a:latin typeface="Calibri"/>
                        </a:rPr>
                        <a:t> $              100 </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209778">
                <a:tc>
                  <a:txBody>
                    <a:bodyPr/>
                    <a:lstStyle/>
                    <a:p>
                      <a:pPr algn="l" fontAlgn="ctr"/>
                      <a:r>
                        <a:rPr lang="en-US" sz="1200" b="1" i="0" u="none" strike="noStrike">
                          <a:solidFill>
                            <a:srgbClr val="000000"/>
                          </a:solidFill>
                          <a:latin typeface="Calibri"/>
                        </a:rPr>
                        <a:t>Total</a:t>
                      </a:r>
                    </a:p>
                  </a:txBody>
                  <a:tcPr marL="8741" marR="8741" marT="87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200" b="1" i="0" u="none" strike="noStrike">
                          <a:solidFill>
                            <a:srgbClr val="000000"/>
                          </a:solidFill>
                          <a:latin typeface="Calibri"/>
                        </a:rPr>
                        <a:t>99.03%</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200" b="1" i="0" u="none" strike="noStrike">
                          <a:solidFill>
                            <a:srgbClr val="000000"/>
                          </a:solidFill>
                          <a:latin typeface="Calibri"/>
                        </a:rPr>
                        <a:t>99.01%</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1" i="0" u="none" strike="noStrike">
                          <a:solidFill>
                            <a:srgbClr val="000000"/>
                          </a:solidFill>
                          <a:latin typeface="Calibri"/>
                        </a:rPr>
                        <a:t> $        1,637,600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200" b="1" i="0" u="none" strike="noStrike">
                          <a:solidFill>
                            <a:srgbClr val="000000"/>
                          </a:solidFill>
                          <a:latin typeface="Calibri"/>
                        </a:rPr>
                        <a:t> $    1,637,600 </a:t>
                      </a:r>
                    </a:p>
                  </a:txBody>
                  <a:tcPr marL="8741" marR="8741" marT="87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1200" b="1" i="0" u="none" strike="noStrike" dirty="0">
                          <a:solidFill>
                            <a:srgbClr val="000000"/>
                          </a:solidFill>
                          <a:latin typeface="Calibri"/>
                        </a:rPr>
                        <a:t> $                  -   </a:t>
                      </a:r>
                    </a:p>
                  </a:txBody>
                  <a:tcPr marL="8741" marR="8741" marT="87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12AF8EF0-2B13-554B-8AE1-BAB8D8E922DD}"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Contact</a:t>
            </a:r>
          </a:p>
        </p:txBody>
      </p:sp>
      <p:sp>
        <p:nvSpPr>
          <p:cNvPr id="18435" name="Rectangle 3"/>
          <p:cNvSpPr>
            <a:spLocks noGrp="1" noChangeArrowheads="1"/>
          </p:cNvSpPr>
          <p:nvPr>
            <p:ph type="body" idx="1"/>
          </p:nvPr>
        </p:nvSpPr>
        <p:spPr/>
        <p:txBody>
          <a:bodyPr>
            <a:normAutofit lnSpcReduction="10000"/>
          </a:bodyPr>
          <a:lstStyle/>
          <a:p>
            <a:pPr>
              <a:buFont typeface="Wingdings" pitchFamily="2" charset="2"/>
              <a:buNone/>
            </a:pPr>
            <a:r>
              <a:rPr lang="en-US" dirty="0" smtClean="0"/>
              <a:t>For more information, contact:</a:t>
            </a:r>
          </a:p>
          <a:p>
            <a:pPr lvl="1">
              <a:spcBef>
                <a:spcPct val="0"/>
              </a:spcBef>
              <a:buFontTx/>
              <a:buNone/>
            </a:pPr>
            <a:endParaRPr lang="en-US" sz="1800" dirty="0" smtClean="0"/>
          </a:p>
          <a:p>
            <a:pPr lvl="1">
              <a:spcBef>
                <a:spcPct val="0"/>
              </a:spcBef>
              <a:buFontTx/>
              <a:buNone/>
            </a:pPr>
            <a:r>
              <a:rPr lang="en-US" dirty="0" smtClean="0"/>
              <a:t>Jennifer Anziano</a:t>
            </a:r>
          </a:p>
          <a:p>
            <a:pPr lvl="1">
              <a:spcBef>
                <a:spcPct val="0"/>
              </a:spcBef>
              <a:buFontTx/>
              <a:buNone/>
            </a:pPr>
            <a:r>
              <a:rPr lang="en-US" dirty="0" smtClean="0"/>
              <a:t>Northwest Power and Conservation Council</a:t>
            </a:r>
          </a:p>
          <a:p>
            <a:pPr lvl="1">
              <a:spcBef>
                <a:spcPct val="0"/>
              </a:spcBef>
              <a:buFontTx/>
              <a:buNone/>
            </a:pPr>
            <a:endParaRPr lang="en-US" dirty="0" smtClean="0"/>
          </a:p>
          <a:p>
            <a:pPr lvl="1">
              <a:spcBef>
                <a:spcPct val="0"/>
              </a:spcBef>
              <a:buFontTx/>
              <a:buNone/>
            </a:pPr>
            <a:r>
              <a:rPr lang="en-US" dirty="0" smtClean="0"/>
              <a:t>851 SW 6</a:t>
            </a:r>
            <a:r>
              <a:rPr lang="en-US" baseline="30000" dirty="0" smtClean="0"/>
              <a:t>th</a:t>
            </a:r>
            <a:r>
              <a:rPr lang="en-US" dirty="0" smtClean="0"/>
              <a:t> Ave</a:t>
            </a:r>
          </a:p>
          <a:p>
            <a:pPr lvl="1">
              <a:spcBef>
                <a:spcPct val="0"/>
              </a:spcBef>
              <a:buFontTx/>
              <a:buNone/>
            </a:pPr>
            <a:r>
              <a:rPr lang="en-US" dirty="0" smtClean="0"/>
              <a:t>Suite 1100</a:t>
            </a:r>
          </a:p>
          <a:p>
            <a:pPr lvl="1">
              <a:spcBef>
                <a:spcPct val="0"/>
              </a:spcBef>
              <a:buFontTx/>
              <a:buNone/>
            </a:pPr>
            <a:r>
              <a:rPr lang="en-US" dirty="0" smtClean="0"/>
              <a:t>Portland, OR 97204</a:t>
            </a:r>
          </a:p>
          <a:p>
            <a:pPr lvl="1">
              <a:spcBef>
                <a:spcPct val="0"/>
              </a:spcBef>
              <a:buFontTx/>
              <a:buNone/>
            </a:pPr>
            <a:endParaRPr lang="en-US" dirty="0" smtClean="0"/>
          </a:p>
          <a:p>
            <a:pPr lvl="1">
              <a:spcBef>
                <a:spcPct val="0"/>
              </a:spcBef>
              <a:buFontTx/>
              <a:buNone/>
            </a:pPr>
            <a:r>
              <a:rPr lang="en-US" dirty="0" smtClean="0"/>
              <a:t>janziano@nwcouncil.org</a:t>
            </a:r>
          </a:p>
          <a:p>
            <a:pPr lvl="1">
              <a:spcBef>
                <a:spcPct val="0"/>
              </a:spcBef>
              <a:buFontTx/>
              <a:buNone/>
            </a:pPr>
            <a:r>
              <a:rPr lang="en-US" dirty="0" smtClean="0"/>
              <a:t>503-222-5161</a:t>
            </a:r>
          </a:p>
        </p:txBody>
      </p:sp>
      <p:sp>
        <p:nvSpPr>
          <p:cNvPr id="4" name="Slide Number Placeholder 3"/>
          <p:cNvSpPr>
            <a:spLocks noGrp="1"/>
          </p:cNvSpPr>
          <p:nvPr>
            <p:ph type="sldNum" sz="quarter" idx="12"/>
          </p:nvPr>
        </p:nvSpPr>
        <p:spPr/>
        <p:txBody>
          <a:bodyPr/>
          <a:lstStyle/>
          <a:p>
            <a:fld id="{12AF8EF0-2B13-554B-8AE1-BAB8D8E922DD}" type="slidenum">
              <a:rPr lang="en-US" smtClean="0"/>
              <a:pPr/>
              <a:t>21</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noFill/>
        </p:spPr>
        <p:txBody>
          <a:bodyPr>
            <a:normAutofit/>
          </a:bodyPr>
          <a:lstStyle/>
          <a:p>
            <a:r>
              <a:rPr lang="en-US" dirty="0" smtClean="0"/>
              <a:t>Overarching Theme</a:t>
            </a:r>
            <a:endParaRPr lang="en-US" dirty="0"/>
          </a:p>
        </p:txBody>
      </p:sp>
      <p:sp>
        <p:nvSpPr>
          <p:cNvPr id="3" name="Content Placeholder 2"/>
          <p:cNvSpPr>
            <a:spLocks noGrp="1"/>
          </p:cNvSpPr>
          <p:nvPr>
            <p:ph idx="1"/>
          </p:nvPr>
        </p:nvSpPr>
        <p:spPr>
          <a:xfrm>
            <a:off x="457199" y="1600200"/>
            <a:ext cx="8486775" cy="5086350"/>
          </a:xfrm>
        </p:spPr>
        <p:txBody>
          <a:bodyPr>
            <a:normAutofit/>
          </a:bodyPr>
          <a:lstStyle/>
          <a:p>
            <a:pPr>
              <a:lnSpc>
                <a:spcPct val="110000"/>
              </a:lnSpc>
            </a:pPr>
            <a:r>
              <a:rPr lang="en-US" sz="3000" dirty="0" smtClean="0"/>
              <a:t>Add a Contract Analyst to focus on research and evaluation</a:t>
            </a:r>
          </a:p>
          <a:p>
            <a:pPr>
              <a:lnSpc>
                <a:spcPct val="110000"/>
              </a:lnSpc>
            </a:pPr>
            <a:r>
              <a:rPr lang="en-US" sz="3000" dirty="0" smtClean="0"/>
              <a:t>Most UES measures are now in compliance with guidelines; will shift focus to standard protocols</a:t>
            </a:r>
          </a:p>
          <a:p>
            <a:pPr>
              <a:lnSpc>
                <a:spcPct val="110000"/>
              </a:lnSpc>
            </a:pPr>
            <a:r>
              <a:rPr lang="en-US" sz="3000" dirty="0" smtClean="0"/>
              <a:t>Greater emphasis on measure updates and reviews and regional coordination</a:t>
            </a:r>
          </a:p>
          <a:p>
            <a:pPr>
              <a:lnSpc>
                <a:spcPct val="110000"/>
              </a:lnSpc>
            </a:pPr>
            <a:r>
              <a:rPr lang="en-US" sz="3000" dirty="0" smtClean="0"/>
              <a:t>3</a:t>
            </a:r>
            <a:r>
              <a:rPr lang="en-US" sz="3000" baseline="30000" dirty="0" smtClean="0"/>
              <a:t>rd</a:t>
            </a:r>
            <a:r>
              <a:rPr lang="en-US" sz="3000" dirty="0" smtClean="0"/>
              <a:t> party QA/QC review lending credibility and transparency; plan to continue</a:t>
            </a:r>
          </a:p>
        </p:txBody>
      </p:sp>
      <p:sp>
        <p:nvSpPr>
          <p:cNvPr id="4" name="Slide Number Placeholder 3"/>
          <p:cNvSpPr>
            <a:spLocks noGrp="1"/>
          </p:cNvSpPr>
          <p:nvPr>
            <p:ph type="sldNum" sz="quarter" idx="12"/>
          </p:nvPr>
        </p:nvSpPr>
        <p:spPr/>
        <p:txBody>
          <a:bodyPr/>
          <a:lstStyle/>
          <a:p>
            <a:fld id="{12AF8EF0-2B13-554B-8AE1-BAB8D8E922DD}"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2015 Work Plan</a:t>
            </a:r>
            <a:endParaRPr lang="en-US" dirty="0"/>
          </a:p>
        </p:txBody>
      </p:sp>
      <p:sp>
        <p:nvSpPr>
          <p:cNvPr id="5" name="Slide Number Placeholder 4"/>
          <p:cNvSpPr>
            <a:spLocks noGrp="1"/>
          </p:cNvSpPr>
          <p:nvPr>
            <p:ph type="sldNum" sz="quarter" idx="12"/>
          </p:nvPr>
        </p:nvSpPr>
        <p:spPr/>
        <p:txBody>
          <a:bodyPr/>
          <a:lstStyle/>
          <a:p>
            <a:fld id="{12AF8EF0-2B13-554B-8AE1-BAB8D8E922DD}" type="slidenum">
              <a:rPr lang="en-US" smtClean="0"/>
              <a:pPr/>
              <a:t>4</a:t>
            </a:fld>
            <a:endParaRPr lang="en-US"/>
          </a:p>
        </p:txBody>
      </p:sp>
      <p:graphicFrame>
        <p:nvGraphicFramePr>
          <p:cNvPr id="6" name="Table 5"/>
          <p:cNvGraphicFramePr>
            <a:graphicFrameLocks noGrp="1"/>
          </p:cNvGraphicFramePr>
          <p:nvPr/>
        </p:nvGraphicFramePr>
        <p:xfrm>
          <a:off x="704852" y="1396996"/>
          <a:ext cx="7562847" cy="5165728"/>
        </p:xfrm>
        <a:graphic>
          <a:graphicData uri="http://schemas.openxmlformats.org/drawingml/2006/table">
            <a:tbl>
              <a:tblPr/>
              <a:tblGrid>
                <a:gridCol w="2957867"/>
                <a:gridCol w="800866"/>
                <a:gridCol w="800866"/>
                <a:gridCol w="800866"/>
                <a:gridCol w="800866"/>
                <a:gridCol w="800866"/>
                <a:gridCol w="600650"/>
              </a:tblGrid>
              <a:tr h="1038875">
                <a:tc>
                  <a:txBody>
                    <a:bodyPr/>
                    <a:lstStyle/>
                    <a:p>
                      <a:pPr algn="l" fontAlgn="b"/>
                      <a:r>
                        <a:rPr lang="en-US" sz="1200" b="1" i="0" u="none" strike="noStrike">
                          <a:solidFill>
                            <a:srgbClr val="000000"/>
                          </a:solidFill>
                          <a:latin typeface="Calibri"/>
                        </a:rPr>
                        <a:t>Category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ctr" fontAlgn="b"/>
                      <a:r>
                        <a:rPr lang="en-US" sz="1200" b="1" i="0" u="none" strike="noStrike">
                          <a:solidFill>
                            <a:srgbClr val="000000"/>
                          </a:solidFill>
                          <a:latin typeface="Calibri"/>
                        </a:rPr>
                        <a:t>Contract RFP</a:t>
                      </a:r>
                      <a:br>
                        <a:rPr lang="en-US" sz="1200" b="1" i="0" u="none" strike="noStrike">
                          <a:solidFill>
                            <a:srgbClr val="000000"/>
                          </a:solidFill>
                          <a:latin typeface="Calibri"/>
                        </a:rPr>
                      </a:br>
                      <a:r>
                        <a:rPr lang="en-US" sz="1200" b="1" i="0" u="none" strike="noStrike">
                          <a:solidFill>
                            <a:srgbClr val="000000"/>
                          </a:solidFill>
                          <a:latin typeface="Calibri"/>
                        </a:rPr>
                        <a:t>2015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ctr" fontAlgn="b"/>
                      <a:r>
                        <a:rPr lang="en-US" sz="1200" b="1" i="0" u="none" strike="noStrike">
                          <a:solidFill>
                            <a:srgbClr val="000000"/>
                          </a:solidFill>
                          <a:latin typeface="Calibri"/>
                        </a:rPr>
                        <a:t>RTF Contract Analyst Team 2015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ctr" fontAlgn="b"/>
                      <a:r>
                        <a:rPr lang="en-US" sz="1200" b="1" i="0" u="none" strike="noStrike">
                          <a:solidFill>
                            <a:srgbClr val="000000"/>
                          </a:solidFill>
                          <a:latin typeface="Calibri"/>
                        </a:rPr>
                        <a:t>RTF Manager 2015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ctr" fontAlgn="b"/>
                      <a:r>
                        <a:rPr lang="en-US" sz="1200" b="1" i="0" u="none" strike="noStrike">
                          <a:solidFill>
                            <a:srgbClr val="000000"/>
                          </a:solidFill>
                          <a:latin typeface="Calibri"/>
                        </a:rPr>
                        <a:t>Subtotal Funders </a:t>
                      </a:r>
                      <a:br>
                        <a:rPr lang="en-US" sz="1200" b="1" i="0" u="none" strike="noStrike">
                          <a:solidFill>
                            <a:srgbClr val="000000"/>
                          </a:solidFill>
                          <a:latin typeface="Calibri"/>
                        </a:rPr>
                      </a:br>
                      <a:r>
                        <a:rPr lang="en-US" sz="1200" b="1" i="0" u="none" strike="noStrike">
                          <a:solidFill>
                            <a:srgbClr val="000000"/>
                          </a:solidFill>
                          <a:latin typeface="Calibri"/>
                        </a:rPr>
                        <a:t>2015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ctr" fontAlgn="b"/>
                      <a:r>
                        <a:rPr lang="en-US" sz="1200" b="1" i="0" u="none" strike="noStrike">
                          <a:solidFill>
                            <a:srgbClr val="000000"/>
                          </a:solidFill>
                          <a:latin typeface="Calibri"/>
                        </a:rPr>
                        <a:t>Council In-Kind Contribution 2015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ctr" fontAlgn="b"/>
                      <a:r>
                        <a:rPr lang="en-US" sz="1200" b="1" i="0" u="none" strike="noStrike">
                          <a:solidFill>
                            <a:srgbClr val="000000"/>
                          </a:solidFill>
                          <a:latin typeface="Calibri"/>
                        </a:rPr>
                        <a:t>% of 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r>
              <a:tr h="478573">
                <a:tc>
                  <a:txBody>
                    <a:bodyPr/>
                    <a:lstStyle/>
                    <a:p>
                      <a:pPr algn="l" fontAlgn="ctr"/>
                      <a:r>
                        <a:rPr lang="en-US" sz="1200" b="0" i="0" u="none" strike="noStrike" dirty="0">
                          <a:solidFill>
                            <a:srgbClr val="000000"/>
                          </a:solidFill>
                          <a:latin typeface="Calibri"/>
                        </a:rPr>
                        <a:t>Existing Measure Review &amp; Updates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$112,500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$428,000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$540,500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$9,600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539238">
                <a:tc>
                  <a:txBody>
                    <a:bodyPr/>
                    <a:lstStyle/>
                    <a:p>
                      <a:pPr algn="l" fontAlgn="ctr"/>
                      <a:r>
                        <a:rPr lang="en-US" sz="1200" b="0" i="0" u="none" strike="noStrike">
                          <a:solidFill>
                            <a:srgbClr val="000000"/>
                          </a:solidFill>
                          <a:latin typeface="Calibri"/>
                        </a:rPr>
                        <a:t>New Measure Development &amp; Review of Unsolicited Proposals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$90,000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$310,000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$400,000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$5,100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415550">
                <a:tc>
                  <a:txBody>
                    <a:bodyPr/>
                    <a:lstStyle/>
                    <a:p>
                      <a:pPr algn="l" fontAlgn="ctr"/>
                      <a:r>
                        <a:rPr lang="en-US" sz="1200" b="0" i="0" u="none" strike="noStrike">
                          <a:solidFill>
                            <a:srgbClr val="000000"/>
                          </a:solidFill>
                          <a:latin typeface="Calibri"/>
                        </a:rPr>
                        <a:t>Standardization of Technical Analysis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$25,000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$84,000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$109,000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$900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200" b="0" i="0" u="none" strike="noStrike">
                          <a:solidFill>
                            <a:srgbClr val="000000"/>
                          </a:solidFill>
                          <a:latin typeface="Calibri"/>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3764">
                <a:tc>
                  <a:txBody>
                    <a:bodyPr/>
                    <a:lstStyle/>
                    <a:p>
                      <a:pPr algn="l" fontAlgn="ctr"/>
                      <a:r>
                        <a:rPr lang="en-US" sz="1200" b="0" i="0" u="none" strike="noStrike">
                          <a:solidFill>
                            <a:srgbClr val="000000"/>
                          </a:solidFill>
                          <a:latin typeface="Calibri"/>
                        </a:rPr>
                        <a:t>Tool Development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$10,500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$80,000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$90,500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$15,000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r h="415550">
                <a:tc>
                  <a:txBody>
                    <a:bodyPr/>
                    <a:lstStyle/>
                    <a:p>
                      <a:pPr algn="l" fontAlgn="ctr"/>
                      <a:r>
                        <a:rPr lang="en-US" sz="1200" b="0" i="0" u="none" strike="noStrike">
                          <a:solidFill>
                            <a:srgbClr val="000000"/>
                          </a:solidFill>
                          <a:latin typeface="Calibri"/>
                        </a:rPr>
                        <a:t>Research Projects &amp; Data Development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$40,000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$40,000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$20,000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r h="343764">
                <a:tc>
                  <a:txBody>
                    <a:bodyPr/>
                    <a:lstStyle/>
                    <a:p>
                      <a:pPr algn="l" fontAlgn="ctr"/>
                      <a:r>
                        <a:rPr lang="en-US" sz="1200" b="0" i="0" u="none" strike="noStrike">
                          <a:solidFill>
                            <a:srgbClr val="000000"/>
                          </a:solidFill>
                          <a:latin typeface="Calibri"/>
                        </a:rPr>
                        <a:t>Regional Coordination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$12,500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$125,000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$137,500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$4,000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200" b="0" i="0" u="none" strike="noStrike">
                          <a:solidFill>
                            <a:srgbClr val="000000"/>
                          </a:solidFill>
                          <a:latin typeface="Calibri"/>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r h="415550">
                <a:tc>
                  <a:txBody>
                    <a:bodyPr/>
                    <a:lstStyle/>
                    <a:p>
                      <a:pPr algn="l" fontAlgn="ctr"/>
                      <a:r>
                        <a:rPr lang="en-US" sz="1200" b="0" i="0" u="none" strike="noStrike">
                          <a:solidFill>
                            <a:srgbClr val="000000"/>
                          </a:solidFill>
                          <a:latin typeface="Calibri"/>
                        </a:rPr>
                        <a:t>Website, Database support, Conservation Tracking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$20,000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$20,000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$40,000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$55,000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415550">
                <a:tc>
                  <a:txBody>
                    <a:bodyPr/>
                    <a:lstStyle/>
                    <a:p>
                      <a:pPr algn="l" fontAlgn="ctr"/>
                      <a:r>
                        <a:rPr lang="en-US" sz="1200" b="0" i="0" u="none" strike="noStrike">
                          <a:solidFill>
                            <a:srgbClr val="000000"/>
                          </a:solidFill>
                          <a:latin typeface="Calibri"/>
                        </a:rPr>
                        <a:t>RTF Member Support &amp; Administration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$146,800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$146,800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$5,000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43764">
                <a:tc>
                  <a:txBody>
                    <a:bodyPr/>
                    <a:lstStyle/>
                    <a:p>
                      <a:pPr algn="l" fontAlgn="ctr"/>
                      <a:r>
                        <a:rPr lang="en-US" sz="1200" b="0" i="0" u="none" strike="noStrike">
                          <a:solidFill>
                            <a:srgbClr val="000000"/>
                          </a:solidFill>
                          <a:latin typeface="Calibri"/>
                        </a:rPr>
                        <a:t>RTF Management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$8,300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$125,000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$133,300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$87,000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ctr"/>
                      <a:r>
                        <a:rPr lang="en-US" sz="1200" b="0" i="0" u="none" strike="noStrike">
                          <a:solidFill>
                            <a:srgbClr val="000000"/>
                          </a:solidFill>
                          <a:latin typeface="Calibri"/>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415550">
                <a:tc>
                  <a:txBody>
                    <a:bodyPr/>
                    <a:lstStyle/>
                    <a:p>
                      <a:pPr algn="l" fontAlgn="ctr"/>
                      <a:r>
                        <a:rPr lang="en-US" sz="1200" b="1" i="0" u="none" strike="noStrike">
                          <a:solidFill>
                            <a:srgbClr val="000000"/>
                          </a:solidFill>
                          <a:latin typeface="Calibri"/>
                        </a:rPr>
                        <a:t>Subtotal New Work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Calibri"/>
                        </a:rPr>
                        <a:t>$425,600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Calibri"/>
                        </a:rPr>
                        <a:t>$1,087,000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Calibri"/>
                        </a:rPr>
                        <a:t>$125,000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Calibri"/>
                        </a:rPr>
                        <a:t>$1,637,600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Calibri"/>
                        </a:rPr>
                        <a:t>$201,600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latin typeface="Calibri"/>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from 2014</a:t>
            </a:r>
            <a:endParaRPr lang="en-US" dirty="0"/>
          </a:p>
        </p:txBody>
      </p:sp>
      <p:sp>
        <p:nvSpPr>
          <p:cNvPr id="3" name="Content Placeholder 2"/>
          <p:cNvSpPr>
            <a:spLocks noGrp="1"/>
          </p:cNvSpPr>
          <p:nvPr>
            <p:ph idx="1"/>
          </p:nvPr>
        </p:nvSpPr>
        <p:spPr>
          <a:xfrm>
            <a:off x="457200" y="1600200"/>
            <a:ext cx="8229600" cy="4943475"/>
          </a:xfrm>
        </p:spPr>
        <p:txBody>
          <a:bodyPr>
            <a:normAutofit fontScale="62500" lnSpcReduction="20000"/>
          </a:bodyPr>
          <a:lstStyle/>
          <a:p>
            <a:pPr>
              <a:lnSpc>
                <a:spcPct val="120000"/>
              </a:lnSpc>
              <a:buNone/>
            </a:pPr>
            <a:r>
              <a:rPr lang="en-US" b="1" dirty="0" smtClean="0">
                <a:solidFill>
                  <a:schemeClr val="accent2">
                    <a:lumMod val="75000"/>
                  </a:schemeClr>
                </a:solidFill>
              </a:rPr>
              <a:t>Increased Emphasis On:</a:t>
            </a:r>
          </a:p>
          <a:p>
            <a:pPr>
              <a:lnSpc>
                <a:spcPct val="120000"/>
              </a:lnSpc>
            </a:pPr>
            <a:r>
              <a:rPr lang="en-US" dirty="0" smtClean="0"/>
              <a:t>UES Measures: Focus will be on those slated to sunset (24 measures)</a:t>
            </a:r>
          </a:p>
          <a:p>
            <a:pPr lvl="1">
              <a:lnSpc>
                <a:spcPct val="120000"/>
              </a:lnSpc>
            </a:pPr>
            <a:r>
              <a:rPr lang="en-US" dirty="0" smtClean="0"/>
              <a:t>Dedicating resource to updating and standardizing work products</a:t>
            </a:r>
          </a:p>
          <a:p>
            <a:pPr>
              <a:lnSpc>
                <a:spcPct val="120000"/>
              </a:lnSpc>
            </a:pPr>
            <a:r>
              <a:rPr lang="en-US" dirty="0" smtClean="0"/>
              <a:t>Compliance with Guidelines: Shift focus to standard protocols</a:t>
            </a:r>
          </a:p>
          <a:p>
            <a:pPr>
              <a:lnSpc>
                <a:spcPct val="120000"/>
              </a:lnSpc>
            </a:pPr>
            <a:r>
              <a:rPr lang="en-US" dirty="0" smtClean="0"/>
              <a:t>Regional Coordination: Increased emphasis with addition of research and evaluation focused Contract Analyst</a:t>
            </a:r>
          </a:p>
          <a:p>
            <a:pPr>
              <a:lnSpc>
                <a:spcPct val="120000"/>
              </a:lnSpc>
            </a:pPr>
            <a:endParaRPr lang="en-US" dirty="0" smtClean="0"/>
          </a:p>
          <a:p>
            <a:pPr>
              <a:lnSpc>
                <a:spcPct val="120000"/>
              </a:lnSpc>
              <a:buNone/>
            </a:pPr>
            <a:r>
              <a:rPr lang="en-US" b="1" dirty="0" smtClean="0">
                <a:solidFill>
                  <a:schemeClr val="accent2">
                    <a:lumMod val="75000"/>
                  </a:schemeClr>
                </a:solidFill>
              </a:rPr>
              <a:t>Reduced Emphasis On:</a:t>
            </a:r>
          </a:p>
          <a:p>
            <a:pPr>
              <a:lnSpc>
                <a:spcPct val="120000"/>
              </a:lnSpc>
            </a:pPr>
            <a:r>
              <a:rPr lang="en-US" dirty="0" smtClean="0"/>
              <a:t>Tool Development: Only </a:t>
            </a:r>
            <a:r>
              <a:rPr lang="en-US" dirty="0" smtClean="0"/>
              <a:t>6% </a:t>
            </a:r>
            <a:r>
              <a:rPr lang="en-US" dirty="0" smtClean="0"/>
              <a:t>of budget (was 13% in 2014)</a:t>
            </a:r>
          </a:p>
          <a:p>
            <a:pPr lvl="1">
              <a:lnSpc>
                <a:spcPct val="120000"/>
              </a:lnSpc>
            </a:pPr>
            <a:r>
              <a:rPr lang="en-US" dirty="0" smtClean="0"/>
              <a:t>More Contract Analyst time on </a:t>
            </a:r>
            <a:r>
              <a:rPr lang="en-US" dirty="0" err="1" smtClean="0"/>
              <a:t>ProCost</a:t>
            </a:r>
            <a:endParaRPr lang="en-US" dirty="0" smtClean="0"/>
          </a:p>
          <a:p>
            <a:pPr lvl="1">
              <a:lnSpc>
                <a:spcPct val="120000"/>
              </a:lnSpc>
            </a:pPr>
            <a:r>
              <a:rPr lang="en-US" dirty="0" smtClean="0"/>
              <a:t>Expect SEEM calibration for existing homes to be complete</a:t>
            </a:r>
          </a:p>
          <a:p>
            <a:pPr>
              <a:lnSpc>
                <a:spcPct val="120000"/>
              </a:lnSpc>
            </a:pPr>
            <a:r>
              <a:rPr lang="en-US" dirty="0" smtClean="0"/>
              <a:t>Data Development: Only 2% of budget (was 8% in 2014)</a:t>
            </a:r>
          </a:p>
          <a:p>
            <a:pPr lvl="1">
              <a:lnSpc>
                <a:spcPct val="120000"/>
              </a:lnSpc>
            </a:pPr>
            <a:r>
              <a:rPr lang="en-US" dirty="0" smtClean="0"/>
              <a:t>HVAC interaction factors large portion 2014 budget, plan to contract the work in 2014</a:t>
            </a:r>
          </a:p>
        </p:txBody>
      </p:sp>
      <p:sp>
        <p:nvSpPr>
          <p:cNvPr id="4" name="Slide Number Placeholder 3"/>
          <p:cNvSpPr>
            <a:spLocks noGrp="1"/>
          </p:cNvSpPr>
          <p:nvPr>
            <p:ph type="sldNum" sz="quarter" idx="12"/>
          </p:nvPr>
        </p:nvSpPr>
        <p:spPr/>
        <p:txBody>
          <a:bodyPr/>
          <a:lstStyle/>
          <a:p>
            <a:fld id="{12AF8EF0-2B13-554B-8AE1-BAB8D8E922DD}"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Comments </a:t>
            </a:r>
            <a:r>
              <a:rPr lang="en-US" dirty="0" smtClean="0"/>
              <a:t>Received</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sz="1900" dirty="0" smtClean="0"/>
              <a:t>Decreased # of Standard Protocols</a:t>
            </a:r>
          </a:p>
          <a:p>
            <a:pPr lvl="1"/>
            <a:r>
              <a:rPr lang="en-US" sz="1900" dirty="0" smtClean="0"/>
              <a:t>Based on BPA comment, balance of assumptions between SIS taking relatively less time in 2015 and one protocol potentially falling off the list</a:t>
            </a:r>
          </a:p>
          <a:p>
            <a:pPr lvl="1"/>
            <a:endParaRPr lang="en-US" sz="1900" dirty="0" smtClean="0"/>
          </a:p>
          <a:p>
            <a:r>
              <a:rPr lang="en-US" sz="1900" dirty="0" smtClean="0"/>
              <a:t>Increased Review of New UES </a:t>
            </a:r>
            <a:r>
              <a:rPr lang="en-US" sz="1900" dirty="0" smtClean="0"/>
              <a:t>Measures and Standard Protocols</a:t>
            </a:r>
            <a:endParaRPr lang="en-US" sz="1900" dirty="0" smtClean="0"/>
          </a:p>
          <a:p>
            <a:pPr lvl="1"/>
            <a:r>
              <a:rPr lang="en-US" sz="1900" dirty="0" smtClean="0"/>
              <a:t>Based on comment from BPA regarding their plan to bring several </a:t>
            </a:r>
            <a:r>
              <a:rPr lang="en-US" sz="1900" dirty="0" smtClean="0"/>
              <a:t>UES </a:t>
            </a:r>
            <a:r>
              <a:rPr lang="en-US" sz="1900" dirty="0" smtClean="0"/>
              <a:t>measures </a:t>
            </a:r>
            <a:r>
              <a:rPr lang="en-US" sz="1900" dirty="0" smtClean="0"/>
              <a:t>to the RTF next </a:t>
            </a:r>
            <a:r>
              <a:rPr lang="en-US" sz="1900" dirty="0" smtClean="0"/>
              <a:t>year</a:t>
            </a:r>
          </a:p>
          <a:p>
            <a:pPr lvl="1"/>
            <a:r>
              <a:rPr lang="en-US" sz="1900" dirty="0" smtClean="0"/>
              <a:t>Based on comment from Snohomish regarding a need for greater emphasis on identifying emerging opportunities</a:t>
            </a:r>
            <a:endParaRPr lang="en-US" sz="1900" dirty="0" smtClean="0"/>
          </a:p>
          <a:p>
            <a:endParaRPr lang="en-US" sz="1900" dirty="0" smtClean="0"/>
          </a:p>
          <a:p>
            <a:r>
              <a:rPr lang="en-US" sz="1900" dirty="0" smtClean="0"/>
              <a:t>Small Increase to Contract Analyst Time for SEEM</a:t>
            </a:r>
          </a:p>
          <a:p>
            <a:pPr lvl="1"/>
            <a:r>
              <a:rPr lang="en-US" sz="1900" dirty="0" smtClean="0"/>
              <a:t>Staff time increased to address additional time in SEEM; although assumption is remains that SEEM calibration will be completed in 2014 for existing homes </a:t>
            </a:r>
            <a:r>
              <a:rPr lang="en-US" sz="1900" b="1" dirty="0" smtClean="0"/>
              <a:t>(+$5,000)</a:t>
            </a:r>
          </a:p>
          <a:p>
            <a:endParaRPr lang="en-US" sz="1900" dirty="0" smtClean="0"/>
          </a:p>
        </p:txBody>
      </p:sp>
      <p:sp>
        <p:nvSpPr>
          <p:cNvPr id="4" name="Slide Number Placeholder 3"/>
          <p:cNvSpPr>
            <a:spLocks noGrp="1"/>
          </p:cNvSpPr>
          <p:nvPr>
            <p:ph type="sldNum" sz="quarter" idx="12"/>
          </p:nvPr>
        </p:nvSpPr>
        <p:spPr/>
        <p:txBody>
          <a:bodyPr/>
          <a:lstStyle/>
          <a:p>
            <a:fld id="{12AF8EF0-2B13-554B-8AE1-BAB8D8E922DD}"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Comments Received </a:t>
            </a:r>
            <a:br>
              <a:rPr lang="en-US" dirty="0" smtClean="0"/>
            </a:br>
            <a:r>
              <a:rPr lang="en-US" sz="3100" dirty="0" smtClean="0"/>
              <a:t>(Not seen as immediate budget impacts)</a:t>
            </a:r>
            <a:endParaRPr lang="en-US" dirty="0"/>
          </a:p>
        </p:txBody>
      </p:sp>
      <p:sp>
        <p:nvSpPr>
          <p:cNvPr id="3" name="Content Placeholder 2"/>
          <p:cNvSpPr>
            <a:spLocks noGrp="1"/>
          </p:cNvSpPr>
          <p:nvPr>
            <p:ph idx="1"/>
          </p:nvPr>
        </p:nvSpPr>
        <p:spPr>
          <a:xfrm>
            <a:off x="457200" y="1600200"/>
            <a:ext cx="8229600" cy="5029200"/>
          </a:xfrm>
        </p:spPr>
        <p:txBody>
          <a:bodyPr>
            <a:noAutofit/>
          </a:bodyPr>
          <a:lstStyle/>
          <a:p>
            <a:r>
              <a:rPr lang="en-US" sz="1900" b="1" dirty="0" smtClean="0"/>
              <a:t>Annual Regional Conservation Tracking Report</a:t>
            </a:r>
          </a:p>
          <a:p>
            <a:pPr lvl="1"/>
            <a:r>
              <a:rPr lang="en-US" sz="1900" dirty="0" smtClean="0"/>
              <a:t>BPA proposed the RTF consider taking on a more detailed data collection (ex: 6 Going on 7). This is too late to factor into this year’s work plan, but is something we can scope out and raise to the RTF PAC to test their interest in funding this work. </a:t>
            </a:r>
          </a:p>
          <a:p>
            <a:endParaRPr lang="en-US" sz="2300" dirty="0" smtClean="0"/>
          </a:p>
          <a:p>
            <a:r>
              <a:rPr lang="en-US" sz="1900" b="1" dirty="0" smtClean="0"/>
              <a:t>Regional Coordination</a:t>
            </a:r>
          </a:p>
          <a:p>
            <a:pPr lvl="1"/>
            <a:r>
              <a:rPr lang="en-US" sz="1900" dirty="0" smtClean="0"/>
              <a:t>Proposed increased in efforts to keep regional conservation leadership appraised of work of the RTF, specially on those items material to conservation planning and implementation.</a:t>
            </a:r>
          </a:p>
          <a:p>
            <a:pPr lvl="1"/>
            <a:endParaRPr lang="en-US" sz="1900" dirty="0" smtClean="0"/>
          </a:p>
          <a:p>
            <a:r>
              <a:rPr lang="en-US" sz="1900" b="1" dirty="0" smtClean="0"/>
              <a:t>Analysis Process</a:t>
            </a:r>
          </a:p>
          <a:p>
            <a:pPr lvl="1"/>
            <a:r>
              <a:rPr lang="en-US" sz="1900" dirty="0" smtClean="0"/>
              <a:t>Increased focus on technical discussion in advance of RTF Meetings (with subcommittees or other volunteers) to streamline discussion at meetings.</a:t>
            </a:r>
          </a:p>
          <a:p>
            <a:endParaRPr lang="en-US" sz="1900" dirty="0" smtClean="0"/>
          </a:p>
          <a:p>
            <a:endParaRPr lang="en-US" sz="19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3-year Look Back at Allocation</a:t>
            </a:r>
            <a:endParaRPr lang="en-US" dirty="0"/>
          </a:p>
        </p:txBody>
      </p:sp>
      <p:sp>
        <p:nvSpPr>
          <p:cNvPr id="8" name="TextBox 7"/>
          <p:cNvSpPr txBox="1"/>
          <p:nvPr/>
        </p:nvSpPr>
        <p:spPr>
          <a:xfrm>
            <a:off x="457201" y="5848351"/>
            <a:ext cx="8229600" cy="646331"/>
          </a:xfrm>
          <a:prstGeom prst="rect">
            <a:avLst/>
          </a:prstGeom>
          <a:noFill/>
        </p:spPr>
        <p:txBody>
          <a:bodyPr wrap="square" rtlCol="0">
            <a:spAutoFit/>
          </a:bodyPr>
          <a:lstStyle/>
          <a:p>
            <a:r>
              <a:rPr lang="en-US" dirty="0" smtClean="0"/>
              <a:t>Relative increase in Technical Analysis in 2015 due to number of measure updates relative to less tool and data development</a:t>
            </a:r>
          </a:p>
        </p:txBody>
      </p:sp>
      <p:sp>
        <p:nvSpPr>
          <p:cNvPr id="10" name="Slide Number Placeholder 9"/>
          <p:cNvSpPr>
            <a:spLocks noGrp="1"/>
          </p:cNvSpPr>
          <p:nvPr>
            <p:ph type="sldNum" sz="quarter" idx="12"/>
          </p:nvPr>
        </p:nvSpPr>
        <p:spPr/>
        <p:txBody>
          <a:bodyPr/>
          <a:lstStyle/>
          <a:p>
            <a:fld id="{12AF8EF0-2B13-554B-8AE1-BAB8D8E922DD}" type="slidenum">
              <a:rPr lang="en-US" smtClean="0"/>
              <a:pPr/>
              <a:t>8</a:t>
            </a:fld>
            <a:endParaRPr lang="en-US" dirty="0"/>
          </a:p>
        </p:txBody>
      </p:sp>
      <p:graphicFrame>
        <p:nvGraphicFramePr>
          <p:cNvPr id="11" name="Chart 10"/>
          <p:cNvGraphicFramePr/>
          <p:nvPr/>
        </p:nvGraphicFramePr>
        <p:xfrm>
          <a:off x="285751" y="2055159"/>
          <a:ext cx="2772894" cy="274544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p:nvPr/>
        </p:nvGraphicFramePr>
        <p:xfrm>
          <a:off x="2544296" y="2055159"/>
          <a:ext cx="3188073" cy="27454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p:nvPr/>
        </p:nvGraphicFramePr>
        <p:xfrm>
          <a:off x="4509808" y="2055159"/>
          <a:ext cx="4634192" cy="361949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RTF Budgets – Contract RFP Allocation</a:t>
            </a:r>
            <a:endParaRPr lang="en-US" dirty="0"/>
          </a:p>
        </p:txBody>
      </p:sp>
      <p:sp>
        <p:nvSpPr>
          <p:cNvPr id="4" name="Slide Number Placeholder 3"/>
          <p:cNvSpPr>
            <a:spLocks noGrp="1"/>
          </p:cNvSpPr>
          <p:nvPr>
            <p:ph type="sldNum" sz="quarter" idx="12"/>
          </p:nvPr>
        </p:nvSpPr>
        <p:spPr/>
        <p:txBody>
          <a:bodyPr/>
          <a:lstStyle/>
          <a:p>
            <a:fld id="{12AF8EF0-2B13-554B-8AE1-BAB8D8E922DD}" type="slidenum">
              <a:rPr lang="en-US" smtClean="0"/>
              <a:pPr/>
              <a:t>9</a:t>
            </a:fld>
            <a:endParaRPr lang="en-US" dirty="0"/>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11058</TotalTime>
  <Words>1318</Words>
  <Application>Microsoft Office PowerPoint</Application>
  <PresentationFormat>On-screen Show (4:3)</PresentationFormat>
  <Paragraphs>298</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Proposed 2015 Work Plan and 3 Year Look Back  September 18, 2014</vt:lpstr>
      <vt:lpstr>Work Plan Development Process</vt:lpstr>
      <vt:lpstr>Overarching Theme</vt:lpstr>
      <vt:lpstr>Proposed 2015 Work Plan</vt:lpstr>
      <vt:lpstr>Changes from 2014</vt:lpstr>
      <vt:lpstr>Comments Received</vt:lpstr>
      <vt:lpstr>Other Comments Received  (Not seen as immediate budget impacts)</vt:lpstr>
      <vt:lpstr>3-year Look Back at Allocation</vt:lpstr>
      <vt:lpstr>RTF Budgets – Contract RFP Allocation</vt:lpstr>
      <vt:lpstr>RTF Budgets – Contract Analyst Allocation</vt:lpstr>
      <vt:lpstr>2013-2015 RTF Budgets</vt:lpstr>
      <vt:lpstr>2013-2015 RTF Budgets</vt:lpstr>
      <vt:lpstr>2013-2015 RTF Budgets</vt:lpstr>
      <vt:lpstr>2013-2015 RTF Budgets</vt:lpstr>
      <vt:lpstr>2013-2015 RTF Budgets</vt:lpstr>
      <vt:lpstr>2013-2015 RTF Budgets</vt:lpstr>
      <vt:lpstr>2013-2015 RTF Budgets</vt:lpstr>
      <vt:lpstr>Council Impact</vt:lpstr>
      <vt:lpstr>High Level Staff Observations</vt:lpstr>
      <vt:lpstr>Funding Allocation</vt:lpstr>
      <vt:lpstr>Contact</vt:lpstr>
    </vt:vector>
  </TitlesOfParts>
  <Company>Kendall Energy Consulting,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RTF Project Updates May 3, 2011</dc:title>
  <dc:creator>Mark Kendall</dc:creator>
  <cp:lastModifiedBy>Jennifer Anziano</cp:lastModifiedBy>
  <cp:revision>210</cp:revision>
  <dcterms:created xsi:type="dcterms:W3CDTF">2012-04-16T23:04:51Z</dcterms:created>
  <dcterms:modified xsi:type="dcterms:W3CDTF">2014-09-17T15:17:58Z</dcterms:modified>
</cp:coreProperties>
</file>