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681" autoAdjust="0"/>
  </p:normalViewPr>
  <p:slideViewPr>
    <p:cSldViewPr>
      <p:cViewPr varScale="1">
        <p:scale>
          <a:sx n="98" d="100"/>
          <a:sy n="98" d="100"/>
        </p:scale>
        <p:origin x="-13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936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JL\RTF\Accounting\2015\RTF2015accountin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JL\RTF\Accounting\2015\RTF2015account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hart>
    <c:plotArea>
      <c:layout/>
      <c:barChart>
        <c:barDir val="col"/>
        <c:grouping val="stacked"/>
        <c:ser>
          <c:idx val="8"/>
          <c:order val="0"/>
          <c:tx>
            <c:strRef>
              <c:f>'2015 WP - Summary'!$S$13</c:f>
              <c:strCache>
                <c:ptCount val="1"/>
                <c:pt idx="0">
                  <c:v>RTF Management</c:v>
                </c:pt>
              </c:strCache>
            </c:strRef>
          </c:tx>
          <c:cat>
            <c:strLit>
              <c:ptCount val="2"/>
              <c:pt idx="0">
                <c:v>Approved 2015</c:v>
              </c:pt>
              <c:pt idx="1">
                <c:v>Allocated in Contracts</c:v>
              </c:pt>
            </c:strLit>
          </c:cat>
          <c:val>
            <c:numRef>
              <c:f>('2015 WP - Summary'!$F$13,'2015 WP - Summary'!$K$13)</c:f>
              <c:numCache>
                <c:formatCode>_("$"* #,##0.00_);_("$"* \(#,##0.00\);_("$"* "-"??_);_(@_)</c:formatCode>
                <c:ptCount val="2"/>
                <c:pt idx="0" formatCode="&quot;$&quot;#,##0_);\(&quot;$&quot;#,##0\)">
                  <c:v>133300</c:v>
                </c:pt>
                <c:pt idx="1">
                  <c:v>129440.00000000001</c:v>
                </c:pt>
              </c:numCache>
            </c:numRef>
          </c:val>
        </c:ser>
        <c:ser>
          <c:idx val="5"/>
          <c:order val="1"/>
          <c:tx>
            <c:strRef>
              <c:f>'2015 WP - Summary'!$S$12</c:f>
              <c:strCache>
                <c:ptCount val="1"/>
                <c:pt idx="0">
                  <c:v>RTF Member Support &amp; Administration</c:v>
                </c:pt>
              </c:strCache>
            </c:strRef>
          </c:tx>
          <c:cat>
            <c:strLit>
              <c:ptCount val="2"/>
              <c:pt idx="0">
                <c:v>Approved 2015</c:v>
              </c:pt>
              <c:pt idx="1">
                <c:v>Allocated in Contracts</c:v>
              </c:pt>
            </c:strLit>
          </c:cat>
          <c:val>
            <c:numRef>
              <c:f>('2015 WP - Summary'!$F$12,'2015 WP - Summary'!$K$12)</c:f>
              <c:numCache>
                <c:formatCode>_("$"* #,##0.00_);_("$"* \(#,##0.00\);_("$"* "-"??_);_(@_)</c:formatCode>
                <c:ptCount val="2"/>
                <c:pt idx="0" formatCode="&quot;$&quot;#,##0_);\(&quot;$&quot;#,##0\)">
                  <c:v>146800</c:v>
                </c:pt>
                <c:pt idx="1">
                  <c:v>139463.49</c:v>
                </c:pt>
              </c:numCache>
            </c:numRef>
          </c:val>
        </c:ser>
        <c:ser>
          <c:idx val="9"/>
          <c:order val="2"/>
          <c:tx>
            <c:strRef>
              <c:f>'2015 WP - Summary'!$B$11</c:f>
              <c:strCache>
                <c:ptCount val="1"/>
                <c:pt idx="0">
                  <c:v>Website, Database support, Conservation Tracking </c:v>
                </c:pt>
              </c:strCache>
            </c:strRef>
          </c:tx>
          <c:cat>
            <c:strLit>
              <c:ptCount val="2"/>
              <c:pt idx="0">
                <c:v>Approved 2015</c:v>
              </c:pt>
              <c:pt idx="1">
                <c:v>Allocated in Contracts</c:v>
              </c:pt>
            </c:strLit>
          </c:cat>
          <c:val>
            <c:numRef>
              <c:f>('2015 WP - Summary'!$F$11,'2015 WP - Summary'!$K$11)</c:f>
              <c:numCache>
                <c:formatCode>_("$"* #,##0.00_);_("$"* \(#,##0.00\);_("$"* "-"??_);_(@_)</c:formatCode>
                <c:ptCount val="2"/>
                <c:pt idx="0" formatCode="&quot;$&quot;#,##0_);\(&quot;$&quot;#,##0\)">
                  <c:v>40000</c:v>
                </c:pt>
                <c:pt idx="1">
                  <c:v>75093.14627414904</c:v>
                </c:pt>
              </c:numCache>
            </c:numRef>
          </c:val>
        </c:ser>
        <c:ser>
          <c:idx val="7"/>
          <c:order val="3"/>
          <c:tx>
            <c:strRef>
              <c:f>'2015 WP - Summary'!$S$10</c:f>
              <c:strCache>
                <c:ptCount val="1"/>
                <c:pt idx="0">
                  <c:v>Regional Coordination</c:v>
                </c:pt>
              </c:strCache>
            </c:strRef>
          </c:tx>
          <c:cat>
            <c:strLit>
              <c:ptCount val="2"/>
              <c:pt idx="0">
                <c:v>Approved 2015</c:v>
              </c:pt>
              <c:pt idx="1">
                <c:v>Allocated in Contracts</c:v>
              </c:pt>
            </c:strLit>
          </c:cat>
          <c:val>
            <c:numRef>
              <c:f>('2015 WP - Summary'!$F$10,'2015 WP - Summary'!$K$10)</c:f>
              <c:numCache>
                <c:formatCode>_("$"* #,##0.00_);_("$"* \(#,##0.00\);_("$"* "-"??_);_(@_)</c:formatCode>
                <c:ptCount val="2"/>
                <c:pt idx="0" formatCode="&quot;$&quot;#,##0_);\(&quot;$&quot;#,##0\)">
                  <c:v>137500</c:v>
                </c:pt>
                <c:pt idx="1">
                  <c:v>113082.16421343146</c:v>
                </c:pt>
              </c:numCache>
            </c:numRef>
          </c:val>
        </c:ser>
        <c:ser>
          <c:idx val="4"/>
          <c:order val="4"/>
          <c:tx>
            <c:strRef>
              <c:f>'2015 WP - Summary'!$S$9</c:f>
              <c:strCache>
                <c:ptCount val="1"/>
                <c:pt idx="0">
                  <c:v>Research Projects &amp; Data Development</c:v>
                </c:pt>
              </c:strCache>
            </c:strRef>
          </c:tx>
          <c:cat>
            <c:strLit>
              <c:ptCount val="2"/>
              <c:pt idx="0">
                <c:v>Approved 2015</c:v>
              </c:pt>
              <c:pt idx="1">
                <c:v>Allocated in Contracts</c:v>
              </c:pt>
            </c:strLit>
          </c:cat>
          <c:val>
            <c:numRef>
              <c:f>('2015 WP - Summary'!$F$9,'2015 WP - Summary'!$K$9)</c:f>
              <c:numCache>
                <c:formatCode>_("$"* #,##0.00_);_("$"* \(#,##0.00\);_("$"* "-"??_);_(@_)</c:formatCode>
                <c:ptCount val="2"/>
                <c:pt idx="0" formatCode="&quot;$&quot;#,##0_);\(&quot;$&quot;#,##0\)">
                  <c:v>40000</c:v>
                </c:pt>
                <c:pt idx="1">
                  <c:v>36186.292548298072</c:v>
                </c:pt>
              </c:numCache>
            </c:numRef>
          </c:val>
        </c:ser>
        <c:ser>
          <c:idx val="3"/>
          <c:order val="5"/>
          <c:tx>
            <c:strRef>
              <c:f>'2015 WP - Summary'!$S$8</c:f>
              <c:strCache>
                <c:ptCount val="1"/>
                <c:pt idx="0">
                  <c:v>Tool Development</c:v>
                </c:pt>
              </c:strCache>
            </c:strRef>
          </c:tx>
          <c:cat>
            <c:strLit>
              <c:ptCount val="2"/>
              <c:pt idx="0">
                <c:v>Approved 2015</c:v>
              </c:pt>
              <c:pt idx="1">
                <c:v>Allocated in Contracts</c:v>
              </c:pt>
            </c:strLit>
          </c:cat>
          <c:val>
            <c:numRef>
              <c:f>('2015 WP - Summary'!$F$8,'2015 WP - Summary'!$K$8)</c:f>
              <c:numCache>
                <c:formatCode>_("$"* #,##0.00_);_("$"* \(#,##0.00\);_("$"* "-"??_);_(@_)</c:formatCode>
                <c:ptCount val="2"/>
                <c:pt idx="0" formatCode="&quot;$&quot;#,##0_);\(&quot;$&quot;#,##0\)">
                  <c:v>90500</c:v>
                </c:pt>
                <c:pt idx="1">
                  <c:v>97372.585096596144</c:v>
                </c:pt>
              </c:numCache>
            </c:numRef>
          </c:val>
        </c:ser>
        <c:ser>
          <c:idx val="2"/>
          <c:order val="6"/>
          <c:tx>
            <c:strRef>
              <c:f>'2015 WP - Summary'!$S$7</c:f>
              <c:strCache>
                <c:ptCount val="1"/>
                <c:pt idx="0">
                  <c:v>Standardization of Technical Analysis</c:v>
                </c:pt>
              </c:strCache>
            </c:strRef>
          </c:tx>
          <c:cat>
            <c:strLit>
              <c:ptCount val="2"/>
              <c:pt idx="0">
                <c:v>Approved 2015</c:v>
              </c:pt>
              <c:pt idx="1">
                <c:v>Allocated in Contracts</c:v>
              </c:pt>
            </c:strLit>
          </c:cat>
          <c:val>
            <c:numRef>
              <c:f>('2015 WP - Summary'!$F$7,'2015 WP - Summary'!$K$7)</c:f>
              <c:numCache>
                <c:formatCode>_("$"* #,##0.00_);_("$"* \(#,##0.00\);_("$"* "-"??_);_(@_)</c:formatCode>
                <c:ptCount val="2"/>
                <c:pt idx="0" formatCode="&quot;$&quot;#,##0_);\(&quot;$&quot;#,##0\)">
                  <c:v>109000</c:v>
                </c:pt>
                <c:pt idx="1">
                  <c:v>100991.21435142595</c:v>
                </c:pt>
              </c:numCache>
            </c:numRef>
          </c:val>
        </c:ser>
        <c:ser>
          <c:idx val="1"/>
          <c:order val="7"/>
          <c:tx>
            <c:strRef>
              <c:f>'2015 WP - Summary'!$S$6</c:f>
              <c:strCache>
                <c:ptCount val="1"/>
                <c:pt idx="0">
                  <c:v>New Measure Development &amp; Review of Unsolicited Proposals</c:v>
                </c:pt>
              </c:strCache>
            </c:strRef>
          </c:tx>
          <c:cat>
            <c:strLit>
              <c:ptCount val="2"/>
              <c:pt idx="0">
                <c:v>Approved 2015</c:v>
              </c:pt>
              <c:pt idx="1">
                <c:v>Allocated in Contracts</c:v>
              </c:pt>
            </c:strLit>
          </c:cat>
          <c:val>
            <c:numRef>
              <c:f>('2015 WP - Summary'!$F$6,'2015 WP - Summary'!$K$6)</c:f>
              <c:numCache>
                <c:formatCode>_("$"* #,##0.00_);_("$"* \(#,##0.00\);_("$"* "-"??_);_(@_)</c:formatCode>
                <c:ptCount val="2"/>
                <c:pt idx="0" formatCode="&quot;$&quot;#,##0_);\(&quot;$&quot;#,##0\)">
                  <c:v>400000</c:v>
                </c:pt>
                <c:pt idx="1">
                  <c:v>360970.08303878375</c:v>
                </c:pt>
              </c:numCache>
            </c:numRef>
          </c:val>
        </c:ser>
        <c:ser>
          <c:idx val="0"/>
          <c:order val="8"/>
          <c:tx>
            <c:strRef>
              <c:f>'2015 WP - Summary'!$S$5</c:f>
              <c:strCache>
                <c:ptCount val="1"/>
                <c:pt idx="0">
                  <c:v>Existing Measure Review &amp; Updates</c:v>
                </c:pt>
              </c:strCache>
            </c:strRef>
          </c:tx>
          <c:cat>
            <c:strLit>
              <c:ptCount val="2"/>
              <c:pt idx="0">
                <c:v>Approved 2015</c:v>
              </c:pt>
              <c:pt idx="1">
                <c:v>Allocated in Contracts</c:v>
              </c:pt>
            </c:strLit>
          </c:cat>
          <c:val>
            <c:numRef>
              <c:f>('2015 WP - Summary'!$F$5,'2015 WP - Summary'!$K$5)</c:f>
              <c:numCache>
                <c:formatCode>_("$"* #,##0.00_);_("$"* \(#,##0.00\);_("$"* "-"??_);_(@_)</c:formatCode>
                <c:ptCount val="2"/>
                <c:pt idx="0" formatCode="&quot;$&quot;#,##0_);\(&quot;$&quot;#,##0\)">
                  <c:v>540500</c:v>
                </c:pt>
                <c:pt idx="1">
                  <c:v>476667.01447731571</c:v>
                </c:pt>
              </c:numCache>
            </c:numRef>
          </c:val>
        </c:ser>
        <c:ser>
          <c:idx val="6"/>
          <c:order val="9"/>
          <c:tx>
            <c:strRef>
              <c:f>'2015 WP - Summary'!$S$14</c:f>
              <c:strCache>
                <c:ptCount val="1"/>
                <c:pt idx="0">
                  <c:v>Remaining to Allocate</c:v>
                </c:pt>
              </c:strCache>
            </c:strRef>
          </c:tx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7.9051350595437091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Approved 2015</c:v>
              </c:pt>
              <c:pt idx="1">
                <c:v>Allocated in Contracts</c:v>
              </c:pt>
            </c:strLit>
          </c:cat>
          <c:val>
            <c:numRef>
              <c:f>'2015 WP - Summary'!$P$14:$Q$14</c:f>
              <c:numCache>
                <c:formatCode>_("$"* #,##0.00_);_("$"* \(#,##0.00\);_("$"* "-"??_);_(@_)</c:formatCode>
                <c:ptCount val="2"/>
                <c:pt idx="1">
                  <c:v>108334.00999999985</c:v>
                </c:pt>
              </c:numCache>
            </c:numRef>
          </c:val>
        </c:ser>
        <c:overlap val="100"/>
        <c:axId val="46889600"/>
        <c:axId val="83720832"/>
      </c:barChart>
      <c:catAx>
        <c:axId val="46889600"/>
        <c:scaling>
          <c:orientation val="minMax"/>
        </c:scaling>
        <c:axPos val="b"/>
        <c:numFmt formatCode="General" sourceLinked="0"/>
        <c:tickLblPos val="low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83720832"/>
        <c:crosses val="autoZero"/>
        <c:auto val="1"/>
        <c:lblAlgn val="ctr"/>
        <c:lblOffset val="100"/>
      </c:catAx>
      <c:valAx>
        <c:axId val="83720832"/>
        <c:scaling>
          <c:orientation val="minMax"/>
        </c:scaling>
        <c:axPos val="l"/>
        <c:majorGridlines/>
        <c:numFmt formatCode="&quot;$&quot;#,##0_);\(&quot;$&quot;#,##0\)" sourceLinked="1"/>
        <c:tickLblPos val="nextTo"/>
        <c:crossAx val="46889600"/>
        <c:crosses val="autoZero"/>
        <c:crossBetween val="between"/>
        <c:majorUnit val="200000"/>
      </c:valAx>
    </c:plotArea>
    <c:legend>
      <c:legendPos val="r"/>
      <c:layout/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hart>
    <c:plotArea>
      <c:layout/>
      <c:barChart>
        <c:barDir val="col"/>
        <c:grouping val="stacked"/>
        <c:ser>
          <c:idx val="8"/>
          <c:order val="0"/>
          <c:tx>
            <c:strRef>
              <c:f>'2015 WP - Summary'!$S$13</c:f>
              <c:strCache>
                <c:ptCount val="1"/>
                <c:pt idx="0">
                  <c:v>RTF Management</c:v>
                </c:pt>
              </c:strCache>
            </c:strRef>
          </c:tx>
          <c:cat>
            <c:strLit>
              <c:ptCount val="2"/>
              <c:pt idx="0">
                <c:v>Allocated in Contracts</c:v>
              </c:pt>
              <c:pt idx="1">
                <c:v>Spent in Contracts</c:v>
              </c:pt>
            </c:strLit>
          </c:cat>
          <c:val>
            <c:numRef>
              <c:f>('2015 WP - Summary'!$K$13,'2015 WP - Summary'!$O$13)</c:f>
              <c:numCache>
                <c:formatCode>_("$"* #,##0.00_);_("$"* \(#,##0.00\);_("$"* "-"??_);_(@_)</c:formatCode>
                <c:ptCount val="2"/>
                <c:pt idx="0">
                  <c:v>129440.00000000001</c:v>
                </c:pt>
                <c:pt idx="1">
                  <c:v>96735.097189744381</c:v>
                </c:pt>
              </c:numCache>
            </c:numRef>
          </c:val>
        </c:ser>
        <c:ser>
          <c:idx val="7"/>
          <c:order val="1"/>
          <c:tx>
            <c:strRef>
              <c:f>'2015 WP - Summary'!$S$12</c:f>
              <c:strCache>
                <c:ptCount val="1"/>
                <c:pt idx="0">
                  <c:v>RTF Member Support &amp; Administration</c:v>
                </c:pt>
              </c:strCache>
            </c:strRef>
          </c:tx>
          <c:cat>
            <c:strLit>
              <c:ptCount val="2"/>
              <c:pt idx="0">
                <c:v>Allocated in Contracts</c:v>
              </c:pt>
              <c:pt idx="1">
                <c:v>Spent in Contracts</c:v>
              </c:pt>
            </c:strLit>
          </c:cat>
          <c:val>
            <c:numRef>
              <c:f>('2015 WP - Summary'!$K$12,'2015 WP - Summary'!$O$12)</c:f>
              <c:numCache>
                <c:formatCode>_("$"* #,##0.00_);_("$"* \(#,##0.00\);_("$"* "-"??_);_(@_)</c:formatCode>
                <c:ptCount val="2"/>
                <c:pt idx="0">
                  <c:v>139463.49</c:v>
                </c:pt>
                <c:pt idx="1">
                  <c:v>87644.170999999988</c:v>
                </c:pt>
              </c:numCache>
            </c:numRef>
          </c:val>
        </c:ser>
        <c:ser>
          <c:idx val="6"/>
          <c:order val="2"/>
          <c:tx>
            <c:strRef>
              <c:f>'2015 WP - Summary'!$S$11</c:f>
              <c:strCache>
                <c:ptCount val="1"/>
                <c:pt idx="0">
                  <c:v>Website, Database support, Conservation Tracking </c:v>
                </c:pt>
              </c:strCache>
            </c:strRef>
          </c:tx>
          <c:cat>
            <c:strLit>
              <c:ptCount val="2"/>
              <c:pt idx="0">
                <c:v>Allocated in Contracts</c:v>
              </c:pt>
              <c:pt idx="1">
                <c:v>Spent in Contracts</c:v>
              </c:pt>
            </c:strLit>
          </c:cat>
          <c:val>
            <c:numRef>
              <c:f>('2015 WP - Summary'!$K$11,'2015 WP - Summary'!$O$11)</c:f>
              <c:numCache>
                <c:formatCode>_("$"* #,##0.00_);_("$"* \(#,##0.00\);_("$"* "-"??_);_(@_)</c:formatCode>
                <c:ptCount val="2"/>
                <c:pt idx="0">
                  <c:v>75093.14627414904</c:v>
                </c:pt>
                <c:pt idx="1">
                  <c:v>24155.210947562096</c:v>
                </c:pt>
              </c:numCache>
            </c:numRef>
          </c:val>
        </c:ser>
        <c:ser>
          <c:idx val="5"/>
          <c:order val="3"/>
          <c:tx>
            <c:strRef>
              <c:f>'2015 WP - Summary'!$S$10</c:f>
              <c:strCache>
                <c:ptCount val="1"/>
                <c:pt idx="0">
                  <c:v>Regional Coordination</c:v>
                </c:pt>
              </c:strCache>
            </c:strRef>
          </c:tx>
          <c:cat>
            <c:strLit>
              <c:ptCount val="2"/>
              <c:pt idx="0">
                <c:v>Allocated in Contracts</c:v>
              </c:pt>
              <c:pt idx="1">
                <c:v>Spent in Contracts</c:v>
              </c:pt>
            </c:strLit>
          </c:cat>
          <c:val>
            <c:numRef>
              <c:f>('2015 WP - Summary'!$K$10,'2015 WP - Summary'!$O$10)</c:f>
              <c:numCache>
                <c:formatCode>_("$"* #,##0.00_);_("$"* \(#,##0.00\);_("$"* "-"??_);_(@_)</c:formatCode>
                <c:ptCount val="2"/>
                <c:pt idx="0">
                  <c:v>113082.16421343146</c:v>
                </c:pt>
                <c:pt idx="1">
                  <c:v>84148.19342226311</c:v>
                </c:pt>
              </c:numCache>
            </c:numRef>
          </c:val>
        </c:ser>
        <c:ser>
          <c:idx val="4"/>
          <c:order val="4"/>
          <c:tx>
            <c:strRef>
              <c:f>'2015 WP - Summary'!$S$9</c:f>
              <c:strCache>
                <c:ptCount val="1"/>
                <c:pt idx="0">
                  <c:v>Research Projects &amp; Data Development</c:v>
                </c:pt>
              </c:strCache>
            </c:strRef>
          </c:tx>
          <c:cat>
            <c:strLit>
              <c:ptCount val="2"/>
              <c:pt idx="0">
                <c:v>Allocated in Contracts</c:v>
              </c:pt>
              <c:pt idx="1">
                <c:v>Spent in Contracts</c:v>
              </c:pt>
            </c:strLit>
          </c:cat>
          <c:val>
            <c:numRef>
              <c:f>('2015 WP - Summary'!$K$9,'2015 WP - Summary'!$O$9)</c:f>
              <c:numCache>
                <c:formatCode>_("$"* #,##0.00_);_("$"* \(#,##0.00\);_("$"* "-"??_);_(@_)</c:formatCode>
                <c:ptCount val="2"/>
                <c:pt idx="0">
                  <c:v>36186.292548298072</c:v>
                </c:pt>
                <c:pt idx="1">
                  <c:v>26927.421895124196</c:v>
                </c:pt>
              </c:numCache>
            </c:numRef>
          </c:val>
        </c:ser>
        <c:ser>
          <c:idx val="3"/>
          <c:order val="5"/>
          <c:tx>
            <c:strRef>
              <c:f>'2015 WP - Summary'!$S$8</c:f>
              <c:strCache>
                <c:ptCount val="1"/>
                <c:pt idx="0">
                  <c:v>Tool Development</c:v>
                </c:pt>
              </c:strCache>
            </c:strRef>
          </c:tx>
          <c:cat>
            <c:strLit>
              <c:ptCount val="2"/>
              <c:pt idx="0">
                <c:v>Allocated in Contracts</c:v>
              </c:pt>
              <c:pt idx="1">
                <c:v>Spent in Contracts</c:v>
              </c:pt>
            </c:strLit>
          </c:cat>
          <c:val>
            <c:numRef>
              <c:f>('2015 WP - Summary'!$K$8,'2015 WP - Summary'!$O$8)</c:f>
              <c:numCache>
                <c:formatCode>_("$"* #,##0.00_);_("$"* \(#,##0.00\);_("$"* "-"??_);_(@_)</c:formatCode>
                <c:ptCount val="2"/>
                <c:pt idx="0">
                  <c:v>97372.585096596144</c:v>
                </c:pt>
                <c:pt idx="1">
                  <c:v>53854.843790248393</c:v>
                </c:pt>
              </c:numCache>
            </c:numRef>
          </c:val>
        </c:ser>
        <c:ser>
          <c:idx val="2"/>
          <c:order val="6"/>
          <c:tx>
            <c:strRef>
              <c:f>'2015 WP - Summary'!$S$7</c:f>
              <c:strCache>
                <c:ptCount val="1"/>
                <c:pt idx="0">
                  <c:v>Standardization of Technical Analysis</c:v>
                </c:pt>
              </c:strCache>
            </c:strRef>
          </c:tx>
          <c:cat>
            <c:strLit>
              <c:ptCount val="2"/>
              <c:pt idx="0">
                <c:v>Allocated in Contracts</c:v>
              </c:pt>
              <c:pt idx="1">
                <c:v>Spent in Contracts</c:v>
              </c:pt>
            </c:strLit>
          </c:cat>
          <c:val>
            <c:numRef>
              <c:f>('2015 WP - Summary'!$K$7,'2015 WP - Summary'!$O$7)</c:f>
              <c:numCache>
                <c:formatCode>_("$"* #,##0.00_);_("$"* \(#,##0.00\);_("$"* "-"??_);_(@_)</c:formatCode>
                <c:ptCount val="2"/>
                <c:pt idx="0">
                  <c:v>100991.21435142595</c:v>
                </c:pt>
                <c:pt idx="1">
                  <c:v>61786.145979760811</c:v>
                </c:pt>
              </c:numCache>
            </c:numRef>
          </c:val>
        </c:ser>
        <c:ser>
          <c:idx val="1"/>
          <c:order val="7"/>
          <c:tx>
            <c:strRef>
              <c:f>'2015 WP - Summary'!$S$6</c:f>
              <c:strCache>
                <c:ptCount val="1"/>
                <c:pt idx="0">
                  <c:v>New Measure Development &amp; Review of Unsolicited Proposals</c:v>
                </c:pt>
              </c:strCache>
            </c:strRef>
          </c:tx>
          <c:cat>
            <c:strLit>
              <c:ptCount val="2"/>
              <c:pt idx="0">
                <c:v>Allocated in Contracts</c:v>
              </c:pt>
              <c:pt idx="1">
                <c:v>Spent in Contracts</c:v>
              </c:pt>
            </c:strLit>
          </c:cat>
          <c:val>
            <c:numRef>
              <c:f>('2015 WP - Summary'!$K$6,'2015 WP - Summary'!$O$6)</c:f>
              <c:numCache>
                <c:formatCode>_("$"* #,##0.00_);_("$"* \(#,##0.00\);_("$"* "-"??_);_(@_)</c:formatCode>
                <c:ptCount val="2"/>
                <c:pt idx="0">
                  <c:v>360970.08303878375</c:v>
                </c:pt>
                <c:pt idx="1">
                  <c:v>231641.19073984408</c:v>
                </c:pt>
              </c:numCache>
            </c:numRef>
          </c:val>
        </c:ser>
        <c:ser>
          <c:idx val="0"/>
          <c:order val="8"/>
          <c:tx>
            <c:strRef>
              <c:f>'2015 WP - Summary'!$S$5</c:f>
              <c:strCache>
                <c:ptCount val="1"/>
                <c:pt idx="0">
                  <c:v>Existing Measure Review &amp; Updates</c:v>
                </c:pt>
              </c:strCache>
            </c:strRef>
          </c:tx>
          <c:cat>
            <c:strLit>
              <c:ptCount val="2"/>
              <c:pt idx="0">
                <c:v>Allocated in Contracts</c:v>
              </c:pt>
              <c:pt idx="1">
                <c:v>Spent in Contracts</c:v>
              </c:pt>
            </c:strLit>
          </c:cat>
          <c:val>
            <c:numRef>
              <c:f>('2015 WP - Summary'!$K$5,'2015 WP - Summary'!$O$5)</c:f>
              <c:numCache>
                <c:formatCode>_("$"* #,##0.00_);_("$"* \(#,##0.00\);_("$"* "-"??_);_(@_)</c:formatCode>
                <c:ptCount val="2"/>
                <c:pt idx="0">
                  <c:v>476667.01447731571</c:v>
                </c:pt>
                <c:pt idx="1">
                  <c:v>313627.49322519731</c:v>
                </c:pt>
              </c:numCache>
            </c:numRef>
          </c:val>
        </c:ser>
        <c:overlap val="100"/>
        <c:axId val="45988480"/>
        <c:axId val="46991616"/>
      </c:barChart>
      <c:catAx>
        <c:axId val="45988480"/>
        <c:scaling>
          <c:orientation val="minMax"/>
        </c:scaling>
        <c:axPos val="b"/>
        <c:numFmt formatCode="General" sourceLinked="0"/>
        <c:tickLblPos val="low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46991616"/>
        <c:crosses val="autoZero"/>
        <c:auto val="1"/>
        <c:lblAlgn val="ctr"/>
        <c:lblOffset val="100"/>
      </c:catAx>
      <c:valAx>
        <c:axId val="46991616"/>
        <c:scaling>
          <c:orientation val="minMax"/>
        </c:scaling>
        <c:axPos val="l"/>
        <c:majorGridlines/>
        <c:numFmt formatCode="_(&quot;$&quot;* #,##0.00_);_(&quot;$&quot;* \(#,##0.00\);_(&quot;$&quot;* &quot;-&quot;??_);_(@_)" sourceLinked="1"/>
        <c:tickLblPos val="nextTo"/>
        <c:crossAx val="459884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0D632-2C03-4B61-96D1-E84600B3301D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C82A0-0474-403B-A77E-2A31EE682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http://www.brightcarbon.com/blog/the-annoying-powerpoint-error-powerpoint-found-an-error-that-it-cant-correct/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C82A0-0474-403B-A77E-2A31EE68200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2534E-511B-430B-971F-15B550A6B38A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0"/>
            <a:ext cx="2133600" cy="365125"/>
          </a:xfrm>
        </p:spPr>
        <p:txBody>
          <a:bodyPr/>
          <a:lstStyle>
            <a:lvl1pPr algn="l">
              <a:defRPr/>
            </a:lvl1pPr>
          </a:lstStyle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tf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02184" y="457200"/>
            <a:ext cx="3522416" cy="1447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D425-371E-4562-B941-EA0383908587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328E-E78A-4C43-8DE2-5CCC23EA4C06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62F1-046B-4E3F-9235-D782FF8726F1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92075"/>
            <a:ext cx="2133600" cy="365125"/>
          </a:xfrm>
        </p:spPr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tf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01000" y="6324600"/>
            <a:ext cx="982712" cy="4039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9A46-466D-4DF8-AEAA-81AEA700C68C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3E71-260C-4655-ACCC-80D403424104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193D-9789-494C-B353-B1457B417196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D804-EFD8-4338-A506-2F442E852732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0BD7-E3D8-4631-B1EA-58E19A95E962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171F-8818-44F9-ACA3-23B7CE5932FA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7D1F-7FCA-47E4-BC61-A588B6C74E46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A8B09-90C9-4A70-BDEF-3242491B36CD}" type="datetime1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2015 Budget Update and </a:t>
            </a:r>
            <a:br>
              <a:rPr lang="en-US" dirty="0" smtClean="0"/>
            </a:br>
            <a:r>
              <a:rPr lang="en-US" dirty="0" smtClean="0"/>
              <a:t>DRAFT 2016 Credit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RTF Policy Advisory Committee</a:t>
            </a:r>
          </a:p>
          <a:p>
            <a:r>
              <a:rPr lang="en-US" dirty="0" smtClean="0"/>
              <a:t>November 13,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2015 Work Plan Allocation</a:t>
            </a:r>
            <a:br>
              <a:rPr lang="en-US" dirty="0" smtClean="0"/>
            </a:br>
            <a:r>
              <a:rPr lang="en-US" sz="3100" dirty="0" smtClean="0"/>
              <a:t>(as of September Invoicing)</a:t>
            </a:r>
            <a:endParaRPr lang="en-US" sz="3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381000" y="1752600"/>
          <a:ext cx="832485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2015 Work Plan Spend</a:t>
            </a:r>
            <a:br>
              <a:rPr lang="en-US" dirty="0" smtClean="0"/>
            </a:br>
            <a:r>
              <a:rPr lang="en-US" sz="3100" dirty="0" smtClean="0"/>
              <a:t>(as of September Invoicing)</a:t>
            </a:r>
            <a:endParaRPr lang="en-US" sz="3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514350" y="1752600"/>
          <a:ext cx="80962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2015 Work Plan Spend</a:t>
            </a:r>
            <a:br>
              <a:rPr lang="en-US" dirty="0" smtClean="0"/>
            </a:br>
            <a:r>
              <a:rPr lang="en-US" sz="3100" dirty="0" smtClean="0"/>
              <a:t>(as of September Invoicing)</a:t>
            </a:r>
            <a:endParaRPr lang="en-US" sz="3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76400"/>
          <a:ext cx="8305797" cy="3913305"/>
        </p:xfrm>
        <a:graphic>
          <a:graphicData uri="http://schemas.openxmlformats.org/drawingml/2006/table">
            <a:tbl>
              <a:tblPr/>
              <a:tblGrid>
                <a:gridCol w="3225553"/>
                <a:gridCol w="1290221"/>
                <a:gridCol w="1290221"/>
                <a:gridCol w="1290221"/>
                <a:gridCol w="1209581"/>
              </a:tblGrid>
              <a:tr h="45719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Contract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Allocated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Remaining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 </a:t>
                      </a:r>
                      <a:endParaRPr lang="en-US" sz="15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Remaining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Members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109,823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68,849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40,975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Contract Analyst and RTF Manager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1,110,363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826,610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283,753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QA/QC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170,000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48,458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121,542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Minutes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15,300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11,070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4,230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Guidelines Support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25,000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  5,239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19,761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 Conservation Progress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57,000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10,692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46,309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Annual Report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SEEM Support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10,000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10,000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Multifamily Measure Development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15,000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15,000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Other Admin (supplies, etc)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15,840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7,726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  8,114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1,529,266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979,582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549,684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81000" y="2743200"/>
            <a:ext cx="8077200" cy="304800"/>
          </a:xfrm>
          <a:prstGeom prst="rect">
            <a:avLst/>
          </a:prstGeom>
          <a:solidFill>
            <a:srgbClr val="FFFF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" y="3352800"/>
            <a:ext cx="8077200" cy="304800"/>
          </a:xfrm>
          <a:prstGeom prst="rect">
            <a:avLst/>
          </a:prstGeom>
          <a:solidFill>
            <a:srgbClr val="FFFF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4191000"/>
            <a:ext cx="8077200" cy="609600"/>
          </a:xfrm>
          <a:prstGeom prst="rect">
            <a:avLst/>
          </a:prstGeom>
          <a:solidFill>
            <a:srgbClr val="FFFF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" y="3657600"/>
            <a:ext cx="8077200" cy="304800"/>
          </a:xfrm>
          <a:prstGeom prst="rect">
            <a:avLst/>
          </a:prstGeom>
          <a:solidFill>
            <a:srgbClr val="FFFF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Potential 2016 Credit</a:t>
            </a:r>
            <a:br>
              <a:rPr lang="en-US" dirty="0" smtClean="0"/>
            </a:br>
            <a:r>
              <a:rPr lang="en-US" sz="3100" dirty="0" smtClean="0"/>
              <a:t>(NOTE: This is not yet final)</a:t>
            </a:r>
            <a:endParaRPr lang="en-US" sz="3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3" y="1905000"/>
            <a:ext cx="83724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Potential 2016 Credit</a:t>
            </a:r>
            <a:br>
              <a:rPr lang="en-US" dirty="0" smtClean="0"/>
            </a:br>
            <a:r>
              <a:rPr lang="en-US" sz="3100" dirty="0" smtClean="0"/>
              <a:t>(NOTE: This is not yet final)</a:t>
            </a:r>
            <a:endParaRPr lang="en-US" sz="3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3" y="1905000"/>
            <a:ext cx="83724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ular Callout 4"/>
          <p:cNvSpPr/>
          <p:nvPr/>
        </p:nvSpPr>
        <p:spPr>
          <a:xfrm>
            <a:off x="2743200" y="1371600"/>
            <a:ext cx="1752600" cy="762000"/>
          </a:xfrm>
          <a:prstGeom prst="wedgeRectCallout">
            <a:avLst>
              <a:gd name="adj1" fmla="val 51911"/>
              <a:gd name="adj2" fmla="val 72533"/>
            </a:avLst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2015 funds that are not obligated to contracts by 12/31/15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562600" y="1371600"/>
            <a:ext cx="1752600" cy="762000"/>
          </a:xfrm>
          <a:prstGeom prst="wedgeRectCallout">
            <a:avLst>
              <a:gd name="adj1" fmla="val -16257"/>
              <a:gd name="adj2" fmla="val 74408"/>
            </a:avLst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2014 funds that were obligated, but not spent by 04/30/15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RTF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RTF Presentation Template</Template>
  <TotalTime>64</TotalTime>
  <Words>219</Words>
  <Application>Microsoft Office PowerPoint</Application>
  <PresentationFormat>On-screen Show (4:3)</PresentationFormat>
  <Paragraphs>79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New RTF Presentation Template</vt:lpstr>
      <vt:lpstr>2015 Budget Update and  DRAFT 2016 Credit</vt:lpstr>
      <vt:lpstr>2015 Work Plan Allocation (as of September Invoicing)</vt:lpstr>
      <vt:lpstr>2015 Work Plan Spend (as of September Invoicing)</vt:lpstr>
      <vt:lpstr>2015 Work Plan Spend (as of September Invoicing)</vt:lpstr>
      <vt:lpstr>Potential 2016 Credit (NOTE: This is not yet final)</vt:lpstr>
      <vt:lpstr>Potential 2016 Credit (NOTE: This is not yet final)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Budget Update and  DRAFT 2016 Credit</dc:title>
  <dc:creator>Jennifer Light</dc:creator>
  <cp:lastModifiedBy>Jennifer Light</cp:lastModifiedBy>
  <cp:revision>6</cp:revision>
  <dcterms:created xsi:type="dcterms:W3CDTF">2015-11-05T19:25:43Z</dcterms:created>
  <dcterms:modified xsi:type="dcterms:W3CDTF">2015-11-05T20:30:16Z</dcterms:modified>
</cp:coreProperties>
</file>