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Default Extension="xlsx" ContentType="application/vnd.openxmlformats-officedocument.spreadsheetml.sheet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62" r:id="rId3"/>
    <p:sldId id="259" r:id="rId4"/>
    <p:sldId id="264" r:id="rId5"/>
    <p:sldId id="271" r:id="rId6"/>
    <p:sldId id="261" r:id="rId7"/>
    <p:sldId id="265" r:id="rId8"/>
    <p:sldId id="266" r:id="rId9"/>
    <p:sldId id="267" r:id="rId10"/>
    <p:sldId id="268" r:id="rId11"/>
    <p:sldId id="263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Pt>
            <c:idx val="0"/>
            <c:explosion val="4"/>
          </c:dPt>
          <c:dPt>
            <c:idx val="1"/>
            <c:explosion val="6"/>
          </c:dPt>
          <c:dPt>
            <c:idx val="2"/>
            <c:explosion val="0"/>
          </c:dPt>
          <c:dLbls>
            <c:dLbl>
              <c:idx val="0"/>
              <c:layout>
                <c:manualLayout>
                  <c:x val="-0.24261773882038332"/>
                  <c:y val="-1.5709487363030675E-3"/>
                </c:manualLayout>
              </c:layout>
              <c:tx>
                <c:rich>
                  <a:bodyPr/>
                  <a:lstStyle/>
                  <a:p>
                    <a:pPr>
                      <a:defRPr sz="1100"/>
                    </a:pPr>
                    <a:r>
                      <a:rPr lang="en-US" sz="1100" b="1" dirty="0" smtClean="0"/>
                      <a:t>Spent</a:t>
                    </a:r>
                    <a:r>
                      <a:rPr lang="en-US" dirty="0" smtClean="0"/>
                      <a:t>  </a:t>
                    </a:r>
                    <a:r>
                      <a:rPr lang="en-US" dirty="0"/>
                      <a:t>$680,558.04 </a:t>
                    </a:r>
                  </a:p>
                </c:rich>
              </c:tx>
              <c:spPr>
                <a:solidFill>
                  <a:schemeClr val="bg1"/>
                </a:solidFill>
              </c:spPr>
              <c:showVal val="1"/>
              <c:showCatName val="1"/>
            </c:dLbl>
            <c:dLbl>
              <c:idx val="1"/>
              <c:layout>
                <c:manualLayout>
                  <c:x val="0.22901475758926368"/>
                  <c:y val="-0.11659848025989759"/>
                </c:manualLayout>
              </c:layout>
              <c:tx>
                <c:rich>
                  <a:bodyPr/>
                  <a:lstStyle/>
                  <a:p>
                    <a:pPr>
                      <a:defRPr sz="1100"/>
                    </a:pPr>
                    <a:r>
                      <a:rPr lang="en-US" b="1" dirty="0" smtClean="0"/>
                      <a:t>Obligated</a:t>
                    </a:r>
                    <a:r>
                      <a:rPr lang="en-US" dirty="0" smtClean="0"/>
                      <a:t>  </a:t>
                    </a:r>
                    <a:r>
                      <a:rPr lang="en-US" dirty="0"/>
                      <a:t>$457,189.52 </a:t>
                    </a:r>
                  </a:p>
                </c:rich>
              </c:tx>
              <c:spPr>
                <a:solidFill>
                  <a:schemeClr val="bg1"/>
                </a:solidFill>
              </c:spPr>
              <c:showVal val="1"/>
              <c:showCatName val="1"/>
            </c:dLbl>
            <c:dLbl>
              <c:idx val="2"/>
              <c:layout>
                <c:manualLayout>
                  <c:x val="0.15241024117268365"/>
                  <c:y val="0.16050602940366721"/>
                </c:manualLayout>
              </c:layout>
              <c:tx>
                <c:rich>
                  <a:bodyPr/>
                  <a:lstStyle/>
                  <a:p>
                    <a:pPr>
                      <a:defRPr sz="1100"/>
                    </a:pPr>
                    <a:r>
                      <a:rPr lang="en-US" sz="1100" b="1" dirty="0" smtClean="0"/>
                      <a:t>Unobligated </a:t>
                    </a:r>
                    <a:r>
                      <a:rPr lang="en-US" sz="1100" dirty="0" smtClean="0"/>
                      <a:t> </a:t>
                    </a:r>
                    <a:r>
                      <a:rPr lang="en-US" sz="1100" dirty="0"/>
                      <a:t>$235,852.44 </a:t>
                    </a:r>
                  </a:p>
                </c:rich>
              </c:tx>
              <c:spPr>
                <a:solidFill>
                  <a:schemeClr val="bg1"/>
                </a:solidFill>
              </c:spPr>
              <c:showVal val="1"/>
              <c:showCatName val="1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Val val="1"/>
            <c:showCatName val="1"/>
            <c:showLeaderLines val="1"/>
          </c:dLbls>
          <c:cat>
            <c:strRef>
              <c:f>Sheet1!$A$2:$A$4</c:f>
              <c:strCache>
                <c:ptCount val="3"/>
                <c:pt idx="0">
                  <c:v>Spent</c:v>
                </c:pt>
                <c:pt idx="1">
                  <c:v>Obligated</c:v>
                </c:pt>
                <c:pt idx="2">
                  <c:v>Unobligated</c:v>
                </c:pt>
              </c:strCache>
            </c:strRef>
          </c:cat>
          <c:val>
            <c:numRef>
              <c:f>Sheet1!$B$2:$B$4</c:f>
              <c:numCache>
                <c:formatCode>_("$"* #,##0.00_);_("$"* \(#,##0.00\);_("$"* "-"??_);_(@_)</c:formatCode>
                <c:ptCount val="3"/>
                <c:pt idx="0">
                  <c:v>680558.04</c:v>
                </c:pt>
                <c:pt idx="1">
                  <c:v>457189.52</c:v>
                </c:pt>
                <c:pt idx="2">
                  <c:v>235852.44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3218390804597702"/>
          <c:y val="0.10294117647058823"/>
          <c:w val="0.67816091954022983"/>
          <c:h val="0.8676470588235294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Pt>
            <c:idx val="0"/>
            <c:explosion val="0"/>
          </c:dPt>
          <c:dPt>
            <c:idx val="1"/>
            <c:explosion val="11"/>
          </c:dPt>
          <c:dLbls>
            <c:dLbl>
              <c:idx val="0"/>
              <c:layout>
                <c:manualLayout>
                  <c:x val="-8.5144942819647546E-2"/>
                  <c:y val="-0.31712598425196853"/>
                </c:manualLayout>
              </c:layout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en-US" sz="1200" b="1" dirty="0" smtClean="0"/>
                      <a:t>S</a:t>
                    </a:r>
                    <a:r>
                      <a:rPr lang="en-US" b="1" dirty="0" smtClean="0"/>
                      <a:t>pent</a:t>
                    </a:r>
                    <a:r>
                      <a:rPr lang="en-US" baseline="0" dirty="0" smtClean="0"/>
                      <a:t> $</a:t>
                    </a:r>
                    <a:r>
                      <a:rPr lang="en-US" dirty="0" smtClean="0"/>
                      <a:t>1,290,060.71</a:t>
                    </a:r>
                    <a:endParaRPr lang="en-US" dirty="0"/>
                  </a:p>
                </c:rich>
              </c:tx>
              <c:spPr>
                <a:solidFill>
                  <a:schemeClr val="bg1"/>
                </a:solidFill>
              </c:spPr>
              <c:showVal val="1"/>
              <c:showCatName val="1"/>
            </c:dLbl>
            <c:dLbl>
              <c:idx val="1"/>
              <c:layout>
                <c:manualLayout>
                  <c:x val="0.14376874765654293"/>
                  <c:y val="0.18799212598425197"/>
                </c:manualLayout>
              </c:layout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en-US" b="1" dirty="0" smtClean="0"/>
                      <a:t>Obligated  </a:t>
                    </a:r>
                    <a:r>
                      <a:rPr lang="en-US" dirty="0"/>
                      <a:t>$182,939.29 </a:t>
                    </a:r>
                  </a:p>
                </c:rich>
              </c:tx>
              <c:spPr>
                <a:solidFill>
                  <a:schemeClr val="bg1"/>
                </a:solidFill>
              </c:spPr>
              <c:showVal val="1"/>
              <c:showCatName val="1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  <c:showCatName val="1"/>
            <c:showLeaderLines val="1"/>
          </c:dLbls>
          <c:cat>
            <c:strRef>
              <c:f>Sheet1!$A$2:$A$3</c:f>
              <c:strCache>
                <c:ptCount val="2"/>
                <c:pt idx="0">
                  <c:v>Spent</c:v>
                </c:pt>
                <c:pt idx="1">
                  <c:v>Obligated</c:v>
                </c:pt>
              </c:strCache>
            </c:strRef>
          </c:cat>
          <c:val>
            <c:numRef>
              <c:f>Sheet1!$B$2:$B$3</c:f>
              <c:numCache>
                <c:formatCode>_("$"* #,##0.00_);_("$"* \(#,##0.00\);_("$"* "-"??_);_(@_)</c:formatCode>
                <c:ptCount val="2"/>
                <c:pt idx="0">
                  <c:v>1290060.71</c:v>
                </c:pt>
                <c:pt idx="1">
                  <c:v>182939.29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3182459951126799"/>
          <c:y val="0.22602188877333729"/>
          <c:w val="0.61853470902344099"/>
          <c:h val="0.67688704006338885"/>
        </c:manualLayout>
      </c:layout>
      <c:pieChart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Pt>
            <c:idx val="0"/>
            <c:explosion val="4"/>
          </c:dPt>
          <c:dPt>
            <c:idx val="1"/>
            <c:explosion val="34"/>
          </c:dPt>
          <c:dPt>
            <c:idx val="2"/>
            <c:explosion val="0"/>
          </c:dPt>
          <c:dLbls>
            <c:dLbl>
              <c:idx val="0"/>
              <c:layout>
                <c:manualLayout>
                  <c:x val="-0.24261773882038348"/>
                  <c:y val="-1.5709487363030693E-3"/>
                </c:manualLayout>
              </c:layout>
              <c:tx>
                <c:rich>
                  <a:bodyPr/>
                  <a:lstStyle/>
                  <a:p>
                    <a:pPr>
                      <a:defRPr sz="1100"/>
                    </a:pPr>
                    <a:r>
                      <a:rPr lang="en-US" sz="1100" b="1" dirty="0" smtClean="0"/>
                      <a:t>I</a:t>
                    </a:r>
                    <a:r>
                      <a:rPr lang="en-US" b="1" dirty="0" smtClean="0"/>
                      <a:t>nvoiced</a:t>
                    </a:r>
                    <a:r>
                      <a:rPr lang="en-US" dirty="0" smtClean="0"/>
                      <a:t>  </a:t>
                    </a:r>
                    <a:r>
                      <a:rPr lang="en-US" dirty="0"/>
                      <a:t>$680,558.04 </a:t>
                    </a:r>
                  </a:p>
                </c:rich>
              </c:tx>
              <c:spPr>
                <a:solidFill>
                  <a:schemeClr val="bg1"/>
                </a:solidFill>
              </c:spPr>
              <c:showVal val="1"/>
              <c:showCatName val="1"/>
            </c:dLbl>
            <c:dLbl>
              <c:idx val="1"/>
              <c:layout>
                <c:manualLayout>
                  <c:x val="0.17441714182278956"/>
                  <c:y val="-0.11974322785123569"/>
                </c:manualLayout>
              </c:layout>
              <c:tx>
                <c:rich>
                  <a:bodyPr/>
                  <a:lstStyle/>
                  <a:p>
                    <a:pPr>
                      <a:defRPr sz="1100"/>
                    </a:pPr>
                    <a:r>
                      <a:rPr lang="en-US" b="1" dirty="0" smtClean="0"/>
                      <a:t>Obligated</a:t>
                    </a:r>
                    <a:r>
                      <a:rPr lang="en-US" dirty="0" smtClean="0"/>
                      <a:t>  </a:t>
                    </a:r>
                    <a:r>
                      <a:rPr lang="en-US" dirty="0"/>
                      <a:t>$457,189.52 </a:t>
                    </a:r>
                  </a:p>
                </c:rich>
              </c:tx>
              <c:spPr>
                <a:solidFill>
                  <a:schemeClr val="bg1"/>
                </a:solidFill>
              </c:spPr>
              <c:showVal val="1"/>
              <c:showCatName val="1"/>
            </c:dLbl>
            <c:dLbl>
              <c:idx val="2"/>
              <c:layout>
                <c:manualLayout>
                  <c:x val="0.13229523033758722"/>
                  <c:y val="0.15107215371663449"/>
                </c:manualLayout>
              </c:layout>
              <c:tx>
                <c:rich>
                  <a:bodyPr/>
                  <a:lstStyle/>
                  <a:p>
                    <a:pPr>
                      <a:defRPr sz="1100"/>
                    </a:pPr>
                    <a:r>
                      <a:rPr lang="en-US" sz="1100" b="1" dirty="0" smtClean="0"/>
                      <a:t>Unobligated </a:t>
                    </a:r>
                    <a:r>
                      <a:rPr lang="en-US" sz="1100" dirty="0" smtClean="0"/>
                      <a:t> </a:t>
                    </a:r>
                    <a:r>
                      <a:rPr lang="en-US" sz="1100" dirty="0"/>
                      <a:t>$235,852.44 </a:t>
                    </a:r>
                  </a:p>
                </c:rich>
              </c:tx>
              <c:spPr>
                <a:solidFill>
                  <a:schemeClr val="bg1"/>
                </a:solidFill>
              </c:spPr>
              <c:showVal val="1"/>
              <c:showCatName val="1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Val val="1"/>
            <c:showCatName val="1"/>
            <c:showLeaderLines val="1"/>
          </c:dLbls>
          <c:cat>
            <c:strRef>
              <c:f>'Sheet1'!$A$2:$A$4</c:f>
              <c:strCache>
                <c:ptCount val="3"/>
                <c:pt idx="0">
                  <c:v>Invoiced</c:v>
                </c:pt>
                <c:pt idx="1">
                  <c:v>Obligated</c:v>
                </c:pt>
                <c:pt idx="2">
                  <c:v>Unobligated</c:v>
                </c:pt>
              </c:strCache>
            </c:strRef>
          </c:cat>
          <c:val>
            <c:numRef>
              <c:f>'Sheet1'!$B$2:$B$4</c:f>
              <c:numCache>
                <c:formatCode>_("$"* #,##0.00_);_("$"* \(#,##0.00\);_("$"* "-"??_);_(@_)</c:formatCode>
                <c:ptCount val="3"/>
                <c:pt idx="0">
                  <c:v>680558.04</c:v>
                </c:pt>
                <c:pt idx="1">
                  <c:v>457189.52</c:v>
                </c:pt>
                <c:pt idx="2">
                  <c:v>235852.44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963F3C5-2F33-486B-A04C-F8FDE9A425C7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B4057B0-E321-498E-B249-B16EA9F33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057B0-E321-498E-B249-B16EA9F33C7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057B0-E321-498E-B249-B16EA9F33C7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31774"/>
            <a:r>
              <a:rPr lang="en-US" dirty="0" smtClean="0"/>
              <a:t>It is the RTF staff’s expectation that we will have spent close to 100% of the 2012 budget when the contracts end in March.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057B0-E321-498E-B249-B16EA9F33C7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057B0-E321-498E-B249-B16EA9F33C7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057B0-E321-498E-B249-B16EA9F33C7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057B0-E321-498E-B249-B16EA9F33C7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057B0-E321-498E-B249-B16EA9F33C7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1066800" y="3733800"/>
            <a:ext cx="6858000" cy="1752600"/>
          </a:xfrm>
        </p:spPr>
        <p:txBody>
          <a:bodyPr>
            <a:normAutofit/>
          </a:bodyPr>
          <a:lstStyle>
            <a:lvl1pPr algn="ctr">
              <a:buFontTx/>
              <a:buNone/>
              <a:defRPr/>
            </a:lvl1pPr>
          </a:lstStyle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Subtitle Here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Name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Date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1066800" y="1600200"/>
            <a:ext cx="1981200" cy="12954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4052C0F2-7F4E-42A5-A686-241C4F47B015}" type="datetimeFigureOut">
              <a:rPr lang="en-US" smtClean="0"/>
              <a:pPr/>
              <a:t>1/24/2013</a:t>
            </a:fld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5"/>
          </p:nvPr>
        </p:nvSpPr>
        <p:spPr>
          <a:xfrm>
            <a:off x="3200400" y="1600200"/>
            <a:ext cx="4953000" cy="1219200"/>
          </a:xfrm>
        </p:spPr>
        <p:txBody>
          <a:bodyPr/>
          <a:lstStyle>
            <a:lvl1pPr marL="0" algn="l">
              <a:buNone/>
              <a:defRPr>
                <a:latin typeface="Century Gothic" pitchFamily="34" charset="0"/>
              </a:defRPr>
            </a:lvl1pPr>
            <a:lvl2pPr algn="l">
              <a:buNone/>
              <a:defRPr>
                <a:latin typeface="Century Gothic" pitchFamily="34" charset="0"/>
              </a:defRPr>
            </a:lvl2pPr>
            <a:lvl3pPr algn="l">
              <a:buNone/>
              <a:defRPr>
                <a:latin typeface="Century Gothic" pitchFamily="34" charset="0"/>
              </a:defRPr>
            </a:lvl3pPr>
            <a:lvl4pPr algn="l">
              <a:buNone/>
              <a:defRPr>
                <a:latin typeface="Century Gothic" pitchFamily="34" charset="0"/>
              </a:defRPr>
            </a:lvl4pPr>
            <a:lvl5pPr algn="l">
              <a:buNone/>
              <a:defRPr>
                <a:latin typeface="Century Gothic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0999"/>
            <a:ext cx="8077200" cy="8382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0574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C0F2-7F4E-42A5-A686-241C4F47B015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C0F2-7F4E-42A5-A686-241C4F47B015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C0F2-7F4E-42A5-A686-241C4F47B015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C0F2-7F4E-42A5-A686-241C4F47B015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1D9F4-9DB8-4559-B0F9-416DEB181593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1D9F4-9DB8-4559-B0F9-416DEB181593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1D9F4-9DB8-4559-B0F9-416DEB181593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C0F2-7F4E-42A5-A686-241C4F47B015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24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4052C0F2-7F4E-42A5-A686-241C4F47B015}" type="datetimeFigureOut">
              <a:rPr lang="en-US" smtClean="0"/>
              <a:pPr/>
              <a:t>1/24/2013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49" r:id="rId2"/>
    <p:sldLayoutId id="2147483650" r:id="rId3"/>
    <p:sldLayoutId id="2147483652" r:id="rId4"/>
    <p:sldLayoutId id="2147483654" r:id="rId5"/>
    <p:sldLayoutId id="2147483657" r:id="rId6"/>
    <p:sldLayoutId id="2147483659" r:id="rId7"/>
    <p:sldLayoutId id="2147483658" r:id="rId8"/>
    <p:sldLayoutId id="2147483655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8000"/>
        </a:buClr>
        <a:buFont typeface="Wingdings" pitchFamily="2" charset="2"/>
        <a:buChar char="§"/>
        <a:defRPr sz="32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8000"/>
        </a:buClr>
        <a:buFont typeface="Arial" pitchFamily="34" charset="0"/>
        <a:buChar char="–"/>
        <a:defRPr sz="28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8000"/>
        </a:buClr>
        <a:buFont typeface="Wingdings" pitchFamily="2" charset="2"/>
        <a:buChar char="§"/>
        <a:defRPr sz="24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8000"/>
        </a:buClr>
        <a:buFont typeface="Arial" pitchFamily="34" charset="0"/>
        <a:buChar char="–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8000"/>
        </a:buClr>
        <a:buFont typeface="Arial" pitchFamily="34" charset="0"/>
        <a:buChar char="»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RTF Policy Advisory Committee</a:t>
            </a:r>
          </a:p>
          <a:p>
            <a:r>
              <a:rPr lang="en-US" dirty="0" smtClean="0"/>
              <a:t>Gillian Charles</a:t>
            </a:r>
          </a:p>
          <a:p>
            <a:r>
              <a:rPr lang="en-US" dirty="0" smtClean="0"/>
              <a:t>1/24/13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4400" y="1981200"/>
            <a:ext cx="7239000" cy="1219200"/>
          </a:xfrm>
        </p:spPr>
        <p:txBody>
          <a:bodyPr>
            <a:normAutofit fontScale="85000" lnSpcReduction="10000"/>
          </a:bodyPr>
          <a:lstStyle/>
          <a:p>
            <a:r>
              <a:rPr lang="en-US" sz="5400" dirty="0" smtClean="0"/>
              <a:t>Update on RTF Financials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2013 Funding Allocations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6019800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No advance credit applied to BPA because BPA pays its allocation monthly as work is invoiced (i.e. real-time) 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38200" y="1676406"/>
          <a:ext cx="7391401" cy="3886193"/>
        </p:xfrm>
        <a:graphic>
          <a:graphicData uri="http://schemas.openxmlformats.org/drawingml/2006/table">
            <a:tbl>
              <a:tblPr/>
              <a:tblGrid>
                <a:gridCol w="2382754"/>
                <a:gridCol w="1701968"/>
                <a:gridCol w="1086018"/>
                <a:gridCol w="956343"/>
                <a:gridCol w="1264318"/>
              </a:tblGrid>
              <a:tr h="4964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Organization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NEEA Funding Shares</a:t>
                      </a:r>
                      <a:br>
                        <a:rPr lang="en-US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</a:b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(as of Jan 2010)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Agreement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Credit</a:t>
                      </a:r>
                      <a:br>
                        <a:rPr lang="en-US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</a:b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2013 Invoice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411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Avista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5.5%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   83,000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 4,435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        78,565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1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Bonneville Power Administration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35.5%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532,000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     532,000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1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Clark PUD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1.4%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   20,000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 1,069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        18,931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1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Cowlitz PUD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0.3%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     4,000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     214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          3,786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1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Energy Trust of Oregon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20.5%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308,000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16,457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     291,543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1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Eugene Water and Electric Board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0.5%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     8,000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     427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          7,573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1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Idaho Power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8.6%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129,000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 6,893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     122,107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1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NorthWestern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3.8%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   30,000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 1,603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        28,397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1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PacifiCorp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4.5%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   68,000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 3,633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        64,367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1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Puget Sound Energy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13.7%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206,000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11,007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     194,993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1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Seattle City Light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3.7%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   56,000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 2,992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        53,008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1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Snohomish PUD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0.8%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   12,000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     641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        11,359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529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Tacoma Power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1.1%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   17,000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     908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           16,092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1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100.0%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1,473,000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$     50,279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 $        1,422,721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we Collect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BPA funding is collected differently than other funders</a:t>
            </a:r>
          </a:p>
          <a:p>
            <a:pPr lvl="1"/>
            <a:r>
              <a:rPr lang="en-US" dirty="0" smtClean="0"/>
              <a:t>Non-BPA funders submit payment to the RTF at the beginning of the calendar year for their allocation of the budget</a:t>
            </a:r>
          </a:p>
          <a:p>
            <a:pPr lvl="1"/>
            <a:r>
              <a:rPr lang="en-US" dirty="0" smtClean="0"/>
              <a:t>BPA pays its allocation only as work is invoiced to the RTF.  The Council sends BPA an invoice monthly for its share of the work invoiced.</a:t>
            </a:r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We Stand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RTF PAC recommended $1.5M budget for each year 2012 through 2014</a:t>
            </a:r>
          </a:p>
          <a:p>
            <a:r>
              <a:rPr lang="en-US" dirty="0" smtClean="0"/>
              <a:t>RTF PAC recommended funding shares follow the allocation method developed for NEEA funding, w/ an adjustment for </a:t>
            </a:r>
            <a:r>
              <a:rPr lang="en-US" dirty="0" err="1" smtClean="0"/>
              <a:t>NorthWestern</a:t>
            </a:r>
            <a:r>
              <a:rPr lang="en-US" dirty="0" smtClean="0"/>
              <a:t> Energy</a:t>
            </a:r>
          </a:p>
          <a:p>
            <a:r>
              <a:rPr lang="en-US" dirty="0" smtClean="0"/>
              <a:t>All funders signed a letter of agreement for their share of the budget for 2012 through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Council’s Carryover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November 2011, the Council developed a new reconciliation and carryover strategy for RTF funding</a:t>
            </a:r>
          </a:p>
          <a:p>
            <a:pPr lvl="1"/>
            <a:r>
              <a:rPr lang="en-US" dirty="0" smtClean="0"/>
              <a:t>Allow for funds from the previous year that were </a:t>
            </a:r>
            <a:r>
              <a:rPr lang="en-US" i="1" dirty="0" smtClean="0"/>
              <a:t>not</a:t>
            </a:r>
            <a:r>
              <a:rPr lang="en-US" dirty="0" smtClean="0"/>
              <a:t> </a:t>
            </a:r>
            <a:r>
              <a:rPr lang="en-US" i="1" dirty="0" smtClean="0"/>
              <a:t>obligated</a:t>
            </a:r>
            <a:r>
              <a:rPr lang="en-US" dirty="0" smtClean="0"/>
              <a:t> in contracts to be </a:t>
            </a:r>
            <a:r>
              <a:rPr lang="en-US" dirty="0" smtClean="0"/>
              <a:t>credited to </a:t>
            </a:r>
            <a:r>
              <a:rPr lang="en-US" dirty="0" smtClean="0"/>
              <a:t>funders </a:t>
            </a:r>
            <a:r>
              <a:rPr lang="en-US" dirty="0" smtClean="0"/>
              <a:t>towards the </a:t>
            </a:r>
            <a:r>
              <a:rPr lang="en-US" dirty="0" smtClean="0"/>
              <a:t>next year’s contribution</a:t>
            </a:r>
          </a:p>
          <a:p>
            <a:pPr lvl="1"/>
            <a:r>
              <a:rPr lang="en-US" dirty="0" smtClean="0"/>
              <a:t>Allow for funds that were </a:t>
            </a:r>
            <a:r>
              <a:rPr lang="en-US" i="1" dirty="0" smtClean="0"/>
              <a:t>obligated but not spent</a:t>
            </a:r>
            <a:r>
              <a:rPr lang="en-US" dirty="0" smtClean="0"/>
              <a:t> to be </a:t>
            </a:r>
            <a:r>
              <a:rPr lang="en-US" dirty="0" smtClean="0"/>
              <a:t>reallocated towards the following year’s contributions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Reminder: 2011/2012</a:t>
            </a:r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4953000" y="2971800"/>
          <a:ext cx="44196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05800" cy="4525963"/>
          </a:xfrm>
        </p:spPr>
        <p:txBody>
          <a:bodyPr>
            <a:normAutofit/>
          </a:bodyPr>
          <a:lstStyle/>
          <a:p>
            <a:pPr>
              <a:buNone/>
              <a:tabLst>
                <a:tab pos="1828800" algn="l"/>
                <a:tab pos="3205163" algn="l"/>
              </a:tabLst>
            </a:pPr>
            <a:r>
              <a:rPr lang="en-US" b="1" u="sng" dirty="0" smtClean="0"/>
              <a:t>2011  Budget</a:t>
            </a:r>
            <a:r>
              <a:rPr lang="en-US" dirty="0" smtClean="0"/>
              <a:t>:  $1,373,600</a:t>
            </a:r>
          </a:p>
          <a:p>
            <a:pPr>
              <a:buNone/>
              <a:tabLst>
                <a:tab pos="5486400" algn="l"/>
              </a:tabLst>
            </a:pPr>
            <a:r>
              <a:rPr lang="en-US" sz="2400" dirty="0" smtClean="0"/>
              <a:t>Obligated in Contracts (by 12/31/11): 	</a:t>
            </a:r>
            <a:r>
              <a:rPr lang="en-US" sz="2400" b="1" dirty="0" smtClean="0"/>
              <a:t>$1,137,747.56</a:t>
            </a:r>
          </a:p>
          <a:p>
            <a:pPr>
              <a:buNone/>
              <a:tabLst>
                <a:tab pos="5486400" algn="l"/>
                <a:tab pos="5889625" algn="l"/>
                <a:tab pos="5948363" algn="l"/>
              </a:tabLst>
            </a:pPr>
            <a:r>
              <a:rPr lang="en-US" sz="2400" dirty="0" smtClean="0"/>
              <a:t>	Spent by 12/31/11:	</a:t>
            </a:r>
            <a:r>
              <a:rPr lang="en-US" sz="2400" b="1" dirty="0" smtClean="0">
                <a:solidFill>
                  <a:srgbClr val="0070C0"/>
                </a:solidFill>
              </a:rPr>
              <a:t>$</a:t>
            </a:r>
            <a:r>
              <a:rPr lang="en-US" sz="2400" dirty="0" smtClean="0"/>
              <a:t>	</a:t>
            </a:r>
            <a:r>
              <a:rPr lang="en-US" sz="2400" b="1" dirty="0" smtClean="0">
                <a:solidFill>
                  <a:srgbClr val="0070C0"/>
                </a:solidFill>
              </a:rPr>
              <a:t>680,558.04</a:t>
            </a:r>
          </a:p>
          <a:p>
            <a:pPr>
              <a:buNone/>
              <a:tabLst>
                <a:tab pos="5486400" algn="l"/>
                <a:tab pos="5889625" algn="l"/>
                <a:tab pos="5948363" algn="l"/>
              </a:tabLst>
            </a:pPr>
            <a:r>
              <a:rPr lang="en-US" sz="2400" dirty="0" smtClean="0"/>
              <a:t>	</a:t>
            </a:r>
            <a:r>
              <a:rPr lang="en-US" sz="2400" dirty="0" smtClean="0"/>
              <a:t>Obligated </a:t>
            </a:r>
            <a:r>
              <a:rPr lang="en-US" sz="2400" dirty="0" smtClean="0"/>
              <a:t>but not </a:t>
            </a:r>
            <a:r>
              <a:rPr lang="en-US" sz="2400" dirty="0" smtClean="0"/>
              <a:t>spent by 12/31/11:</a:t>
            </a:r>
            <a:r>
              <a:rPr lang="en-US" sz="2400" dirty="0" smtClean="0"/>
              <a:t>	</a:t>
            </a:r>
            <a:r>
              <a:rPr lang="en-US" sz="2400" b="1" dirty="0" smtClean="0">
                <a:solidFill>
                  <a:schemeClr val="accent2"/>
                </a:solidFill>
              </a:rPr>
              <a:t>$	457,189.52</a:t>
            </a:r>
          </a:p>
          <a:p>
            <a:pPr>
              <a:buNone/>
              <a:tabLst>
                <a:tab pos="5486400" algn="l"/>
                <a:tab pos="5889625" algn="l"/>
                <a:tab pos="5948363" algn="l"/>
              </a:tabLst>
            </a:pPr>
            <a:endParaRPr lang="en-US" sz="2400" dirty="0" smtClean="0"/>
          </a:p>
          <a:p>
            <a:pPr>
              <a:buNone/>
              <a:tabLst>
                <a:tab pos="5486400" algn="l"/>
                <a:tab pos="5889625" algn="l"/>
                <a:tab pos="5948363" algn="l"/>
              </a:tabLst>
            </a:pPr>
            <a:endParaRPr lang="en-US" sz="2400" dirty="0" smtClean="0"/>
          </a:p>
          <a:p>
            <a:pPr>
              <a:buNone/>
              <a:tabLst>
                <a:tab pos="5486400" algn="l"/>
                <a:tab pos="5889625" algn="l"/>
                <a:tab pos="5948363" algn="l"/>
              </a:tabLst>
            </a:pPr>
            <a:r>
              <a:rPr lang="en-US" sz="2400" dirty="0" smtClean="0"/>
              <a:t>Unobligated: 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$235,852.44</a:t>
            </a:r>
          </a:p>
          <a:p>
            <a:pPr>
              <a:buNone/>
              <a:tabLst>
                <a:tab pos="5486400" algn="l"/>
                <a:tab pos="5889625" algn="l"/>
                <a:tab pos="5948363" algn="l"/>
              </a:tabLst>
            </a:pPr>
            <a:r>
              <a:rPr lang="en-US" sz="2400" dirty="0" smtClean="0"/>
              <a:t>(Reallocated and applied as a credit </a:t>
            </a:r>
          </a:p>
          <a:p>
            <a:pPr>
              <a:buNone/>
              <a:tabLst>
                <a:tab pos="5486400" algn="l"/>
                <a:tab pos="5889625" algn="l"/>
                <a:tab pos="5948363" algn="l"/>
              </a:tabLst>
            </a:pPr>
            <a:r>
              <a:rPr lang="en-US" sz="2400" dirty="0" smtClean="0"/>
              <a:t>toward funder’s 2012 a</a:t>
            </a:r>
            <a:r>
              <a:rPr lang="en-US" sz="2400" dirty="0" smtClean="0"/>
              <a:t>llocations</a:t>
            </a:r>
            <a:r>
              <a:rPr lang="en-US" sz="2400" dirty="0" smtClean="0"/>
              <a:t>)</a:t>
            </a:r>
          </a:p>
          <a:p>
            <a:pPr>
              <a:buNone/>
              <a:tabLst>
                <a:tab pos="5486400" algn="l"/>
                <a:tab pos="5889625" algn="l"/>
                <a:tab pos="5948363" algn="l"/>
              </a:tabLst>
            </a:pPr>
            <a:endParaRPr lang="en-US" sz="24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5791200" y="3048000"/>
            <a:ext cx="2438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2012 Work Plan &amp; Budget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05800" cy="4724400"/>
          </a:xfrm>
        </p:spPr>
        <p:txBody>
          <a:bodyPr>
            <a:normAutofit/>
          </a:bodyPr>
          <a:lstStyle/>
          <a:p>
            <a:pPr>
              <a:buNone/>
              <a:tabLst>
                <a:tab pos="1828800" algn="l"/>
                <a:tab pos="3205163" algn="l"/>
              </a:tabLst>
            </a:pPr>
            <a:r>
              <a:rPr lang="en-US" b="1" u="sng" dirty="0" smtClean="0"/>
              <a:t>2012  </a:t>
            </a:r>
            <a:r>
              <a:rPr lang="en-US" b="1" u="sng" dirty="0" smtClean="0"/>
              <a:t>Budget</a:t>
            </a:r>
            <a:r>
              <a:rPr lang="en-US" dirty="0" smtClean="0"/>
              <a:t>:  $</a:t>
            </a:r>
            <a:r>
              <a:rPr lang="en-US" dirty="0" smtClean="0"/>
              <a:t>1,473,000</a:t>
            </a:r>
            <a:endParaRPr lang="en-US" dirty="0" smtClean="0"/>
          </a:p>
          <a:p>
            <a:pPr>
              <a:buNone/>
              <a:tabLst>
                <a:tab pos="5486400" algn="l"/>
              </a:tabLst>
            </a:pPr>
            <a:r>
              <a:rPr lang="en-US" sz="2400" dirty="0" smtClean="0"/>
              <a:t>Obligated in Contracts (by </a:t>
            </a:r>
            <a:r>
              <a:rPr lang="en-US" sz="2400" dirty="0" smtClean="0"/>
              <a:t>12/31/12): </a:t>
            </a:r>
            <a:r>
              <a:rPr lang="en-US" sz="2400" dirty="0" smtClean="0"/>
              <a:t>	</a:t>
            </a:r>
            <a:r>
              <a:rPr lang="en-US" sz="2400" b="1" dirty="0" smtClean="0"/>
              <a:t>$</a:t>
            </a:r>
            <a:r>
              <a:rPr lang="en-US" sz="2400" b="1" dirty="0" smtClean="0"/>
              <a:t>1,473,000.00</a:t>
            </a:r>
            <a:endParaRPr lang="en-US" sz="2400" b="1" dirty="0" smtClean="0"/>
          </a:p>
          <a:p>
            <a:pPr>
              <a:buNone/>
              <a:tabLst>
                <a:tab pos="5486400" algn="l"/>
                <a:tab pos="5889625" algn="l"/>
                <a:tab pos="5948363" algn="l"/>
              </a:tabLst>
            </a:pPr>
            <a:r>
              <a:rPr lang="en-US" sz="2400" dirty="0" smtClean="0"/>
              <a:t>	Spent by </a:t>
            </a:r>
            <a:r>
              <a:rPr lang="en-US" sz="2400" dirty="0" smtClean="0"/>
              <a:t>12/31/12:</a:t>
            </a:r>
            <a:r>
              <a:rPr lang="en-US" sz="2400" dirty="0" smtClean="0"/>
              <a:t>	</a:t>
            </a:r>
            <a:r>
              <a:rPr lang="en-US" sz="2400" b="1" dirty="0" smtClean="0">
                <a:solidFill>
                  <a:srgbClr val="0070C0"/>
                </a:solidFill>
              </a:rPr>
              <a:t>$1,290,060.71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pPr>
              <a:buNone/>
              <a:tabLst>
                <a:tab pos="5486400" algn="l"/>
                <a:tab pos="5889625" algn="l"/>
                <a:tab pos="5997575" algn="l"/>
              </a:tabLst>
            </a:pPr>
            <a:r>
              <a:rPr lang="en-US" sz="2400" dirty="0" smtClean="0"/>
              <a:t>	</a:t>
            </a:r>
            <a:r>
              <a:rPr lang="en-US" sz="2400" dirty="0" smtClean="0"/>
              <a:t>Obligated </a:t>
            </a:r>
            <a:r>
              <a:rPr lang="en-US" sz="2400" dirty="0" smtClean="0"/>
              <a:t>but not </a:t>
            </a:r>
            <a:r>
              <a:rPr lang="en-US" sz="2400" dirty="0" smtClean="0"/>
              <a:t>spent by 12/31/12:</a:t>
            </a:r>
            <a:r>
              <a:rPr lang="en-US" sz="2400" dirty="0" smtClean="0"/>
              <a:t>	</a:t>
            </a:r>
            <a:r>
              <a:rPr lang="en-US" sz="2400" b="1" dirty="0" smtClean="0">
                <a:solidFill>
                  <a:schemeClr val="accent2"/>
                </a:solidFill>
              </a:rPr>
              <a:t>$	</a:t>
            </a:r>
            <a:r>
              <a:rPr lang="en-US" sz="2400" b="1" dirty="0" smtClean="0">
                <a:solidFill>
                  <a:schemeClr val="accent2"/>
                </a:solidFill>
              </a:rPr>
              <a:t>	182,939.29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>
              <a:buNone/>
              <a:tabLst>
                <a:tab pos="5486400" algn="l"/>
                <a:tab pos="5889625" algn="l"/>
                <a:tab pos="5948363" algn="l"/>
              </a:tabLst>
            </a:pPr>
            <a:endParaRPr lang="en-US" sz="900" dirty="0" smtClean="0"/>
          </a:p>
          <a:p>
            <a:pPr>
              <a:buNone/>
              <a:tabLst>
                <a:tab pos="5486400" algn="l"/>
                <a:tab pos="5889625" algn="l"/>
                <a:tab pos="5948363" algn="l"/>
              </a:tabLst>
            </a:pPr>
            <a:r>
              <a:rPr lang="en-US" sz="2200" dirty="0" smtClean="0"/>
              <a:t>Unobligated</a:t>
            </a:r>
            <a:r>
              <a:rPr lang="en-US" sz="2200" dirty="0" smtClean="0"/>
              <a:t>: </a:t>
            </a:r>
            <a:r>
              <a:rPr lang="en-US" sz="2200" b="1" dirty="0" smtClean="0">
                <a:solidFill>
                  <a:schemeClr val="accent3">
                    <a:lumMod val="75000"/>
                  </a:schemeClr>
                </a:solidFill>
              </a:rPr>
              <a:t>$0</a:t>
            </a:r>
          </a:p>
          <a:p>
            <a:pPr>
              <a:buNone/>
              <a:tabLst>
                <a:tab pos="5486400" algn="l"/>
                <a:tab pos="5889625" algn="l"/>
                <a:tab pos="5948363" algn="l"/>
              </a:tabLst>
            </a:pPr>
            <a:r>
              <a:rPr lang="en-US" sz="2200" dirty="0" smtClean="0"/>
              <a:t>(no unobligated credit to 2013)</a:t>
            </a:r>
          </a:p>
          <a:p>
            <a:pPr>
              <a:buNone/>
              <a:tabLst>
                <a:tab pos="5486400" algn="l"/>
                <a:tab pos="5889625" algn="l"/>
                <a:tab pos="5948363" algn="l"/>
              </a:tabLst>
            </a:pPr>
            <a:endParaRPr lang="en-US" sz="900" dirty="0" smtClean="0"/>
          </a:p>
          <a:p>
            <a:pPr>
              <a:buNone/>
              <a:tabLst>
                <a:tab pos="5486400" algn="l"/>
                <a:tab pos="5889625" algn="l"/>
                <a:tab pos="5948363" algn="l"/>
              </a:tabLst>
            </a:pPr>
            <a:r>
              <a:rPr lang="en-US" sz="2200" dirty="0" smtClean="0"/>
              <a:t>The remaining </a:t>
            </a:r>
            <a:r>
              <a:rPr lang="en-US" sz="2200" b="1" dirty="0" smtClean="0">
                <a:solidFill>
                  <a:schemeClr val="accent2"/>
                </a:solidFill>
              </a:rPr>
              <a:t>$182,939.29 </a:t>
            </a:r>
            <a:r>
              <a:rPr lang="en-US" sz="2200" dirty="0" smtClean="0"/>
              <a:t>is obligated </a:t>
            </a:r>
            <a:endParaRPr lang="en-US" sz="2200" dirty="0" smtClean="0"/>
          </a:p>
          <a:p>
            <a:pPr>
              <a:buNone/>
              <a:tabLst>
                <a:tab pos="5486400" algn="l"/>
                <a:tab pos="5889625" algn="l"/>
                <a:tab pos="5948363" algn="l"/>
              </a:tabLst>
            </a:pPr>
            <a:r>
              <a:rPr lang="en-US" sz="2200" dirty="0" smtClean="0"/>
              <a:t>in contracts that have a period of </a:t>
            </a:r>
          </a:p>
          <a:p>
            <a:pPr>
              <a:buNone/>
              <a:tabLst>
                <a:tab pos="5486400" algn="l"/>
                <a:tab pos="5889625" algn="l"/>
                <a:tab pos="5948363" algn="l"/>
              </a:tabLst>
            </a:pPr>
            <a:r>
              <a:rPr lang="en-US" sz="2200" dirty="0" smtClean="0"/>
              <a:t>performance through (no later than)</a:t>
            </a:r>
          </a:p>
          <a:p>
            <a:pPr>
              <a:buNone/>
              <a:tabLst>
                <a:tab pos="5486400" algn="l"/>
                <a:tab pos="5889625" algn="l"/>
                <a:tab pos="5948363" algn="l"/>
              </a:tabLst>
            </a:pPr>
            <a:r>
              <a:rPr lang="en-US" sz="2200" dirty="0" smtClean="0"/>
              <a:t>March 2013</a:t>
            </a:r>
            <a:endParaRPr lang="en-US" sz="2200" dirty="0" smtClean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791200" y="3048000"/>
            <a:ext cx="2438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7" name="Chart 6"/>
          <p:cNvGraphicFramePr/>
          <p:nvPr/>
        </p:nvGraphicFramePr>
        <p:xfrm>
          <a:off x="5105400" y="3200400"/>
          <a:ext cx="4419600" cy="345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2013 Work Plan &amp;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/>
              <a:t>2013 Budget</a:t>
            </a:r>
            <a:r>
              <a:rPr lang="en-US" dirty="0" smtClean="0"/>
              <a:t>: </a:t>
            </a:r>
            <a:r>
              <a:rPr lang="en-US" b="1" dirty="0" smtClean="0"/>
              <a:t>$1,473,000</a:t>
            </a:r>
            <a:r>
              <a:rPr lang="en-US" dirty="0" smtClean="0"/>
              <a:t>*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9200" y="6248400"/>
            <a:ext cx="7772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* Budget is $1,500,000, but </a:t>
            </a:r>
            <a:r>
              <a:rPr lang="en-US" sz="1600" dirty="0" err="1" smtClean="0"/>
              <a:t>NorthWestern’s</a:t>
            </a:r>
            <a:r>
              <a:rPr lang="en-US" sz="1600" dirty="0" smtClean="0"/>
              <a:t> contribution is fixed at 50% of its share</a:t>
            </a:r>
            <a:endParaRPr lang="en-US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2286000"/>
          <a:ext cx="7391400" cy="3505198"/>
        </p:xfrm>
        <a:graphic>
          <a:graphicData uri="http://schemas.openxmlformats.org/drawingml/2006/table">
            <a:tbl>
              <a:tblPr/>
              <a:tblGrid>
                <a:gridCol w="3104247"/>
                <a:gridCol w="1501954"/>
                <a:gridCol w="1284029"/>
                <a:gridCol w="1501170"/>
              </a:tblGrid>
              <a:tr h="66066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Times New Roman"/>
                        </a:rPr>
                        <a:t>Organization</a:t>
                      </a:r>
                      <a:endParaRPr lang="en-US" sz="12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Times New Roman"/>
                        </a:rPr>
                        <a:t>NEEA Funding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Times New Roman"/>
                        </a:rPr>
                        <a:t>Shares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Times New Roman"/>
                        </a:rPr>
                        <a:t>(as of Jan 2010)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Times New Roman"/>
                        </a:rPr>
                        <a:t>Share of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Times New Roman"/>
                        </a:rPr>
                        <a:t>RTF Budget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Times New Roman"/>
                        </a:rPr>
                        <a:t>Contribution</a:t>
                      </a:r>
                      <a:endParaRPr lang="en-US" sz="1200" dirty="0"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Times New Roman"/>
                        </a:rPr>
                        <a:t>to RTF Budget</a:t>
                      </a:r>
                      <a:endParaRPr lang="en-US" sz="1200" dirty="0"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Times New Roman"/>
                        </a:rPr>
                        <a:t>(rounded)</a:t>
                      </a:r>
                      <a:endParaRPr lang="en-US" sz="12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187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Times New Roman"/>
                        </a:rPr>
                        <a:t>Bonneville Power Administration</a:t>
                      </a:r>
                      <a:endParaRPr lang="en-US" sz="12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35.5%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 $          532,366 </a:t>
                      </a:r>
                      <a:endParaRPr lang="en-US" sz="12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 $          532,000 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87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Times New Roman"/>
                        </a:rPr>
                        <a:t>Energy Trust of Oregon</a:t>
                      </a:r>
                      <a:endParaRPr lang="en-US" sz="12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20.5%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 $          307,889 </a:t>
                      </a:r>
                      <a:endParaRPr lang="en-US" sz="12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 $          308,000 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87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Times New Roman"/>
                        </a:rPr>
                        <a:t>Puget Sound Energy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13.7%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 $          205,771 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 $          206,000 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87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Times New Roman"/>
                        </a:rPr>
                        <a:t>Idaho Power Company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8.6%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 $          129,258 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 $          129,000 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87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Times New Roman"/>
                        </a:rPr>
                        <a:t>Avista Corporation, Inc.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5.5%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 $            82,952 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 $            83,000 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87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Times New Roman"/>
                        </a:rPr>
                        <a:t>PacifiCorp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4.5%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 $            67,619 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 $            68,000 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87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Times New Roman"/>
                        </a:rPr>
                        <a:t>Northwestern Energy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3.8%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 $            57,193 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 $            30,000 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87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Times New Roman"/>
                        </a:rPr>
                        <a:t>Seattle City Light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3.7%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 $            55,813 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 $            56,000 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87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Times New Roman"/>
                        </a:rPr>
                        <a:t>Clark Public Utilities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1.4%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 $            20,395 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 $            20,000 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87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Times New Roman"/>
                        </a:rPr>
                        <a:t>Tacoma Power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1.1%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 $            16,866 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 $            17,000 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87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Times New Roman"/>
                        </a:rPr>
                        <a:t>Snohomish PUD 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0.8%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 $            11,807 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 $            12,000 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87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Times New Roman"/>
                        </a:rPr>
                        <a:t>Eugene Water and Electric Board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0.5%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 $               7,778 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 $               8,000 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87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Times New Roman"/>
                        </a:rPr>
                        <a:t>Cowlitz County PUD 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0.3%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 $               4,293 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 $               4,000 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02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Times New Roman"/>
                        </a:rPr>
                        <a:t>Total Funds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100.0%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$    1,500,000</a:t>
                      </a:r>
                      <a:endParaRPr lang="en-US" sz="12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libri"/>
                        </a:rPr>
                        <a:t>$    1,473,000</a:t>
                      </a:r>
                      <a:endParaRPr lang="en-US" sz="12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2013 Funding Proposal – Part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/>
              <a:t>2012 Credit</a:t>
            </a:r>
            <a:r>
              <a:rPr lang="en-US" dirty="0" smtClean="0"/>
              <a:t>: </a:t>
            </a:r>
            <a:r>
              <a:rPr lang="en-US" dirty="0" smtClean="0"/>
              <a:t>Entire budget is obligated in contracts, so there is no unobligated amount to be credited to 2013.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Because </a:t>
            </a:r>
            <a:r>
              <a:rPr lang="en-US" dirty="0" smtClean="0"/>
              <a:t>RTF staff won’t know what </a:t>
            </a:r>
            <a:r>
              <a:rPr lang="en-US" dirty="0" smtClean="0"/>
              <a:t>will be leftover from the 2012 “obligated but not spent” budget </a:t>
            </a:r>
            <a:r>
              <a:rPr lang="en-US" dirty="0" smtClean="0"/>
              <a:t>until end of March*, </a:t>
            </a:r>
            <a:r>
              <a:rPr lang="en-US" dirty="0" smtClean="0"/>
              <a:t>credit (if any) will be applied to 2014</a:t>
            </a:r>
            <a:r>
              <a:rPr lang="en-US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6248400"/>
            <a:ext cx="7010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Will provide final budget 2012 update to funders in April via memo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2013 Funding Proposal – Part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2011 Credit</a:t>
            </a:r>
            <a:r>
              <a:rPr lang="en-US" dirty="0" smtClean="0"/>
              <a:t>: Apply remaining credit of the </a:t>
            </a:r>
            <a:r>
              <a:rPr lang="en-US" b="1" dirty="0" smtClean="0">
                <a:solidFill>
                  <a:schemeClr val="accent2"/>
                </a:solidFill>
              </a:rPr>
              <a:t>obligated</a:t>
            </a:r>
            <a:r>
              <a:rPr lang="en-US" dirty="0" smtClean="0"/>
              <a:t> 2011 funds that were not spent in 2012*.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  <a:tabLst>
                <a:tab pos="3205163" algn="l"/>
              </a:tabLst>
            </a:pPr>
            <a:r>
              <a:rPr lang="en-US" sz="2400" dirty="0" smtClean="0"/>
              <a:t>Obligated by 12/31/11:  	</a:t>
            </a:r>
            <a:r>
              <a:rPr lang="en-US" sz="2400" b="1" dirty="0" smtClean="0">
                <a:solidFill>
                  <a:schemeClr val="accent2"/>
                </a:solidFill>
              </a:rPr>
              <a:t>$457,189.52</a:t>
            </a:r>
          </a:p>
          <a:p>
            <a:pPr>
              <a:buNone/>
              <a:tabLst>
                <a:tab pos="3205163" algn="l"/>
              </a:tabLst>
            </a:pPr>
            <a:r>
              <a:rPr lang="en-US" sz="2400" dirty="0" smtClean="0"/>
              <a:t>	Spent (in 2012):	$378,482.14</a:t>
            </a:r>
          </a:p>
          <a:p>
            <a:pPr>
              <a:buNone/>
              <a:tabLst>
                <a:tab pos="3205163" algn="l"/>
                <a:tab pos="3540125" algn="l"/>
              </a:tabLst>
            </a:pPr>
            <a:r>
              <a:rPr lang="en-US" sz="2400" b="1" dirty="0" smtClean="0"/>
              <a:t>Credit for 2013</a:t>
            </a:r>
            <a:r>
              <a:rPr lang="en-US" sz="2400" dirty="0" smtClean="0"/>
              <a:t>:	</a:t>
            </a:r>
            <a:r>
              <a:rPr lang="en-US" sz="2400" b="1" dirty="0" smtClean="0"/>
              <a:t>$	78,707.38</a:t>
            </a:r>
          </a:p>
          <a:p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5943600" y="2438400"/>
          <a:ext cx="44196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71600" y="6248400"/>
            <a:ext cx="693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All 2011 contracts ended by September 2012.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581400" y="4648200"/>
            <a:ext cx="2133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2013 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tabLst>
                <a:tab pos="5254625" algn="l"/>
              </a:tabLst>
            </a:pPr>
            <a:r>
              <a:rPr lang="en-US" dirty="0" smtClean="0"/>
              <a:t>2013 Budget 	$1,473,000.00</a:t>
            </a:r>
          </a:p>
          <a:p>
            <a:pPr>
              <a:buNone/>
              <a:tabLst>
                <a:tab pos="5254625" algn="l"/>
                <a:tab pos="5995988" algn="l"/>
              </a:tabLst>
            </a:pPr>
            <a:r>
              <a:rPr lang="en-US" dirty="0" smtClean="0"/>
              <a:t>(less 2011 carryover)	$	78,707.38</a:t>
            </a:r>
          </a:p>
          <a:p>
            <a:pPr>
              <a:buNone/>
              <a:tabLst>
                <a:tab pos="5254625" algn="l"/>
              </a:tabLst>
            </a:pPr>
            <a:r>
              <a:rPr lang="en-US" dirty="0" smtClean="0"/>
              <a:t>2013 Funds to be collected:	$1,394,292.62</a:t>
            </a:r>
          </a:p>
          <a:p>
            <a:pPr>
              <a:buNone/>
              <a:tabLst>
                <a:tab pos="5254625" algn="l"/>
              </a:tabLst>
            </a:pPr>
            <a:endParaRPr lang="en-US" dirty="0" smtClean="0"/>
          </a:p>
          <a:p>
            <a:pPr>
              <a:buNone/>
              <a:tabLst>
                <a:tab pos="5254625" algn="l"/>
              </a:tabLst>
            </a:pPr>
            <a:r>
              <a:rPr lang="en-US" dirty="0" smtClean="0"/>
              <a:t>April 2013 – Staff will send memo detailing final 2012 financials.  Any unspent funds will be applied as a credit towards 2014 allocations.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638800" y="2819400"/>
            <a:ext cx="2819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Counci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Council</Template>
  <TotalTime>338</TotalTime>
  <Words>804</Words>
  <Application>Microsoft Office PowerPoint</Application>
  <PresentationFormat>On-screen Show (4:3)</PresentationFormat>
  <Paragraphs>218</Paragraphs>
  <Slides>11</Slides>
  <Notes>7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Council</vt:lpstr>
      <vt:lpstr>Slide 1</vt:lpstr>
      <vt:lpstr>Where We Stand</vt:lpstr>
      <vt:lpstr>Council’s Carryover Strategy</vt:lpstr>
      <vt:lpstr>Reminder: 2011/2012</vt:lpstr>
      <vt:lpstr>2012 Work Plan &amp; Budget</vt:lpstr>
      <vt:lpstr>2013 Work Plan &amp; Budget</vt:lpstr>
      <vt:lpstr>2013 Funding Proposal – Part A</vt:lpstr>
      <vt:lpstr>2013 Funding Proposal – Part B</vt:lpstr>
      <vt:lpstr>2013 Funding</vt:lpstr>
      <vt:lpstr>2013 Funding Allocations</vt:lpstr>
      <vt:lpstr>How we Collect Funds</vt:lpstr>
    </vt:vector>
  </TitlesOfParts>
  <Company>Northwest Power and Conservation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Gillian Charles</dc:creator>
  <cp:lastModifiedBy>Gillian Charles</cp:lastModifiedBy>
  <cp:revision>36</cp:revision>
  <dcterms:created xsi:type="dcterms:W3CDTF">2013-01-23T22:40:30Z</dcterms:created>
  <dcterms:modified xsi:type="dcterms:W3CDTF">2013-01-24T18:34:34Z</dcterms:modified>
</cp:coreProperties>
</file>