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7" r:id="rId1"/>
  </p:sldMasterIdLst>
  <p:notesMasterIdLst>
    <p:notesMasterId r:id="rId9"/>
  </p:notesMasterIdLst>
  <p:sldIdLst>
    <p:sldId id="256" r:id="rId2"/>
    <p:sldId id="266" r:id="rId3"/>
    <p:sldId id="269" r:id="rId4"/>
    <p:sldId id="270" r:id="rId5"/>
    <p:sldId id="259" r:id="rId6"/>
    <p:sldId id="267" r:id="rId7"/>
    <p:sldId id="268"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avid Ward" initials="DW" lastIdx="6"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564" autoAdjust="0"/>
    <p:restoredTop sz="93788" autoAdjust="0"/>
  </p:normalViewPr>
  <p:slideViewPr>
    <p:cSldViewPr snapToGrid="0">
      <p:cViewPr varScale="1">
        <p:scale>
          <a:sx n="59" d="100"/>
          <a:sy n="59" d="100"/>
        </p:scale>
        <p:origin x="234" y="6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D86AB2C-B0D0-4142-9F0D-7B9211B5C64F}" type="datetimeFigureOut">
              <a:rPr lang="en-US" smtClean="0"/>
              <a:t>6/2/2015</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AB76ABB-282E-4CB1-B4A5-9719208EED8B}" type="slidenum">
              <a:rPr lang="en-US" smtClean="0"/>
              <a:t>‹#›</a:t>
            </a:fld>
            <a:endParaRPr lang="en-US"/>
          </a:p>
        </p:txBody>
      </p:sp>
    </p:spTree>
    <p:extLst>
      <p:ext uri="{BB962C8B-B14F-4D97-AF65-F5344CB8AC3E}">
        <p14:creationId xmlns:p14="http://schemas.microsoft.com/office/powerpoint/2010/main" val="1428411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www.nwcouncil.org/fw/program/2014-12/program/partthree_vision_foundation_goals_objectives_strategies/iii_goals_objectives/a_goals_objectives/1_refining_goals_objectives/#_ftn1" TargetMode="External"/><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DW</a:t>
            </a:r>
            <a:endParaRPr lang="en-US" dirty="0"/>
          </a:p>
        </p:txBody>
      </p:sp>
      <p:sp>
        <p:nvSpPr>
          <p:cNvPr id="4" name="Slide Number Placeholder 3"/>
          <p:cNvSpPr>
            <a:spLocks noGrp="1"/>
          </p:cNvSpPr>
          <p:nvPr>
            <p:ph type="sldNum" sz="quarter" idx="10"/>
          </p:nvPr>
        </p:nvSpPr>
        <p:spPr/>
        <p:txBody>
          <a:bodyPr/>
          <a:lstStyle/>
          <a:p>
            <a:fld id="{EAB76ABB-282E-4CB1-B4A5-9719208EED8B}" type="slidenum">
              <a:rPr lang="en-US" smtClean="0"/>
              <a:t>1</a:t>
            </a:fld>
            <a:endParaRPr lang="en-US"/>
          </a:p>
        </p:txBody>
      </p:sp>
    </p:spTree>
    <p:extLst>
      <p:ext uri="{BB962C8B-B14F-4D97-AF65-F5344CB8AC3E}">
        <p14:creationId xmlns:p14="http://schemas.microsoft.com/office/powerpoint/2010/main" val="24272156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DW</a:t>
            </a:r>
            <a:endParaRPr lang="en-US" dirty="0"/>
          </a:p>
        </p:txBody>
      </p:sp>
      <p:sp>
        <p:nvSpPr>
          <p:cNvPr id="4" name="Slide Number Placeholder 3"/>
          <p:cNvSpPr>
            <a:spLocks noGrp="1"/>
          </p:cNvSpPr>
          <p:nvPr>
            <p:ph type="sldNum" sz="quarter" idx="10"/>
          </p:nvPr>
        </p:nvSpPr>
        <p:spPr/>
        <p:txBody>
          <a:bodyPr/>
          <a:lstStyle/>
          <a:p>
            <a:fld id="{EAB76ABB-282E-4CB1-B4A5-9719208EED8B}" type="slidenum">
              <a:rPr lang="en-US" smtClean="0"/>
              <a:t>2</a:t>
            </a:fld>
            <a:endParaRPr lang="en-US"/>
          </a:p>
        </p:txBody>
      </p:sp>
    </p:spTree>
    <p:extLst>
      <p:ext uri="{BB962C8B-B14F-4D97-AF65-F5344CB8AC3E}">
        <p14:creationId xmlns:p14="http://schemas.microsoft.com/office/powerpoint/2010/main" val="35200958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DW</a:t>
            </a:r>
          </a:p>
          <a:p>
            <a:endParaRPr lang="en-US" dirty="0" smtClean="0"/>
          </a:p>
          <a:p>
            <a:pPr marL="0" indent="0">
              <a:buNone/>
            </a:pPr>
            <a:r>
              <a:rPr lang="en-US" sz="1200" b="1" dirty="0" smtClean="0"/>
              <a:t>Refining program goals and quantitative objectives</a:t>
            </a:r>
          </a:p>
          <a:p>
            <a:r>
              <a:rPr lang="en-US" sz="1200" dirty="0" smtClean="0"/>
              <a:t>Working with others in the region the Council will oversee a </a:t>
            </a:r>
            <a:r>
              <a:rPr lang="en-US" sz="1200" u="sng" dirty="0" smtClean="0"/>
              <a:t>regional process </a:t>
            </a:r>
            <a:r>
              <a:rPr lang="en-US" sz="1200" dirty="0" smtClean="0"/>
              <a:t>to survey, collect, identify, and refine a realistic set of quantitative objectives for program focal species and their habitat related to the </a:t>
            </a:r>
            <a:r>
              <a:rPr lang="en-US" sz="1200" u="sng" dirty="0" smtClean="0"/>
              <a:t>four broad themes </a:t>
            </a:r>
            <a:r>
              <a:rPr lang="en-US" sz="1200" dirty="0" smtClean="0"/>
              <a:t>and program goal statements.</a:t>
            </a:r>
          </a:p>
          <a:p>
            <a:endParaRPr lang="en-US" dirty="0" smtClean="0"/>
          </a:p>
          <a:p>
            <a:r>
              <a:rPr lang="en-US" sz="1200" dirty="0" smtClean="0"/>
              <a:t>Consider </a:t>
            </a:r>
            <a:r>
              <a:rPr lang="en-US" sz="1200" u="sng" dirty="0" smtClean="0"/>
              <a:t>existing</a:t>
            </a:r>
            <a:r>
              <a:rPr lang="en-US" sz="1200" dirty="0" smtClean="0"/>
              <a:t> relevant Columbia River Basin documents as these may inform objectives for program tracking</a:t>
            </a:r>
          </a:p>
          <a:p>
            <a:r>
              <a:rPr lang="en-US" sz="1200" dirty="0" smtClean="0"/>
              <a:t>Consider quantitative objectives recommended through the 2014 Program amendment process.</a:t>
            </a:r>
          </a:p>
          <a:p>
            <a:r>
              <a:rPr lang="en-US" sz="1200" dirty="0" smtClean="0"/>
              <a:t>Quantitative objectives should be specific, measurable, attainable, relevant, time-bound,</a:t>
            </a:r>
            <a:r>
              <a:rPr lang="en-US" sz="1200" baseline="30000" dirty="0" smtClean="0">
                <a:hlinkClick r:id="rId3"/>
              </a:rPr>
              <a:t>[1]</a:t>
            </a:r>
            <a:r>
              <a:rPr lang="en-US" sz="1200" dirty="0" smtClean="0"/>
              <a:t> and based on an explicit scientific rationale</a:t>
            </a:r>
          </a:p>
          <a:p>
            <a:r>
              <a:rPr lang="en-US" sz="1200" dirty="0" smtClean="0"/>
              <a:t>Data needed to assess progress and inform indicator graphics should be based on existing monitoring efforts or other publicly available sources </a:t>
            </a:r>
          </a:p>
          <a:p>
            <a:r>
              <a:rPr lang="en-US" sz="1200" dirty="0" smtClean="0"/>
              <a:t>the region should also consider the ISAB’s recommendation to redefine the 2 to 6-percent smolt-to-adult ratio (SAR) objective to reflect the survival of populations needed to achieve recovery and harvest goals</a:t>
            </a:r>
          </a:p>
          <a:p>
            <a:r>
              <a:rPr lang="en-US" sz="1200" dirty="0" smtClean="0"/>
              <a:t>ISAB will review objectives for scientific quality and usefulness in tracking progress and adaptively managing our efforts</a:t>
            </a:r>
          </a:p>
          <a:p>
            <a:endParaRPr lang="en-US" sz="1200" dirty="0" smtClean="0"/>
          </a:p>
          <a:p>
            <a:endParaRPr lang="en-US" sz="1200" dirty="0" smtClean="0"/>
          </a:p>
          <a:p>
            <a:r>
              <a:rPr lang="en-US" sz="1200" dirty="0" smtClean="0"/>
              <a:t>Sequence Approach</a:t>
            </a:r>
          </a:p>
          <a:p>
            <a:pPr marL="342900" indent="-342900">
              <a:buFont typeface="+mj-lt"/>
              <a:buAutoNum type="alphaLcParenR"/>
            </a:pPr>
            <a:r>
              <a:rPr lang="en-US" sz="1800" dirty="0" smtClean="0"/>
              <a:t>Objectives for natural-origin adult salmon and steelhead</a:t>
            </a:r>
          </a:p>
          <a:p>
            <a:pPr lvl="1"/>
            <a:r>
              <a:rPr lang="en-US" sz="1800" dirty="0" smtClean="0"/>
              <a:t>Separate regional approach working with coordinated assessment participants for identifying Bonneville funded hatchery programs indicators to track the program’s mitigation objectives for harvest, supplementation, reintroduction and conservation</a:t>
            </a:r>
          </a:p>
          <a:p>
            <a:pPr marL="342900" indent="-342900">
              <a:buFont typeface="+mj-lt"/>
              <a:buAutoNum type="alphaLcParenR"/>
            </a:pPr>
            <a:r>
              <a:rPr lang="en-US" sz="1800" dirty="0" smtClean="0"/>
              <a:t>Other anadromous and resident fish objectives</a:t>
            </a:r>
          </a:p>
          <a:p>
            <a:pPr marL="342900" indent="-342900">
              <a:buFont typeface="+mj-lt"/>
              <a:buAutoNum type="alphaLcParenR"/>
            </a:pPr>
            <a:r>
              <a:rPr lang="en-US" sz="1800" dirty="0" smtClean="0"/>
              <a:t>Ecosystem function, habitat, and hydrosystem objectives</a:t>
            </a:r>
          </a:p>
          <a:p>
            <a:pPr marL="342900" indent="-342900">
              <a:buFont typeface="+mj-lt"/>
              <a:buAutoNum type="alphaLcParenR"/>
            </a:pPr>
            <a:r>
              <a:rPr lang="en-US" sz="1800" dirty="0" smtClean="0"/>
              <a:t>Public engagement quantitative objectives</a:t>
            </a:r>
          </a:p>
          <a:p>
            <a:endParaRPr lang="en-US" sz="1200" dirty="0" smtClean="0"/>
          </a:p>
          <a:p>
            <a:endParaRPr lang="en-US" dirty="0" smtClean="0"/>
          </a:p>
          <a:p>
            <a:r>
              <a:rPr lang="en-US" dirty="0" smtClean="0"/>
              <a:t>Specific task for Salmon and Steelhead</a:t>
            </a:r>
          </a:p>
          <a:p>
            <a:r>
              <a:rPr lang="en-US" dirty="0" smtClean="0"/>
              <a:t>The Council will work with state and federal agencies and tribes in the region to collect, organize, review, and report on these quantitative objectives by the end of 2015.</a:t>
            </a:r>
          </a:p>
          <a:p>
            <a:pPr lvl="1"/>
            <a:r>
              <a:rPr lang="en-US" dirty="0" smtClean="0"/>
              <a:t>include a review of agency and tribal management plans, draft and final federal recovery plans, subbasin plans and other relevant documents and reports</a:t>
            </a:r>
          </a:p>
          <a:p>
            <a:pPr lvl="1"/>
            <a:r>
              <a:rPr lang="en-US" dirty="0" smtClean="0"/>
              <a:t>The final report will include, but not be limited to, an inventory of non-ESA listed populations of salmon and steelhead that lack federal recovery objectives</a:t>
            </a:r>
          </a:p>
          <a:p>
            <a:endParaRPr lang="en-US" dirty="0" smtClean="0"/>
          </a:p>
          <a:p>
            <a:r>
              <a:rPr lang="en-US" dirty="0" smtClean="0"/>
              <a:t>The Council will work with state and federal agencies and tribes in the region to collect, organize, review, and report on these quantitative objectives by the end of 2015.</a:t>
            </a:r>
          </a:p>
          <a:p>
            <a:pPr lvl="1"/>
            <a:r>
              <a:rPr lang="en-US" dirty="0" smtClean="0"/>
              <a:t>include a review of agency and tribal management plans, draft and final federal recovery plans, subbasin plans and other relevant documents and reports</a:t>
            </a:r>
          </a:p>
          <a:p>
            <a:pPr lvl="1"/>
            <a:r>
              <a:rPr lang="en-US" dirty="0" smtClean="0"/>
              <a:t>The final report will include, but not be limited to, an inventory of non-ESA listed populations of salmon and steelhead that lack federal recovery objectives</a:t>
            </a:r>
          </a:p>
          <a:p>
            <a:r>
              <a:rPr lang="en-US" dirty="0" smtClean="0"/>
              <a:t>The Council (working cooperatively with the agencies and tribes) will define a process for tracking the region’s progress on enhancing salmon and steelhead population status in the context of the quantitative objectives defined in the final report.</a:t>
            </a:r>
          </a:p>
          <a:p>
            <a:r>
              <a:rPr lang="en-US" dirty="0" smtClean="0"/>
              <a:t>The Council will rely on the agencies and tribes to identify “best source” locations of population status information to inform this process (including but not limited to the Coordinated Assessment program and NOAA’s Salmon Population Summary data base).</a:t>
            </a:r>
          </a:p>
          <a:p>
            <a:endParaRPr lang="en-US" dirty="0"/>
          </a:p>
        </p:txBody>
      </p:sp>
      <p:sp>
        <p:nvSpPr>
          <p:cNvPr id="4" name="Slide Number Placeholder 3"/>
          <p:cNvSpPr>
            <a:spLocks noGrp="1"/>
          </p:cNvSpPr>
          <p:nvPr>
            <p:ph type="sldNum" sz="quarter" idx="10"/>
          </p:nvPr>
        </p:nvSpPr>
        <p:spPr/>
        <p:txBody>
          <a:bodyPr/>
          <a:lstStyle/>
          <a:p>
            <a:fld id="{EAB76ABB-282E-4CB1-B4A5-9719208EED8B}" type="slidenum">
              <a:rPr lang="en-US" smtClean="0"/>
              <a:t>3</a:t>
            </a:fld>
            <a:endParaRPr lang="en-US"/>
          </a:p>
        </p:txBody>
      </p:sp>
    </p:spTree>
    <p:extLst>
      <p:ext uri="{BB962C8B-B14F-4D97-AF65-F5344CB8AC3E}">
        <p14:creationId xmlns:p14="http://schemas.microsoft.com/office/powerpoint/2010/main" val="39384465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DW</a:t>
            </a:r>
            <a:endParaRPr lang="en-US" dirty="0"/>
          </a:p>
        </p:txBody>
      </p:sp>
      <p:sp>
        <p:nvSpPr>
          <p:cNvPr id="4" name="Slide Number Placeholder 3"/>
          <p:cNvSpPr>
            <a:spLocks noGrp="1"/>
          </p:cNvSpPr>
          <p:nvPr>
            <p:ph type="sldNum" sz="quarter" idx="10"/>
          </p:nvPr>
        </p:nvSpPr>
        <p:spPr/>
        <p:txBody>
          <a:bodyPr/>
          <a:lstStyle/>
          <a:p>
            <a:fld id="{EAB76ABB-282E-4CB1-B4A5-9719208EED8B}" type="slidenum">
              <a:rPr lang="en-US" smtClean="0"/>
              <a:t>4</a:t>
            </a:fld>
            <a:endParaRPr lang="en-US"/>
          </a:p>
        </p:txBody>
      </p:sp>
    </p:spTree>
    <p:extLst>
      <p:ext uri="{BB962C8B-B14F-4D97-AF65-F5344CB8AC3E}">
        <p14:creationId xmlns:p14="http://schemas.microsoft.com/office/powerpoint/2010/main" val="28297167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NJL</a:t>
            </a:r>
            <a:endParaRPr lang="en-US" dirty="0"/>
          </a:p>
        </p:txBody>
      </p:sp>
      <p:sp>
        <p:nvSpPr>
          <p:cNvPr id="4" name="Slide Number Placeholder 3"/>
          <p:cNvSpPr>
            <a:spLocks noGrp="1"/>
          </p:cNvSpPr>
          <p:nvPr>
            <p:ph type="sldNum" sz="quarter" idx="10"/>
          </p:nvPr>
        </p:nvSpPr>
        <p:spPr/>
        <p:txBody>
          <a:bodyPr/>
          <a:lstStyle/>
          <a:p>
            <a:fld id="{EAB76ABB-282E-4CB1-B4A5-9719208EED8B}" type="slidenum">
              <a:rPr lang="en-US" smtClean="0"/>
              <a:t>5</a:t>
            </a:fld>
            <a:endParaRPr lang="en-US"/>
          </a:p>
        </p:txBody>
      </p:sp>
    </p:spTree>
    <p:extLst>
      <p:ext uri="{BB962C8B-B14F-4D97-AF65-F5344CB8AC3E}">
        <p14:creationId xmlns:p14="http://schemas.microsoft.com/office/powerpoint/2010/main" val="119831364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NJL</a:t>
            </a:r>
          </a:p>
          <a:p>
            <a:endParaRPr lang="en-US" dirty="0" smtClean="0"/>
          </a:p>
          <a:p>
            <a:endParaRPr lang="en-US" dirty="0"/>
          </a:p>
        </p:txBody>
      </p:sp>
      <p:sp>
        <p:nvSpPr>
          <p:cNvPr id="4" name="Slide Number Placeholder 3"/>
          <p:cNvSpPr>
            <a:spLocks noGrp="1"/>
          </p:cNvSpPr>
          <p:nvPr>
            <p:ph type="sldNum" sz="quarter" idx="10"/>
          </p:nvPr>
        </p:nvSpPr>
        <p:spPr/>
        <p:txBody>
          <a:bodyPr/>
          <a:lstStyle/>
          <a:p>
            <a:fld id="{EAB76ABB-282E-4CB1-B4A5-9719208EED8B}" type="slidenum">
              <a:rPr lang="en-US" smtClean="0"/>
              <a:t>6</a:t>
            </a:fld>
            <a:endParaRPr lang="en-US"/>
          </a:p>
        </p:txBody>
      </p:sp>
    </p:spTree>
    <p:extLst>
      <p:ext uri="{BB962C8B-B14F-4D97-AF65-F5344CB8AC3E}">
        <p14:creationId xmlns:p14="http://schemas.microsoft.com/office/powerpoint/2010/main" val="394715847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DW</a:t>
            </a:r>
            <a:endParaRPr lang="en-US" dirty="0"/>
          </a:p>
        </p:txBody>
      </p:sp>
      <p:sp>
        <p:nvSpPr>
          <p:cNvPr id="4" name="Slide Number Placeholder 3"/>
          <p:cNvSpPr>
            <a:spLocks noGrp="1"/>
          </p:cNvSpPr>
          <p:nvPr>
            <p:ph type="sldNum" sz="quarter" idx="10"/>
          </p:nvPr>
        </p:nvSpPr>
        <p:spPr/>
        <p:txBody>
          <a:bodyPr/>
          <a:lstStyle/>
          <a:p>
            <a:fld id="{EAB76ABB-282E-4CB1-B4A5-9719208EED8B}" type="slidenum">
              <a:rPr lang="en-US" smtClean="0"/>
              <a:t>7</a:t>
            </a:fld>
            <a:endParaRPr lang="en-US"/>
          </a:p>
        </p:txBody>
      </p:sp>
    </p:spTree>
    <p:extLst>
      <p:ext uri="{BB962C8B-B14F-4D97-AF65-F5344CB8AC3E}">
        <p14:creationId xmlns:p14="http://schemas.microsoft.com/office/powerpoint/2010/main" val="30057243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baseline="0">
                <a:solidFill>
                  <a:schemeClr val="tx1"/>
                </a:solidFill>
                <a:latin typeface="Georgia" pitchFamily="18"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6" name="Slide Number Placeholder 5"/>
          <p:cNvSpPr>
            <a:spLocks noGrp="1"/>
          </p:cNvSpPr>
          <p:nvPr>
            <p:ph type="sldNum" sz="quarter" idx="12"/>
          </p:nvPr>
        </p:nvSpPr>
        <p:spPr/>
        <p:txBody>
          <a:bodyPr/>
          <a:lstStyle/>
          <a:p>
            <a:fld id="{A827AB85-FB39-45C9-8E46-D2C38783F7DB}" type="slidenum">
              <a:rPr lang="en-US" smtClean="0"/>
              <a:t>‹#›</a:t>
            </a:fld>
            <a:endParaRPr lang="en-US"/>
          </a:p>
        </p:txBody>
      </p:sp>
    </p:spTree>
    <p:extLst>
      <p:ext uri="{BB962C8B-B14F-4D97-AF65-F5344CB8AC3E}">
        <p14:creationId xmlns:p14="http://schemas.microsoft.com/office/powerpoint/2010/main" val="31938134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p>
            <a:fld id="{A827AB85-FB39-45C9-8E46-D2C38783F7DB}" type="slidenum">
              <a:rPr lang="en-US" smtClean="0"/>
              <a:t>‹#›</a:t>
            </a:fld>
            <a:endParaRPr lang="en-US"/>
          </a:p>
        </p:txBody>
      </p:sp>
    </p:spTree>
    <p:extLst>
      <p:ext uri="{BB962C8B-B14F-4D97-AF65-F5344CB8AC3E}">
        <p14:creationId xmlns:p14="http://schemas.microsoft.com/office/powerpoint/2010/main" val="28231624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a:xfrm rot="5400000">
            <a:off x="-808037" y="3932237"/>
            <a:ext cx="2133600" cy="365125"/>
          </a:xfrm>
        </p:spPr>
        <p:txBody>
          <a:bodyPr/>
          <a:lstStyle/>
          <a:p>
            <a:fld id="{A827AB85-FB39-45C9-8E46-D2C38783F7DB}" type="slidenum">
              <a:rPr lang="en-US" smtClean="0"/>
              <a:t>‹#›</a:t>
            </a:fld>
            <a:endParaRPr lang="en-US"/>
          </a:p>
        </p:txBody>
      </p:sp>
    </p:spTree>
    <p:extLst>
      <p:ext uri="{BB962C8B-B14F-4D97-AF65-F5344CB8AC3E}">
        <p14:creationId xmlns:p14="http://schemas.microsoft.com/office/powerpoint/2010/main" val="40295804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1pPr>
              <a:defRPr>
                <a:latin typeface="Georgia" pitchFamily="18" charset="0"/>
              </a:defRPr>
            </a:lvl1pPr>
            <a:lvl2pPr>
              <a:defRPr>
                <a:latin typeface="Georgia" pitchFamily="18" charset="0"/>
              </a:defRPr>
            </a:lvl2pPr>
            <a:lvl3pPr>
              <a:defRPr>
                <a:latin typeface="Georgia" pitchFamily="18" charset="0"/>
              </a:defRPr>
            </a:lvl3pPr>
            <a:lvl4pPr>
              <a:defRPr>
                <a:latin typeface="Georgia" pitchFamily="18" charset="0"/>
              </a:defRPr>
            </a:lvl4pPr>
            <a:lvl5pPr>
              <a:defRPr>
                <a:latin typeface="Georgia" pitchFamily="18"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5"/>
          <p:cNvSpPr>
            <a:spLocks noGrp="1"/>
          </p:cNvSpPr>
          <p:nvPr>
            <p:ph type="sldNum" sz="quarter" idx="12"/>
          </p:nvPr>
        </p:nvSpPr>
        <p:spPr/>
        <p:txBody>
          <a:bodyPr/>
          <a:lstStyle/>
          <a:p>
            <a:fld id="{A827AB85-FB39-45C9-8E46-D2C38783F7DB}" type="slidenum">
              <a:rPr lang="en-US" smtClean="0"/>
              <a:t>‹#›</a:t>
            </a:fld>
            <a:endParaRPr lang="en-US"/>
          </a:p>
        </p:txBody>
      </p:sp>
    </p:spTree>
    <p:extLst>
      <p:ext uri="{BB962C8B-B14F-4D97-AF65-F5344CB8AC3E}">
        <p14:creationId xmlns:p14="http://schemas.microsoft.com/office/powerpoint/2010/main" val="21832251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latin typeface="Georgia" pitchFamily="18"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6" name="Slide Number Placeholder 5"/>
          <p:cNvSpPr>
            <a:spLocks noGrp="1"/>
          </p:cNvSpPr>
          <p:nvPr>
            <p:ph type="sldNum" sz="quarter" idx="12"/>
          </p:nvPr>
        </p:nvSpPr>
        <p:spPr/>
        <p:txBody>
          <a:bodyPr/>
          <a:lstStyle/>
          <a:p>
            <a:fld id="{A827AB85-FB39-45C9-8E46-D2C38783F7DB}" type="slidenum">
              <a:rPr lang="en-US" smtClean="0"/>
              <a:t>‹#›</a:t>
            </a:fld>
            <a:endParaRPr lang="en-US"/>
          </a:p>
        </p:txBody>
      </p:sp>
    </p:spTree>
    <p:extLst>
      <p:ext uri="{BB962C8B-B14F-4D97-AF65-F5344CB8AC3E}">
        <p14:creationId xmlns:p14="http://schemas.microsoft.com/office/powerpoint/2010/main" val="14038033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atin typeface="Georgia" pitchFamily="18" charset="0"/>
              </a:defRPr>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Slide Number Placeholder 6"/>
          <p:cNvSpPr>
            <a:spLocks noGrp="1"/>
          </p:cNvSpPr>
          <p:nvPr>
            <p:ph type="sldNum" sz="quarter" idx="12"/>
          </p:nvPr>
        </p:nvSpPr>
        <p:spPr/>
        <p:txBody>
          <a:bodyPr/>
          <a:lstStyle/>
          <a:p>
            <a:fld id="{A827AB85-FB39-45C9-8E46-D2C38783F7DB}" type="slidenum">
              <a:rPr lang="en-US" smtClean="0"/>
              <a:t>‹#›</a:t>
            </a:fld>
            <a:endParaRPr lang="en-US"/>
          </a:p>
        </p:txBody>
      </p:sp>
    </p:spTree>
    <p:extLst>
      <p:ext uri="{BB962C8B-B14F-4D97-AF65-F5344CB8AC3E}">
        <p14:creationId xmlns:p14="http://schemas.microsoft.com/office/powerpoint/2010/main" val="22261509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Slide Number Placeholder 8"/>
          <p:cNvSpPr>
            <a:spLocks noGrp="1"/>
          </p:cNvSpPr>
          <p:nvPr>
            <p:ph type="sldNum" sz="quarter" idx="12"/>
          </p:nvPr>
        </p:nvSpPr>
        <p:spPr/>
        <p:txBody>
          <a:bodyPr/>
          <a:lstStyle/>
          <a:p>
            <a:fld id="{A827AB85-FB39-45C9-8E46-D2C38783F7DB}" type="slidenum">
              <a:rPr lang="en-US" smtClean="0"/>
              <a:t>‹#›</a:t>
            </a:fld>
            <a:endParaRPr lang="en-US"/>
          </a:p>
        </p:txBody>
      </p:sp>
    </p:spTree>
    <p:extLst>
      <p:ext uri="{BB962C8B-B14F-4D97-AF65-F5344CB8AC3E}">
        <p14:creationId xmlns:p14="http://schemas.microsoft.com/office/powerpoint/2010/main" val="27446254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Slide Number Placeholder 4"/>
          <p:cNvSpPr>
            <a:spLocks noGrp="1"/>
          </p:cNvSpPr>
          <p:nvPr>
            <p:ph type="sldNum" sz="quarter" idx="12"/>
          </p:nvPr>
        </p:nvSpPr>
        <p:spPr/>
        <p:txBody>
          <a:bodyPr/>
          <a:lstStyle/>
          <a:p>
            <a:fld id="{A827AB85-FB39-45C9-8E46-D2C38783F7DB}" type="slidenum">
              <a:rPr lang="en-US" smtClean="0"/>
              <a:t>‹#›</a:t>
            </a:fld>
            <a:endParaRPr lang="en-US"/>
          </a:p>
        </p:txBody>
      </p:sp>
    </p:spTree>
    <p:extLst>
      <p:ext uri="{BB962C8B-B14F-4D97-AF65-F5344CB8AC3E}">
        <p14:creationId xmlns:p14="http://schemas.microsoft.com/office/powerpoint/2010/main" val="23850022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A827AB85-FB39-45C9-8E46-D2C38783F7DB}" type="slidenum">
              <a:rPr lang="en-US" smtClean="0"/>
              <a:t>‹#›</a:t>
            </a:fld>
            <a:endParaRPr lang="en-US"/>
          </a:p>
        </p:txBody>
      </p:sp>
    </p:spTree>
    <p:extLst>
      <p:ext uri="{BB962C8B-B14F-4D97-AF65-F5344CB8AC3E}">
        <p14:creationId xmlns:p14="http://schemas.microsoft.com/office/powerpoint/2010/main" val="15634862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p>
            <a:fld id="{A827AB85-FB39-45C9-8E46-D2C38783F7DB}" type="slidenum">
              <a:rPr lang="en-US" smtClean="0"/>
              <a:t>‹#›</a:t>
            </a:fld>
            <a:endParaRPr lang="en-US"/>
          </a:p>
        </p:txBody>
      </p:sp>
    </p:spTree>
    <p:extLst>
      <p:ext uri="{BB962C8B-B14F-4D97-AF65-F5344CB8AC3E}">
        <p14:creationId xmlns:p14="http://schemas.microsoft.com/office/powerpoint/2010/main" val="8361924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dirty="0"/>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atin typeface="Georgia" pitchFamily="18"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atin typeface="Georgia" pitchFamily="18"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p>
            <a:fld id="{A827AB85-FB39-45C9-8E46-D2C38783F7DB}" type="slidenum">
              <a:rPr lang="en-US" smtClean="0"/>
              <a:t>‹#›</a:t>
            </a:fld>
            <a:endParaRPr lang="en-US"/>
          </a:p>
        </p:txBody>
      </p:sp>
    </p:spTree>
    <p:extLst>
      <p:ext uri="{BB962C8B-B14F-4D97-AF65-F5344CB8AC3E}">
        <p14:creationId xmlns:p14="http://schemas.microsoft.com/office/powerpoint/2010/main" val="2196763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5"/>
          <p:cNvSpPr>
            <a:spLocks noGrp="1"/>
          </p:cNvSpPr>
          <p:nvPr>
            <p:ph type="sldNum" sz="quarter" idx="4"/>
          </p:nvPr>
        </p:nvSpPr>
        <p:spPr>
          <a:xfrm>
            <a:off x="5334000" y="6400800"/>
            <a:ext cx="2133600" cy="365125"/>
          </a:xfrm>
          <a:prstGeom prst="rect">
            <a:avLst/>
          </a:prstGeom>
        </p:spPr>
        <p:txBody>
          <a:bodyPr vert="horz" lIns="91440" tIns="45720" rIns="91440" bIns="45720" rtlCol="0" anchor="ctr"/>
          <a:lstStyle>
            <a:lvl1pPr algn="r">
              <a:defRPr sz="1200">
                <a:solidFill>
                  <a:schemeClr val="tx1">
                    <a:tint val="75000"/>
                  </a:schemeClr>
                </a:solidFill>
                <a:latin typeface="Century Gothic" pitchFamily="34" charset="0"/>
              </a:defRPr>
            </a:lvl1pPr>
          </a:lstStyle>
          <a:p>
            <a:fld id="{A827AB85-FB39-45C9-8E46-D2C38783F7DB}" type="slidenum">
              <a:rPr lang="en-US" smtClean="0"/>
              <a:t>‹#›</a:t>
            </a:fld>
            <a:endParaRPr lang="en-US"/>
          </a:p>
        </p:txBody>
      </p:sp>
    </p:spTree>
    <p:extLst>
      <p:ext uri="{BB962C8B-B14F-4D97-AF65-F5344CB8AC3E}">
        <p14:creationId xmlns:p14="http://schemas.microsoft.com/office/powerpoint/2010/main" val="145660877"/>
      </p:ext>
    </p:extLst>
  </p:cSld>
  <p:clrMap bg1="lt1" tx1="dk1" bg2="lt2" tx2="dk2" accent1="accent1" accent2="accent2" accent3="accent3" accent4="accent4" accent5="accent5" accent6="accent6" hlink="hlink" folHlink="folHlink"/>
  <p:sldLayoutIdLst>
    <p:sldLayoutId id="2147483668" r:id="rId1"/>
    <p:sldLayoutId id="2147483669" r:id="rId2"/>
    <p:sldLayoutId id="2147483670" r:id="rId3"/>
    <p:sldLayoutId id="2147483671" r:id="rId4"/>
    <p:sldLayoutId id="2147483672" r:id="rId5"/>
    <p:sldLayoutId id="2147483673" r:id="rId6"/>
    <p:sldLayoutId id="2147483674" r:id="rId7"/>
    <p:sldLayoutId id="2147483675" r:id="rId8"/>
    <p:sldLayoutId id="2147483676" r:id="rId9"/>
    <p:sldLayoutId id="2147483677" r:id="rId10"/>
    <p:sldLayoutId id="2147483678" r:id="rId11"/>
  </p:sldLayoutIdLst>
  <p:txStyles>
    <p:titleStyle>
      <a:lvl1pPr algn="ctr" defTabSz="914400" rtl="0" eaLnBrk="1" latinLnBrk="0" hangingPunct="1">
        <a:spcBef>
          <a:spcPct val="0"/>
        </a:spcBef>
        <a:buNone/>
        <a:defRPr sz="4400" kern="1200">
          <a:solidFill>
            <a:schemeClr val="tx1"/>
          </a:solidFill>
          <a:latin typeface="Century Gothic" pitchFamily="34" charset="0"/>
          <a:ea typeface="+mj-ea"/>
          <a:cs typeface="+mj-cs"/>
        </a:defRPr>
      </a:lvl1pPr>
    </p:titleStyle>
    <p:bodyStyle>
      <a:lvl1pPr marL="342900" indent="-342900" algn="l" defTabSz="914400" rtl="0" eaLnBrk="1" latinLnBrk="0" hangingPunct="1">
        <a:spcBef>
          <a:spcPct val="20000"/>
        </a:spcBef>
        <a:buClr>
          <a:srgbClr val="0070C0"/>
        </a:buClr>
        <a:buFont typeface="Wingdings" pitchFamily="2" charset="2"/>
        <a:buChar char="§"/>
        <a:defRPr sz="3200" kern="1200">
          <a:solidFill>
            <a:schemeClr val="tx1"/>
          </a:solidFill>
          <a:latin typeface="Georgia" pitchFamily="18" charset="0"/>
          <a:ea typeface="+mn-ea"/>
          <a:cs typeface="+mn-cs"/>
        </a:defRPr>
      </a:lvl1pPr>
      <a:lvl2pPr marL="742950" indent="-285750" algn="l" defTabSz="914400" rtl="0" eaLnBrk="1" latinLnBrk="0" hangingPunct="1">
        <a:spcBef>
          <a:spcPct val="20000"/>
        </a:spcBef>
        <a:buClr>
          <a:srgbClr val="0070C0"/>
        </a:buClr>
        <a:buFont typeface="Wingdings" pitchFamily="2" charset="2"/>
        <a:buChar char="§"/>
        <a:defRPr sz="2800" kern="1200">
          <a:solidFill>
            <a:schemeClr val="tx1"/>
          </a:solidFill>
          <a:latin typeface="Georgia" pitchFamily="18" charset="0"/>
          <a:ea typeface="+mn-ea"/>
          <a:cs typeface="+mn-cs"/>
        </a:defRPr>
      </a:lvl2pPr>
      <a:lvl3pPr marL="1143000" indent="-228600" algn="l" defTabSz="914400" rtl="0" eaLnBrk="1" latinLnBrk="0" hangingPunct="1">
        <a:spcBef>
          <a:spcPct val="20000"/>
        </a:spcBef>
        <a:buClr>
          <a:srgbClr val="0070C0"/>
        </a:buClr>
        <a:buFont typeface="Wingdings" pitchFamily="2" charset="2"/>
        <a:buChar char="§"/>
        <a:defRPr sz="2400" kern="1200">
          <a:solidFill>
            <a:schemeClr val="tx1"/>
          </a:solidFill>
          <a:latin typeface="Georgia" pitchFamily="18" charset="0"/>
          <a:ea typeface="+mn-ea"/>
          <a:cs typeface="+mn-cs"/>
        </a:defRPr>
      </a:lvl3pPr>
      <a:lvl4pPr marL="1600200" indent="-228600" algn="l" defTabSz="914400" rtl="0" eaLnBrk="1" latinLnBrk="0" hangingPunct="1">
        <a:spcBef>
          <a:spcPct val="20000"/>
        </a:spcBef>
        <a:buClr>
          <a:srgbClr val="0070C0"/>
        </a:buClr>
        <a:buFont typeface="Wingdings" pitchFamily="2" charset="2"/>
        <a:buChar char="§"/>
        <a:defRPr sz="2000" kern="1200">
          <a:solidFill>
            <a:schemeClr val="tx1"/>
          </a:solidFill>
          <a:latin typeface="Georgia" pitchFamily="18" charset="0"/>
          <a:ea typeface="+mn-ea"/>
          <a:cs typeface="+mn-cs"/>
        </a:defRPr>
      </a:lvl4pPr>
      <a:lvl5pPr marL="2057400" indent="-228600" algn="l" defTabSz="914400" rtl="0" eaLnBrk="1" latinLnBrk="0" hangingPunct="1">
        <a:spcBef>
          <a:spcPct val="20000"/>
        </a:spcBef>
        <a:buClr>
          <a:srgbClr val="0070C0"/>
        </a:buClr>
        <a:buFont typeface="Wingdings" pitchFamily="2" charset="2"/>
        <a:buChar char="§"/>
        <a:defRPr sz="2000" kern="1200">
          <a:solidFill>
            <a:schemeClr val="tx1"/>
          </a:solidFill>
          <a:latin typeface="Georgia" pitchFamily="18"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www.nwcouncil.org/fw/program/2014-12/program/partfour_adaptive_management/#AdaptiveManagement" TargetMode="External"/><Relationship Id="rId7"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hyperlink" Target="http://www.nwcouncil.org/fw/program/2014-12/program/parttwo_introduction/v_tracking_status_of_resources/#_Tracking_the_Status"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www.nwcouncil.org/fw/program/2014-12/program/partseven_appendices/d_goals/" TargetMode="External"/><Relationship Id="rId4" Type="http://schemas.openxmlformats.org/officeDocument/2006/relationships/hyperlink" Target="http://www.nwcouncil.org/2014ProgramGoals"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75578" y="234893"/>
            <a:ext cx="8077200" cy="1286662"/>
          </a:xfrm>
        </p:spPr>
        <p:txBody>
          <a:bodyPr>
            <a:normAutofit fontScale="90000"/>
          </a:bodyPr>
          <a:lstStyle/>
          <a:p>
            <a:r>
              <a:rPr lang="en-US" dirty="0" smtClean="0"/>
              <a:t>Refinement Process for Program Goals and Objectives</a:t>
            </a:r>
            <a:endParaRPr lang="en-US" dirty="0"/>
          </a:p>
        </p:txBody>
      </p:sp>
      <p:sp>
        <p:nvSpPr>
          <p:cNvPr id="3" name="Subtitle 2"/>
          <p:cNvSpPr>
            <a:spLocks noGrp="1"/>
          </p:cNvSpPr>
          <p:nvPr>
            <p:ph type="subTitle" idx="1"/>
          </p:nvPr>
        </p:nvSpPr>
        <p:spPr>
          <a:xfrm>
            <a:off x="1312178" y="5081120"/>
            <a:ext cx="6400800" cy="1008530"/>
          </a:xfrm>
        </p:spPr>
        <p:txBody>
          <a:bodyPr>
            <a:normAutofit/>
          </a:bodyPr>
          <a:lstStyle/>
          <a:p>
            <a:r>
              <a:rPr lang="en-US" sz="1950" dirty="0"/>
              <a:t>Dave Ward, HDR  and Nancy Leonard, NPCC</a:t>
            </a:r>
          </a:p>
          <a:p>
            <a:r>
              <a:rPr lang="en-US" sz="1950" dirty="0"/>
              <a:t>June 3, 2015</a:t>
            </a:r>
          </a:p>
          <a:p>
            <a:endParaRPr lang="en-US" dirty="0"/>
          </a:p>
        </p:txBody>
      </p:sp>
      <p:pic>
        <p:nvPicPr>
          <p:cNvPr id="6" name="Picture 5"/>
          <p:cNvPicPr>
            <a:picLocks noChangeAspect="1"/>
          </p:cNvPicPr>
          <p:nvPr/>
        </p:nvPicPr>
        <p:blipFill>
          <a:blip r:embed="rId3"/>
          <a:stretch>
            <a:fillRect/>
          </a:stretch>
        </p:blipFill>
        <p:spPr>
          <a:xfrm>
            <a:off x="1698457" y="2139193"/>
            <a:ext cx="2391955" cy="2726422"/>
          </a:xfrm>
          <a:prstGeom prst="rect">
            <a:avLst/>
          </a:prstGeom>
        </p:spPr>
      </p:pic>
      <p:sp>
        <p:nvSpPr>
          <p:cNvPr id="8" name="Content Placeholder 4"/>
          <p:cNvSpPr txBox="1">
            <a:spLocks/>
          </p:cNvSpPr>
          <p:nvPr/>
        </p:nvSpPr>
        <p:spPr>
          <a:xfrm>
            <a:off x="771788" y="1521555"/>
            <a:ext cx="8229600" cy="1697236"/>
          </a:xfrm>
          <a:prstGeom prst="rect">
            <a:avLst/>
          </a:prstGeom>
        </p:spPr>
        <p:txBody>
          <a:bodyPr vert="horz" lIns="68580" tIns="34290" rIns="68580" bIns="34290" rtlCol="0">
            <a:normAutofit/>
          </a:bodyPr>
          <a:lstStyle>
            <a:lvl1pPr marL="0" indent="0" algn="ctr" defTabSz="914400" rtl="0" eaLnBrk="1" latinLnBrk="0" hangingPunct="1">
              <a:spcBef>
                <a:spcPct val="20000"/>
              </a:spcBef>
              <a:buClr>
                <a:srgbClr val="008000"/>
              </a:buClr>
              <a:buFont typeface="Wingdings" pitchFamily="2" charset="2"/>
              <a:buNone/>
              <a:defRPr sz="3200" kern="1200">
                <a:solidFill>
                  <a:schemeClr val="tx1"/>
                </a:solidFill>
                <a:latin typeface="Georgia" pitchFamily="18" charset="0"/>
                <a:ea typeface="+mn-ea"/>
                <a:cs typeface="+mn-cs"/>
              </a:defRPr>
            </a:lvl1pPr>
            <a:lvl2pPr marL="457200" indent="0" algn="ctr" defTabSz="914400" rtl="0" eaLnBrk="1" latinLnBrk="0" hangingPunct="1">
              <a:spcBef>
                <a:spcPct val="20000"/>
              </a:spcBef>
              <a:buClr>
                <a:srgbClr val="008000"/>
              </a:buClr>
              <a:buFont typeface="Arial" pitchFamily="34" charset="0"/>
              <a:buNone/>
              <a:defRPr sz="2800" kern="1200">
                <a:solidFill>
                  <a:schemeClr val="tx1">
                    <a:tint val="75000"/>
                  </a:schemeClr>
                </a:solidFill>
                <a:latin typeface="Georgia" pitchFamily="18" charset="0"/>
                <a:ea typeface="+mn-ea"/>
                <a:cs typeface="+mn-cs"/>
              </a:defRPr>
            </a:lvl2pPr>
            <a:lvl3pPr marL="914400" indent="0" algn="ctr" defTabSz="914400" rtl="0" eaLnBrk="1" latinLnBrk="0" hangingPunct="1">
              <a:spcBef>
                <a:spcPct val="20000"/>
              </a:spcBef>
              <a:buClr>
                <a:srgbClr val="008000"/>
              </a:buClr>
              <a:buFont typeface="Wingdings" pitchFamily="2" charset="2"/>
              <a:buNone/>
              <a:defRPr sz="2400" kern="1200">
                <a:solidFill>
                  <a:schemeClr val="tx1">
                    <a:tint val="75000"/>
                  </a:schemeClr>
                </a:solidFill>
                <a:latin typeface="Georgia" pitchFamily="18" charset="0"/>
                <a:ea typeface="+mn-ea"/>
                <a:cs typeface="+mn-cs"/>
              </a:defRPr>
            </a:lvl3pPr>
            <a:lvl4pPr marL="1371600" indent="0" algn="ctr" defTabSz="914400" rtl="0" eaLnBrk="1" latinLnBrk="0" hangingPunct="1">
              <a:spcBef>
                <a:spcPct val="20000"/>
              </a:spcBef>
              <a:buClr>
                <a:srgbClr val="008000"/>
              </a:buClr>
              <a:buFont typeface="Arial" pitchFamily="34" charset="0"/>
              <a:buNone/>
              <a:defRPr sz="2000" kern="1200">
                <a:solidFill>
                  <a:schemeClr val="tx1">
                    <a:tint val="75000"/>
                  </a:schemeClr>
                </a:solidFill>
                <a:latin typeface="Georgia" pitchFamily="18" charset="0"/>
                <a:ea typeface="+mn-ea"/>
                <a:cs typeface="+mn-cs"/>
              </a:defRPr>
            </a:lvl4pPr>
            <a:lvl5pPr marL="1828800" indent="0" algn="ctr" defTabSz="914400" rtl="0" eaLnBrk="1" latinLnBrk="0" hangingPunct="1">
              <a:spcBef>
                <a:spcPct val="20000"/>
              </a:spcBef>
              <a:buClr>
                <a:srgbClr val="008000"/>
              </a:buClr>
              <a:buFont typeface="Arial" pitchFamily="34" charset="0"/>
              <a:buNone/>
              <a:defRPr sz="2000" kern="1200">
                <a:solidFill>
                  <a:schemeClr val="tx1">
                    <a:tint val="75000"/>
                  </a:schemeClr>
                </a:solidFill>
                <a:latin typeface="Georgia" pitchFamily="18" charset="0"/>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r>
              <a:rPr lang="en-US" sz="3000" b="1" dirty="0"/>
              <a:t>Phase I – Meeting 1</a:t>
            </a:r>
          </a:p>
        </p:txBody>
      </p:sp>
    </p:spTree>
    <p:extLst>
      <p:ext uri="{BB962C8B-B14F-4D97-AF65-F5344CB8AC3E}">
        <p14:creationId xmlns:p14="http://schemas.microsoft.com/office/powerpoint/2010/main" val="324181891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69901" y="980678"/>
            <a:ext cx="8229600" cy="857250"/>
          </a:xfrm>
        </p:spPr>
        <p:txBody>
          <a:bodyPr>
            <a:normAutofit fontScale="90000"/>
          </a:bodyPr>
          <a:lstStyle/>
          <a:p>
            <a:r>
              <a:rPr lang="en-US" b="1" dirty="0" smtClean="0"/>
              <a:t>Program </a:t>
            </a:r>
            <a:r>
              <a:rPr lang="en-US" b="1" dirty="0"/>
              <a:t>Goals and </a:t>
            </a:r>
            <a:r>
              <a:rPr lang="en-US" b="1" dirty="0" smtClean="0"/>
              <a:t>Objectives</a:t>
            </a:r>
            <a:br>
              <a:rPr lang="en-US" b="1" dirty="0" smtClean="0"/>
            </a:br>
            <a:r>
              <a:rPr lang="en-US" b="1" dirty="0" smtClean="0"/>
              <a:t>Phase I – Meeting 1 </a:t>
            </a:r>
            <a:endParaRPr lang="en-US" b="1" dirty="0"/>
          </a:p>
        </p:txBody>
      </p:sp>
      <p:sp>
        <p:nvSpPr>
          <p:cNvPr id="5" name="Content Placeholder 4"/>
          <p:cNvSpPr>
            <a:spLocks noGrp="1"/>
          </p:cNvSpPr>
          <p:nvPr>
            <p:ph idx="1"/>
          </p:nvPr>
        </p:nvSpPr>
        <p:spPr>
          <a:xfrm>
            <a:off x="1548225" y="2535573"/>
            <a:ext cx="5913423" cy="3394472"/>
          </a:xfrm>
        </p:spPr>
        <p:txBody>
          <a:bodyPr>
            <a:normAutofit/>
          </a:bodyPr>
          <a:lstStyle/>
          <a:p>
            <a:pPr marL="0" indent="0">
              <a:buNone/>
            </a:pPr>
            <a:r>
              <a:rPr lang="en-US" sz="2200" b="1" dirty="0"/>
              <a:t>Welcome and </a:t>
            </a:r>
            <a:r>
              <a:rPr lang="en-US" sz="2200" b="1" dirty="0" smtClean="0"/>
              <a:t>Introductions</a:t>
            </a:r>
          </a:p>
          <a:p>
            <a:r>
              <a:rPr lang="en-US" sz="2200" dirty="0" smtClean="0"/>
              <a:t>Housekeeping</a:t>
            </a:r>
            <a:endParaRPr lang="en-US" sz="2200" dirty="0"/>
          </a:p>
          <a:p>
            <a:r>
              <a:rPr lang="en-US" sz="2200" dirty="0"/>
              <a:t>Agenda</a:t>
            </a:r>
          </a:p>
          <a:p>
            <a:r>
              <a:rPr lang="en-US" sz="2200" dirty="0"/>
              <a:t>Ground rules</a:t>
            </a:r>
          </a:p>
          <a:p>
            <a:r>
              <a:rPr lang="en-US" sz="2200" dirty="0"/>
              <a:t>Introductions</a:t>
            </a:r>
          </a:p>
        </p:txBody>
      </p:sp>
    </p:spTree>
    <p:extLst>
      <p:ext uri="{BB962C8B-B14F-4D97-AF65-F5344CB8AC3E}">
        <p14:creationId xmlns:p14="http://schemas.microsoft.com/office/powerpoint/2010/main" val="271735723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391660" y="2097248"/>
            <a:ext cx="8450336" cy="4169328"/>
          </a:xfrm>
        </p:spPr>
        <p:txBody>
          <a:bodyPr>
            <a:normAutofit/>
          </a:bodyPr>
          <a:lstStyle/>
          <a:p>
            <a:pPr marL="0" indent="0">
              <a:buNone/>
            </a:pPr>
            <a:r>
              <a:rPr lang="en-US" sz="2200" b="1" dirty="0"/>
              <a:t>Purpose of Today’s Meeting</a:t>
            </a:r>
          </a:p>
          <a:p>
            <a:r>
              <a:rPr lang="en-US" sz="2200" dirty="0" smtClean="0"/>
              <a:t>First </a:t>
            </a:r>
            <a:r>
              <a:rPr lang="en-US" sz="2200" dirty="0"/>
              <a:t>Step in Council’s process to refine Program goals and quantitative </a:t>
            </a:r>
            <a:r>
              <a:rPr lang="en-US" sz="2200" dirty="0" smtClean="0"/>
              <a:t>objectives</a:t>
            </a:r>
          </a:p>
          <a:p>
            <a:r>
              <a:rPr lang="en-US" sz="2200" dirty="0" smtClean="0"/>
              <a:t>Today</a:t>
            </a:r>
            <a:endParaRPr lang="en-US" sz="2200" dirty="0"/>
          </a:p>
          <a:p>
            <a:pPr lvl="1"/>
            <a:r>
              <a:rPr lang="en-US" sz="2200" dirty="0" smtClean="0"/>
              <a:t>Common understanding of current program</a:t>
            </a:r>
          </a:p>
          <a:p>
            <a:pPr lvl="1"/>
            <a:r>
              <a:rPr lang="en-US" sz="2200" dirty="0" smtClean="0"/>
              <a:t>Introduction to compilation of existing information</a:t>
            </a:r>
          </a:p>
          <a:p>
            <a:r>
              <a:rPr lang="en-US" sz="2200" dirty="0" smtClean="0"/>
              <a:t>Currently </a:t>
            </a:r>
            <a:r>
              <a:rPr lang="en-US" sz="2200" dirty="0"/>
              <a:t>limited to Phase I</a:t>
            </a:r>
          </a:p>
          <a:p>
            <a:r>
              <a:rPr lang="en-US" sz="2200" dirty="0"/>
              <a:t>Council needs your help and involvement</a:t>
            </a:r>
          </a:p>
        </p:txBody>
      </p:sp>
      <p:sp>
        <p:nvSpPr>
          <p:cNvPr id="6" name="Title 3"/>
          <p:cNvSpPr txBox="1">
            <a:spLocks/>
          </p:cNvSpPr>
          <p:nvPr/>
        </p:nvSpPr>
        <p:spPr>
          <a:xfrm>
            <a:off x="469901" y="980678"/>
            <a:ext cx="8229600" cy="857250"/>
          </a:xfrm>
          <a:prstGeom prst="rect">
            <a:avLst/>
          </a:prstGeom>
        </p:spPr>
        <p:txBody>
          <a:bodyPr vert="horz" lIns="68580" tIns="34290" rIns="68580" bIns="34290" rtlCol="0" anchor="ctr">
            <a:normAutofit fontScale="90000" lnSpcReduction="20000"/>
          </a:bodyPr>
          <a:lstStyle>
            <a:lvl1pPr algn="ctr" defTabSz="914400" rtl="0" eaLnBrk="1" latinLnBrk="0" hangingPunct="1">
              <a:spcBef>
                <a:spcPct val="0"/>
              </a:spcBef>
              <a:buNone/>
              <a:defRPr sz="4400" kern="1200">
                <a:solidFill>
                  <a:schemeClr val="tx1"/>
                </a:solidFill>
                <a:latin typeface="Century Gothic" pitchFamily="34" charset="0"/>
                <a:ea typeface="+mj-ea"/>
                <a:cs typeface="+mj-cs"/>
              </a:defRPr>
            </a:lvl1pPr>
          </a:lstStyle>
          <a:p>
            <a:r>
              <a:rPr lang="en-US" sz="3300" b="1" dirty="0"/>
              <a:t>Program Goals and Objectives</a:t>
            </a:r>
            <a:br>
              <a:rPr lang="en-US" sz="3300" b="1" dirty="0"/>
            </a:br>
            <a:r>
              <a:rPr lang="en-US" sz="3300" b="1" dirty="0"/>
              <a:t>Phase I – Meeting 1 </a:t>
            </a:r>
          </a:p>
        </p:txBody>
      </p:sp>
    </p:spTree>
    <p:extLst>
      <p:ext uri="{BB962C8B-B14F-4D97-AF65-F5344CB8AC3E}">
        <p14:creationId xmlns:p14="http://schemas.microsoft.com/office/powerpoint/2010/main" val="408371906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9901" y="2248250"/>
            <a:ext cx="8229600" cy="3716321"/>
          </a:xfrm>
        </p:spPr>
        <p:txBody>
          <a:bodyPr>
            <a:normAutofit/>
          </a:bodyPr>
          <a:lstStyle/>
          <a:p>
            <a:pPr marL="0" indent="0">
              <a:buNone/>
            </a:pPr>
            <a:r>
              <a:rPr lang="en-US" sz="2200" b="1" dirty="0"/>
              <a:t>Focus of Today’s Meeting</a:t>
            </a:r>
          </a:p>
          <a:p>
            <a:r>
              <a:rPr lang="en-US" sz="2200" dirty="0" smtClean="0"/>
              <a:t>Review </a:t>
            </a:r>
            <a:r>
              <a:rPr lang="en-US" sz="2200" dirty="0"/>
              <a:t>2014 Program goals</a:t>
            </a:r>
          </a:p>
          <a:p>
            <a:r>
              <a:rPr lang="en-US" sz="2200" dirty="0"/>
              <a:t>Discuss the </a:t>
            </a:r>
            <a:r>
              <a:rPr lang="en-US" sz="2200" dirty="0" smtClean="0"/>
              <a:t>adequacy </a:t>
            </a:r>
            <a:r>
              <a:rPr lang="en-US" sz="2200" dirty="0"/>
              <a:t>of the qualitative program goals </a:t>
            </a:r>
          </a:p>
          <a:p>
            <a:r>
              <a:rPr lang="en-US" sz="2200" dirty="0"/>
              <a:t>Overview of compilation effort of existing goals and objectives </a:t>
            </a:r>
          </a:p>
          <a:p>
            <a:r>
              <a:rPr lang="en-US" sz="2200" dirty="0"/>
              <a:t>Explore the goals and objectives database </a:t>
            </a:r>
            <a:endParaRPr lang="en-US" sz="2200" dirty="0" smtClean="0"/>
          </a:p>
          <a:p>
            <a:pPr lvl="1"/>
            <a:r>
              <a:rPr lang="en-US" sz="2200" dirty="0" smtClean="0"/>
              <a:t>structure</a:t>
            </a:r>
            <a:r>
              <a:rPr lang="en-US" sz="2200" dirty="0"/>
              <a:t>, generated </a:t>
            </a:r>
            <a:r>
              <a:rPr lang="en-US" sz="2200" dirty="0" smtClean="0"/>
              <a:t>reports</a:t>
            </a:r>
            <a:endParaRPr lang="en-US" sz="2200" dirty="0"/>
          </a:p>
          <a:p>
            <a:r>
              <a:rPr lang="en-US" sz="2200" dirty="0"/>
              <a:t>Next steps, getting regional input on accuracy and comprehensiveness of the compiled goals and objectives</a:t>
            </a:r>
          </a:p>
          <a:p>
            <a:endParaRPr lang="en-US" sz="2200" dirty="0"/>
          </a:p>
        </p:txBody>
      </p:sp>
      <p:sp>
        <p:nvSpPr>
          <p:cNvPr id="6" name="Title 3"/>
          <p:cNvSpPr txBox="1">
            <a:spLocks/>
          </p:cNvSpPr>
          <p:nvPr/>
        </p:nvSpPr>
        <p:spPr>
          <a:xfrm>
            <a:off x="469901" y="980678"/>
            <a:ext cx="8229600" cy="857250"/>
          </a:xfrm>
          <a:prstGeom prst="rect">
            <a:avLst/>
          </a:prstGeom>
        </p:spPr>
        <p:txBody>
          <a:bodyPr vert="horz" lIns="68580" tIns="34290" rIns="68580" bIns="34290" rtlCol="0" anchor="ctr">
            <a:normAutofit fontScale="90000" lnSpcReduction="20000"/>
          </a:bodyPr>
          <a:lstStyle>
            <a:lvl1pPr algn="ctr" defTabSz="914400" rtl="0" eaLnBrk="1" latinLnBrk="0" hangingPunct="1">
              <a:spcBef>
                <a:spcPct val="0"/>
              </a:spcBef>
              <a:buNone/>
              <a:defRPr sz="4400" kern="1200">
                <a:solidFill>
                  <a:schemeClr val="tx1"/>
                </a:solidFill>
                <a:latin typeface="Century Gothic" pitchFamily="34" charset="0"/>
                <a:ea typeface="+mj-ea"/>
                <a:cs typeface="+mj-cs"/>
              </a:defRPr>
            </a:lvl1pPr>
          </a:lstStyle>
          <a:p>
            <a:r>
              <a:rPr lang="en-US" sz="3300" b="1" dirty="0"/>
              <a:t>Program Goals and Objectives</a:t>
            </a:r>
            <a:br>
              <a:rPr lang="en-US" sz="3300" b="1" dirty="0"/>
            </a:br>
            <a:r>
              <a:rPr lang="en-US" sz="3300" b="1" dirty="0"/>
              <a:t>Phase I – Meeting 1 </a:t>
            </a:r>
          </a:p>
        </p:txBody>
      </p:sp>
    </p:spTree>
    <p:extLst>
      <p:ext uri="{BB962C8B-B14F-4D97-AF65-F5344CB8AC3E}">
        <p14:creationId xmlns:p14="http://schemas.microsoft.com/office/powerpoint/2010/main" val="197156824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619264" y="2155039"/>
            <a:ext cx="7505525" cy="3392712"/>
          </a:xfrm>
        </p:spPr>
        <p:txBody>
          <a:bodyPr>
            <a:normAutofit/>
          </a:bodyPr>
          <a:lstStyle/>
          <a:p>
            <a:pPr marL="0" indent="0">
              <a:buNone/>
            </a:pPr>
            <a:r>
              <a:rPr lang="en-US" sz="2200" b="1" dirty="0"/>
              <a:t>Purpose of Program Goals and Objectives</a:t>
            </a:r>
          </a:p>
          <a:p>
            <a:r>
              <a:rPr lang="en-US" sz="2200" dirty="0" smtClean="0"/>
              <a:t>Evaluate </a:t>
            </a:r>
            <a:r>
              <a:rPr lang="en-US" sz="2200" dirty="0"/>
              <a:t>Program progress </a:t>
            </a:r>
          </a:p>
          <a:p>
            <a:r>
              <a:rPr lang="en-US" sz="2200" dirty="0"/>
              <a:t>Inform </a:t>
            </a:r>
            <a:r>
              <a:rPr lang="en-US" sz="2200" dirty="0">
                <a:hlinkClick r:id="rId3"/>
              </a:rPr>
              <a:t>adaptive management</a:t>
            </a:r>
            <a:r>
              <a:rPr lang="en-US" sz="2200" dirty="0"/>
              <a:t> of the Program</a:t>
            </a:r>
          </a:p>
          <a:p>
            <a:r>
              <a:rPr lang="en-US" sz="2200" dirty="0"/>
              <a:t>Report on progress using Program indicators </a:t>
            </a:r>
          </a:p>
          <a:p>
            <a:pPr lvl="1"/>
            <a:r>
              <a:rPr lang="en-US" sz="2200" dirty="0" smtClean="0"/>
              <a:t>[</a:t>
            </a:r>
            <a:r>
              <a:rPr lang="en-US" sz="2200" dirty="0"/>
              <a:t>see Tracking </a:t>
            </a:r>
            <a:r>
              <a:rPr lang="en-US" sz="2200" dirty="0">
                <a:hlinkClick r:id="rId4"/>
              </a:rPr>
              <a:t>Status of the Basin</a:t>
            </a:r>
            <a:r>
              <a:rPr lang="en-US" sz="2200" dirty="0"/>
              <a:t>’s Fish and Wildlife Resources section].</a:t>
            </a:r>
          </a:p>
        </p:txBody>
      </p:sp>
      <p:pic>
        <p:nvPicPr>
          <p:cNvPr id="5" name="Picture 4"/>
          <p:cNvPicPr>
            <a:picLocks noChangeAspect="1"/>
          </p:cNvPicPr>
          <p:nvPr/>
        </p:nvPicPr>
        <p:blipFill>
          <a:blip r:embed="rId5"/>
          <a:stretch>
            <a:fillRect/>
          </a:stretch>
        </p:blipFill>
        <p:spPr>
          <a:xfrm>
            <a:off x="3465932" y="5162789"/>
            <a:ext cx="1628775" cy="1221581"/>
          </a:xfrm>
          <a:prstGeom prst="rect">
            <a:avLst/>
          </a:prstGeom>
        </p:spPr>
      </p:pic>
      <p:pic>
        <p:nvPicPr>
          <p:cNvPr id="6" name="Picture 5"/>
          <p:cNvPicPr>
            <a:picLocks noChangeAspect="1"/>
          </p:cNvPicPr>
          <p:nvPr/>
        </p:nvPicPr>
        <p:blipFill>
          <a:blip r:embed="rId6"/>
          <a:stretch>
            <a:fillRect/>
          </a:stretch>
        </p:blipFill>
        <p:spPr>
          <a:xfrm>
            <a:off x="5353711" y="5162789"/>
            <a:ext cx="1600200" cy="1171575"/>
          </a:xfrm>
          <a:prstGeom prst="rect">
            <a:avLst/>
          </a:prstGeom>
        </p:spPr>
      </p:pic>
      <p:sp>
        <p:nvSpPr>
          <p:cNvPr id="7" name="Content Placeholder 4"/>
          <p:cNvSpPr txBox="1">
            <a:spLocks/>
          </p:cNvSpPr>
          <p:nvPr/>
        </p:nvSpPr>
        <p:spPr>
          <a:xfrm>
            <a:off x="743507" y="1844279"/>
            <a:ext cx="8229600" cy="695722"/>
          </a:xfrm>
          <a:prstGeom prst="rect">
            <a:avLst/>
          </a:prstGeom>
        </p:spPr>
        <p:txBody>
          <a:bodyPr vert="horz" lIns="68580" tIns="34290" rIns="68580" bIns="34290" rtlCol="0">
            <a:normAutofit/>
          </a:bodyPr>
          <a:lstStyle>
            <a:lvl1pPr marL="0" indent="0" algn="ctr" defTabSz="914400" rtl="0" eaLnBrk="1" latinLnBrk="0" hangingPunct="1">
              <a:spcBef>
                <a:spcPct val="20000"/>
              </a:spcBef>
              <a:buClr>
                <a:srgbClr val="008000"/>
              </a:buClr>
              <a:buFont typeface="Wingdings" pitchFamily="2" charset="2"/>
              <a:buNone/>
              <a:defRPr sz="3200" kern="1200">
                <a:solidFill>
                  <a:schemeClr val="tx1"/>
                </a:solidFill>
                <a:latin typeface="Georgia" pitchFamily="18" charset="0"/>
                <a:ea typeface="+mn-ea"/>
                <a:cs typeface="+mn-cs"/>
              </a:defRPr>
            </a:lvl1pPr>
            <a:lvl2pPr marL="457200" indent="0" algn="ctr" defTabSz="914400" rtl="0" eaLnBrk="1" latinLnBrk="0" hangingPunct="1">
              <a:spcBef>
                <a:spcPct val="20000"/>
              </a:spcBef>
              <a:buClr>
                <a:srgbClr val="008000"/>
              </a:buClr>
              <a:buFont typeface="Arial" pitchFamily="34" charset="0"/>
              <a:buNone/>
              <a:defRPr sz="2800" kern="1200">
                <a:solidFill>
                  <a:schemeClr val="tx1">
                    <a:tint val="75000"/>
                  </a:schemeClr>
                </a:solidFill>
                <a:latin typeface="Georgia" pitchFamily="18" charset="0"/>
                <a:ea typeface="+mn-ea"/>
                <a:cs typeface="+mn-cs"/>
              </a:defRPr>
            </a:lvl2pPr>
            <a:lvl3pPr marL="914400" indent="0" algn="ctr" defTabSz="914400" rtl="0" eaLnBrk="1" latinLnBrk="0" hangingPunct="1">
              <a:spcBef>
                <a:spcPct val="20000"/>
              </a:spcBef>
              <a:buClr>
                <a:srgbClr val="008000"/>
              </a:buClr>
              <a:buFont typeface="Wingdings" pitchFamily="2" charset="2"/>
              <a:buNone/>
              <a:defRPr sz="2400" kern="1200">
                <a:solidFill>
                  <a:schemeClr val="tx1">
                    <a:tint val="75000"/>
                  </a:schemeClr>
                </a:solidFill>
                <a:latin typeface="Georgia" pitchFamily="18" charset="0"/>
                <a:ea typeface="+mn-ea"/>
                <a:cs typeface="+mn-cs"/>
              </a:defRPr>
            </a:lvl3pPr>
            <a:lvl4pPr marL="1371600" indent="0" algn="ctr" defTabSz="914400" rtl="0" eaLnBrk="1" latinLnBrk="0" hangingPunct="1">
              <a:spcBef>
                <a:spcPct val="20000"/>
              </a:spcBef>
              <a:buClr>
                <a:srgbClr val="008000"/>
              </a:buClr>
              <a:buFont typeface="Arial" pitchFamily="34" charset="0"/>
              <a:buNone/>
              <a:defRPr sz="2000" kern="1200">
                <a:solidFill>
                  <a:schemeClr val="tx1">
                    <a:tint val="75000"/>
                  </a:schemeClr>
                </a:solidFill>
                <a:latin typeface="Georgia" pitchFamily="18" charset="0"/>
                <a:ea typeface="+mn-ea"/>
                <a:cs typeface="+mn-cs"/>
              </a:defRPr>
            </a:lvl4pPr>
            <a:lvl5pPr marL="1828800" indent="0" algn="ctr" defTabSz="914400" rtl="0" eaLnBrk="1" latinLnBrk="0" hangingPunct="1">
              <a:spcBef>
                <a:spcPct val="20000"/>
              </a:spcBef>
              <a:buClr>
                <a:srgbClr val="008000"/>
              </a:buClr>
              <a:buFont typeface="Arial" pitchFamily="34" charset="0"/>
              <a:buNone/>
              <a:defRPr sz="2000" kern="1200">
                <a:solidFill>
                  <a:schemeClr val="tx1">
                    <a:tint val="75000"/>
                  </a:schemeClr>
                </a:solidFill>
                <a:latin typeface="Georgia" pitchFamily="18" charset="0"/>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endParaRPr lang="en-US" sz="2400" dirty="0"/>
          </a:p>
        </p:txBody>
      </p:sp>
      <p:sp>
        <p:nvSpPr>
          <p:cNvPr id="9" name="Title 3"/>
          <p:cNvSpPr txBox="1">
            <a:spLocks/>
          </p:cNvSpPr>
          <p:nvPr/>
        </p:nvSpPr>
        <p:spPr>
          <a:xfrm>
            <a:off x="469901" y="980678"/>
            <a:ext cx="8229600" cy="857250"/>
          </a:xfrm>
          <a:prstGeom prst="rect">
            <a:avLst/>
          </a:prstGeom>
        </p:spPr>
        <p:txBody>
          <a:bodyPr vert="horz" lIns="68580" tIns="34290" rIns="68580" bIns="34290" rtlCol="0" anchor="ctr">
            <a:normAutofit fontScale="90000" lnSpcReduction="20000"/>
          </a:bodyPr>
          <a:lstStyle>
            <a:lvl1pPr algn="ctr" defTabSz="914400" rtl="0" eaLnBrk="1" latinLnBrk="0" hangingPunct="1">
              <a:spcBef>
                <a:spcPct val="0"/>
              </a:spcBef>
              <a:buNone/>
              <a:defRPr sz="4400" kern="1200">
                <a:solidFill>
                  <a:schemeClr val="tx1"/>
                </a:solidFill>
                <a:latin typeface="Century Gothic" pitchFamily="34" charset="0"/>
                <a:ea typeface="+mj-ea"/>
                <a:cs typeface="+mj-cs"/>
              </a:defRPr>
            </a:lvl1pPr>
          </a:lstStyle>
          <a:p>
            <a:r>
              <a:rPr lang="en-US" sz="3300" b="1" dirty="0"/>
              <a:t>Program Goals and Objectives</a:t>
            </a:r>
            <a:br>
              <a:rPr lang="en-US" sz="3300" b="1" dirty="0"/>
            </a:br>
            <a:r>
              <a:rPr lang="en-US" sz="3300" b="1" dirty="0"/>
              <a:t>Phase I – Meeting 1 </a:t>
            </a:r>
          </a:p>
        </p:txBody>
      </p:sp>
      <p:pic>
        <p:nvPicPr>
          <p:cNvPr id="2050" name="Picture 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283613" y="4463892"/>
            <a:ext cx="1682353" cy="19204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4402335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t="2180" b="5894"/>
          <a:stretch/>
        </p:blipFill>
        <p:spPr bwMode="auto">
          <a:xfrm>
            <a:off x="7310646" y="4843604"/>
            <a:ext cx="1682353" cy="17654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Content Placeholder 2"/>
          <p:cNvSpPr>
            <a:spLocks noGrp="1"/>
          </p:cNvSpPr>
          <p:nvPr>
            <p:ph idx="1"/>
          </p:nvPr>
        </p:nvSpPr>
        <p:spPr>
          <a:xfrm>
            <a:off x="595736" y="2130804"/>
            <a:ext cx="8288205" cy="3869947"/>
          </a:xfrm>
        </p:spPr>
        <p:txBody>
          <a:bodyPr>
            <a:noAutofit/>
          </a:bodyPr>
          <a:lstStyle/>
          <a:p>
            <a:pPr marL="0" indent="0">
              <a:buNone/>
            </a:pPr>
            <a:r>
              <a:rPr lang="en-US" sz="2200" b="1" dirty="0"/>
              <a:t>Principles Guiding Program Goals and Objectives</a:t>
            </a:r>
          </a:p>
          <a:p>
            <a:r>
              <a:rPr lang="en-US" sz="2200" u="sng" dirty="0" smtClean="0"/>
              <a:t>Consistent</a:t>
            </a:r>
            <a:r>
              <a:rPr lang="en-US" sz="2200" dirty="0" smtClean="0"/>
              <a:t> </a:t>
            </a:r>
            <a:r>
              <a:rPr lang="en-US" sz="2200" dirty="0"/>
              <a:t>with the program vision statement</a:t>
            </a:r>
          </a:p>
          <a:p>
            <a:r>
              <a:rPr lang="en-US" sz="2200" dirty="0"/>
              <a:t>Designed to </a:t>
            </a:r>
            <a:r>
              <a:rPr lang="en-US" sz="2200" u="sng" dirty="0"/>
              <a:t>achieve</a:t>
            </a:r>
            <a:r>
              <a:rPr lang="en-US" sz="2200" dirty="0"/>
              <a:t> necessary ecosystem functions necessary to restore native fish and wildlife</a:t>
            </a:r>
          </a:p>
          <a:p>
            <a:r>
              <a:rPr lang="en-US" sz="2200" dirty="0"/>
              <a:t>Designed to provide a </a:t>
            </a:r>
            <a:r>
              <a:rPr lang="en-US" sz="2200" u="sng" dirty="0"/>
              <a:t>measurement</a:t>
            </a:r>
            <a:r>
              <a:rPr lang="en-US" sz="2200" dirty="0"/>
              <a:t> of program success </a:t>
            </a:r>
          </a:p>
          <a:p>
            <a:r>
              <a:rPr lang="en-US" sz="2200" dirty="0"/>
              <a:t>Implemented in a manner that allows sufficient monitoring and evaluation, and provisions for </a:t>
            </a:r>
            <a:r>
              <a:rPr lang="en-US" sz="2200" u="sng" dirty="0"/>
              <a:t>adaptive management</a:t>
            </a:r>
          </a:p>
          <a:p>
            <a:endParaRPr lang="en-US" sz="2200" dirty="0"/>
          </a:p>
        </p:txBody>
      </p:sp>
      <p:sp>
        <p:nvSpPr>
          <p:cNvPr id="6" name="Title 3"/>
          <p:cNvSpPr txBox="1">
            <a:spLocks/>
          </p:cNvSpPr>
          <p:nvPr/>
        </p:nvSpPr>
        <p:spPr>
          <a:xfrm>
            <a:off x="469901" y="980678"/>
            <a:ext cx="8229600" cy="857250"/>
          </a:xfrm>
          <a:prstGeom prst="rect">
            <a:avLst/>
          </a:prstGeom>
        </p:spPr>
        <p:txBody>
          <a:bodyPr vert="horz" lIns="68580" tIns="34290" rIns="68580" bIns="34290" rtlCol="0" anchor="ctr">
            <a:normAutofit fontScale="90000" lnSpcReduction="20000"/>
          </a:bodyPr>
          <a:lstStyle>
            <a:lvl1pPr algn="ctr" defTabSz="914400" rtl="0" eaLnBrk="1" latinLnBrk="0" hangingPunct="1">
              <a:spcBef>
                <a:spcPct val="0"/>
              </a:spcBef>
              <a:buNone/>
              <a:defRPr sz="4400" kern="1200">
                <a:solidFill>
                  <a:schemeClr val="tx1"/>
                </a:solidFill>
                <a:latin typeface="Century Gothic" pitchFamily="34" charset="0"/>
                <a:ea typeface="+mj-ea"/>
                <a:cs typeface="+mj-cs"/>
              </a:defRPr>
            </a:lvl1pPr>
          </a:lstStyle>
          <a:p>
            <a:r>
              <a:rPr lang="en-US" sz="3300" b="1" dirty="0"/>
              <a:t>Program Goals and Objectives</a:t>
            </a:r>
            <a:br>
              <a:rPr lang="en-US" sz="3300" b="1" dirty="0"/>
            </a:br>
            <a:r>
              <a:rPr lang="en-US" sz="3300" b="1" dirty="0"/>
              <a:t>Phase I – Meeting 1 </a:t>
            </a:r>
          </a:p>
        </p:txBody>
      </p:sp>
      <p:sp>
        <p:nvSpPr>
          <p:cNvPr id="2" name="Rectangle 1"/>
          <p:cNvSpPr/>
          <p:nvPr/>
        </p:nvSpPr>
        <p:spPr>
          <a:xfrm>
            <a:off x="1901521" y="6137430"/>
            <a:ext cx="6250301" cy="584775"/>
          </a:xfrm>
          <a:prstGeom prst="rect">
            <a:avLst/>
          </a:prstGeom>
        </p:spPr>
        <p:txBody>
          <a:bodyPr wrap="none">
            <a:spAutoFit/>
          </a:bodyPr>
          <a:lstStyle/>
          <a:p>
            <a:r>
              <a:rPr lang="en-US" sz="1600" u="sng" dirty="0" smtClean="0">
                <a:solidFill>
                  <a:srgbClr val="0563C1"/>
                </a:solidFill>
                <a:latin typeface="Times New Roman" panose="02020603050405020304" pitchFamily="18" charset="0"/>
                <a:ea typeface="Calibri" panose="020F0502020204030204" pitchFamily="34" charset="0"/>
                <a:cs typeface="Times New Roman" panose="02020603050405020304" pitchFamily="18" charset="0"/>
              </a:rPr>
              <a:t>Program guidance: </a:t>
            </a:r>
            <a:r>
              <a:rPr lang="en-US" sz="1600" u="sng" dirty="0" smtClean="0">
                <a:solidFill>
                  <a:srgbClr val="0563C1"/>
                </a:solidFill>
                <a:latin typeface="Times New Roman" panose="02020603050405020304" pitchFamily="18" charset="0"/>
                <a:ea typeface="Calibri" panose="020F0502020204030204" pitchFamily="34" charset="0"/>
                <a:cs typeface="Times New Roman" panose="02020603050405020304" pitchFamily="18" charset="0"/>
                <a:hlinkClick r:id="rId4"/>
              </a:rPr>
              <a:t>www.nwcouncil.org/2014ProgramGoals</a:t>
            </a:r>
            <a:endParaRPr lang="en-US" sz="1600" u="sng" dirty="0" smtClean="0">
              <a:solidFill>
                <a:srgbClr val="0563C1"/>
              </a:solidFill>
              <a:latin typeface="Times New Roman" panose="02020603050405020304" pitchFamily="18" charset="0"/>
              <a:ea typeface="Calibri" panose="020F0502020204030204" pitchFamily="34" charset="0"/>
              <a:cs typeface="Times New Roman" panose="02020603050405020304" pitchFamily="18" charset="0"/>
            </a:endParaRPr>
          </a:p>
          <a:p>
            <a:r>
              <a:rPr lang="en-US" sz="1600" u="sng" dirty="0" smtClean="0">
                <a:solidFill>
                  <a:srgbClr val="0563C1"/>
                </a:solidFill>
                <a:latin typeface="Times New Roman" panose="02020603050405020304" pitchFamily="18" charset="0"/>
                <a:cs typeface="Times New Roman" panose="02020603050405020304" pitchFamily="18" charset="0"/>
              </a:rPr>
              <a:t>Program goals and objectives: </a:t>
            </a:r>
            <a:r>
              <a:rPr lang="en-US" sz="1600" dirty="0">
                <a:latin typeface="Times New Roman" panose="02020603050405020304" pitchFamily="18" charset="0"/>
                <a:cs typeface="Times New Roman" panose="02020603050405020304" pitchFamily="18" charset="0"/>
                <a:hlinkClick r:id="rId5"/>
              </a:rPr>
              <a:t>Appendix D. Program goals and objectives</a:t>
            </a:r>
            <a:endParaRPr lang="en-US"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5494947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a:t>
            </a:r>
            <a:endParaRPr lang="en-US" dirty="0"/>
          </a:p>
        </p:txBody>
      </p:sp>
      <p:sp>
        <p:nvSpPr>
          <p:cNvPr id="3" name="Content Placeholder 2"/>
          <p:cNvSpPr>
            <a:spLocks noGrp="1"/>
          </p:cNvSpPr>
          <p:nvPr>
            <p:ph idx="1"/>
          </p:nvPr>
        </p:nvSpPr>
        <p:spPr>
          <a:xfrm>
            <a:off x="213918" y="1417637"/>
            <a:ext cx="8686801" cy="5327111"/>
          </a:xfrm>
          <a:solidFill>
            <a:schemeClr val="bg1">
              <a:lumMod val="85000"/>
            </a:schemeClr>
          </a:solidFill>
        </p:spPr>
        <p:txBody>
          <a:bodyPr>
            <a:noAutofit/>
          </a:bodyPr>
          <a:lstStyle/>
          <a:p>
            <a:pPr>
              <a:spcBef>
                <a:spcPts val="0"/>
              </a:spcBef>
            </a:pPr>
            <a:r>
              <a:rPr lang="en-US" sz="2000" dirty="0"/>
              <a:t>9:00 - Welcome and Introductions</a:t>
            </a:r>
          </a:p>
          <a:p>
            <a:pPr>
              <a:spcBef>
                <a:spcPts val="0"/>
              </a:spcBef>
            </a:pPr>
            <a:r>
              <a:rPr lang="en-US" sz="2000" dirty="0"/>
              <a:t>9:30 - Purpose</a:t>
            </a:r>
          </a:p>
          <a:p>
            <a:pPr>
              <a:spcBef>
                <a:spcPts val="0"/>
              </a:spcBef>
            </a:pPr>
            <a:r>
              <a:rPr lang="en-US" sz="2000" dirty="0"/>
              <a:t>9:45 - History of Program Goals/Objectives</a:t>
            </a:r>
          </a:p>
          <a:p>
            <a:pPr>
              <a:spcBef>
                <a:spcPts val="0"/>
              </a:spcBef>
            </a:pPr>
            <a:r>
              <a:rPr lang="en-US" sz="2000" dirty="0"/>
              <a:t>10:05 - Communicating Progress through Program Goals/Objectives </a:t>
            </a:r>
          </a:p>
          <a:p>
            <a:pPr>
              <a:spcBef>
                <a:spcPts val="0"/>
              </a:spcBef>
            </a:pPr>
            <a:r>
              <a:rPr lang="en-US" sz="2000" dirty="0"/>
              <a:t>10:15 - NOAA’s Columbia Basin Salmon and Steelhead Goals Process Overview </a:t>
            </a:r>
          </a:p>
          <a:p>
            <a:pPr>
              <a:spcBef>
                <a:spcPts val="0"/>
              </a:spcBef>
            </a:pPr>
            <a:r>
              <a:rPr lang="en-US" sz="2000" dirty="0"/>
              <a:t>10:45 </a:t>
            </a:r>
            <a:r>
              <a:rPr lang="en-US" sz="2000" b="1" dirty="0"/>
              <a:t>Break   </a:t>
            </a:r>
            <a:endParaRPr lang="en-US" sz="2000" dirty="0"/>
          </a:p>
          <a:p>
            <a:pPr>
              <a:spcBef>
                <a:spcPts val="0"/>
              </a:spcBef>
            </a:pPr>
            <a:r>
              <a:rPr lang="en-US" sz="2000" dirty="0"/>
              <a:t>11:00 - Program Goal Statements for Salmon and Steelhead Overview</a:t>
            </a:r>
          </a:p>
          <a:p>
            <a:pPr>
              <a:spcBef>
                <a:spcPts val="0"/>
              </a:spcBef>
            </a:pPr>
            <a:r>
              <a:rPr lang="en-US" sz="2000" dirty="0"/>
              <a:t>11:15 - Breakout Discussions on Program Goals Statements </a:t>
            </a:r>
          </a:p>
          <a:p>
            <a:pPr>
              <a:spcBef>
                <a:spcPts val="0"/>
              </a:spcBef>
            </a:pPr>
            <a:r>
              <a:rPr lang="en-US" sz="2000" dirty="0"/>
              <a:t>11:45 - Reports from Breakout Groups w/Discussion</a:t>
            </a:r>
            <a:r>
              <a:rPr lang="en-US" sz="2000" i="1" dirty="0"/>
              <a:t>	</a:t>
            </a:r>
            <a:endParaRPr lang="en-US" sz="2000" dirty="0"/>
          </a:p>
          <a:p>
            <a:pPr>
              <a:spcBef>
                <a:spcPts val="0"/>
              </a:spcBef>
            </a:pPr>
            <a:r>
              <a:rPr lang="en-US" sz="2000" dirty="0"/>
              <a:t>12:00 </a:t>
            </a:r>
            <a:r>
              <a:rPr lang="en-US" sz="2000" b="1" dirty="0"/>
              <a:t>LUNCH</a:t>
            </a:r>
            <a:r>
              <a:rPr lang="en-US" sz="2000" dirty="0"/>
              <a:t> (on your own)   </a:t>
            </a:r>
          </a:p>
          <a:p>
            <a:pPr>
              <a:spcBef>
                <a:spcPts val="0"/>
              </a:spcBef>
            </a:pPr>
            <a:r>
              <a:rPr lang="en-US" sz="2000" dirty="0"/>
              <a:t>1:00 - Overview of Objectives Database </a:t>
            </a:r>
          </a:p>
          <a:p>
            <a:pPr>
              <a:spcBef>
                <a:spcPts val="0"/>
              </a:spcBef>
            </a:pPr>
            <a:r>
              <a:rPr lang="en-US" sz="2000" dirty="0"/>
              <a:t>1:30 - Breakout Discussions on Database Structure </a:t>
            </a:r>
          </a:p>
          <a:p>
            <a:pPr>
              <a:spcBef>
                <a:spcPts val="0"/>
              </a:spcBef>
            </a:pPr>
            <a:r>
              <a:rPr lang="en-US" sz="2000" dirty="0"/>
              <a:t>2:00 - Reports from Breakout Groups w/Discussion </a:t>
            </a:r>
          </a:p>
          <a:p>
            <a:pPr>
              <a:spcBef>
                <a:spcPts val="0"/>
              </a:spcBef>
            </a:pPr>
            <a:r>
              <a:rPr lang="en-US" sz="2000" dirty="0"/>
              <a:t>2:15 - Review Progress, Discuss Assignments and Next Steps </a:t>
            </a:r>
          </a:p>
          <a:p>
            <a:pPr>
              <a:spcBef>
                <a:spcPts val="0"/>
              </a:spcBef>
            </a:pPr>
            <a:r>
              <a:rPr lang="en-US" sz="2000" dirty="0"/>
              <a:t>3:00 - Adjourn </a:t>
            </a:r>
          </a:p>
          <a:p>
            <a:pPr>
              <a:spcBef>
                <a:spcPts val="0"/>
              </a:spcBef>
            </a:pPr>
            <a:endParaRPr lang="en-US" sz="2000" dirty="0"/>
          </a:p>
        </p:txBody>
      </p:sp>
    </p:spTree>
    <p:extLst>
      <p:ext uri="{BB962C8B-B14F-4D97-AF65-F5344CB8AC3E}">
        <p14:creationId xmlns:p14="http://schemas.microsoft.com/office/powerpoint/2010/main" val="1686804432"/>
      </p:ext>
    </p:extLst>
  </p:cSld>
  <p:clrMapOvr>
    <a:masterClrMapping/>
  </p:clrMapOvr>
  <p:timing>
    <p:tnLst>
      <p:par>
        <p:cTn id="1" dur="indefinite" restart="never" nodeType="tmRoot"/>
      </p:par>
    </p:tnLst>
  </p:timing>
</p:sld>
</file>

<file path=ppt/theme/theme1.xml><?xml version="1.0" encoding="utf-8"?>
<a:theme xmlns:a="http://schemas.openxmlformats.org/drawingml/2006/main" name="Council2014 theme">
  <a:themeElements>
    <a:clrScheme name="CouncilColors">
      <a:dk1>
        <a:sysClr val="windowText" lastClr="000000"/>
      </a:dk1>
      <a:lt1>
        <a:sysClr val="window" lastClr="FFFFFF"/>
      </a:lt1>
      <a:dk2>
        <a:srgbClr val="595959"/>
      </a:dk2>
      <a:lt2>
        <a:srgbClr val="F2F2F2"/>
      </a:lt2>
      <a:accent1>
        <a:srgbClr val="0070C0"/>
      </a:accent1>
      <a:accent2>
        <a:srgbClr val="92CDDC"/>
      </a:accent2>
      <a:accent3>
        <a:srgbClr val="C00000"/>
      </a:accent3>
      <a:accent4>
        <a:srgbClr val="FFC000"/>
      </a:accent4>
      <a:accent5>
        <a:srgbClr val="295014"/>
      </a:accent5>
      <a:accent6>
        <a:srgbClr val="92D050"/>
      </a:accent6>
      <a:hlink>
        <a:srgbClr val="A5A5A5"/>
      </a:hlink>
      <a:folHlink>
        <a:srgbClr val="00B0F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Council2014 theme</Template>
  <TotalTime>2091</TotalTime>
  <Words>802</Words>
  <Application>Microsoft Office PowerPoint</Application>
  <PresentationFormat>On-screen Show (4:3)</PresentationFormat>
  <Paragraphs>100</Paragraphs>
  <Slides>7</Slides>
  <Notes>7</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7</vt:i4>
      </vt:variant>
    </vt:vector>
  </HeadingPairs>
  <TitlesOfParts>
    <vt:vector size="14" baseType="lpstr">
      <vt:lpstr>Arial</vt:lpstr>
      <vt:lpstr>Calibri</vt:lpstr>
      <vt:lpstr>Century Gothic</vt:lpstr>
      <vt:lpstr>Georgia</vt:lpstr>
      <vt:lpstr>Times New Roman</vt:lpstr>
      <vt:lpstr>Wingdings</vt:lpstr>
      <vt:lpstr>Council2014 theme</vt:lpstr>
      <vt:lpstr>Refinement Process for Program Goals and Objectives</vt:lpstr>
      <vt:lpstr>Program Goals and Objectives Phase I – Meeting 1 </vt:lpstr>
      <vt:lpstr>PowerPoint Presentation</vt:lpstr>
      <vt:lpstr>PowerPoint Presentation</vt:lpstr>
      <vt:lpstr>PowerPoint Presentation</vt:lpstr>
      <vt:lpstr>PowerPoint Presentation</vt:lpstr>
      <vt:lpstr>Agenda</vt:lpstr>
    </vt:vector>
  </TitlesOfParts>
  <Company>Northwest Power and Conservation Council</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Overview of Meeting</dc:title>
  <dc:creator>Nancy Leonard</dc:creator>
  <cp:lastModifiedBy>Nancy Leonard</cp:lastModifiedBy>
  <cp:revision>31</cp:revision>
  <dcterms:created xsi:type="dcterms:W3CDTF">2015-05-26T23:49:44Z</dcterms:created>
  <dcterms:modified xsi:type="dcterms:W3CDTF">2015-06-02T15:09:42Z</dcterms:modified>
</cp:coreProperties>
</file>