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84" r:id="rId3"/>
    <p:sldId id="285" r:id="rId4"/>
    <p:sldId id="286" r:id="rId5"/>
    <p:sldId id="271" r:id="rId6"/>
    <p:sldId id="272" r:id="rId7"/>
    <p:sldId id="273" r:id="rId8"/>
    <p:sldId id="275" r:id="rId9"/>
    <p:sldId id="274" r:id="rId10"/>
    <p:sldId id="276" r:id="rId11"/>
    <p:sldId id="277" r:id="rId12"/>
    <p:sldId id="287" r:id="rId13"/>
    <p:sldId id="27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49" autoAdjust="0"/>
    <p:restoredTop sz="73721" autoAdjust="0"/>
  </p:normalViewPr>
  <p:slideViewPr>
    <p:cSldViewPr>
      <p:cViewPr varScale="1">
        <p:scale>
          <a:sx n="40" d="100"/>
          <a:sy n="40" d="100"/>
        </p:scale>
        <p:origin x="-59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211A59A-82AF-48FF-97DE-588F334B3446}" type="datetimeFigureOut">
              <a:rPr lang="en-US"/>
              <a:pPr>
                <a:defRPr/>
              </a:pPr>
              <a:t>4/14/2010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CA7E676-8FE5-466E-B4B2-9BDBEC00D70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054DB0-E3C4-4B7F-B4BE-9B33B2C1826D}" type="slidenum">
              <a:rPr lang="en-US">
                <a:cs typeface="Arial" charset="0"/>
              </a:rPr>
              <a:pPr fontAlgn="base">
                <a:spcBef>
                  <a:spcPct val="0"/>
                </a:spcBef>
                <a:spcAft>
                  <a:spcPct val="0"/>
                </a:spcAft>
              </a:pPr>
              <a:t>1</a:t>
            </a:fld>
            <a:endParaRPr lang="en-US">
              <a:cs typeface="Arial"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Good afternoon, My name is Chad Colter, Interim Executive Director for the Compact of the Upper Snake River Tribes</a:t>
            </a:r>
          </a:p>
          <a:p>
            <a:pPr>
              <a:spcBef>
                <a:spcPct val="0"/>
              </a:spcBef>
              <a:buFontTx/>
              <a:buChar char="•"/>
            </a:pPr>
            <a:endParaRPr lang="en-US" smtClean="0"/>
          </a:p>
          <a:p>
            <a:pPr>
              <a:spcBef>
                <a:spcPct val="0"/>
              </a:spcBef>
              <a:buFontTx/>
              <a:buChar char="•"/>
            </a:pPr>
            <a:r>
              <a:rPr lang="en-US" smtClean="0"/>
              <a:t>On behalf of the Upper Snake River Tribes I would like welcome the Council to the Upper Snake River and thank you for providing us with an opportunity to inform and educate.</a:t>
            </a:r>
          </a:p>
          <a:p>
            <a:pPr>
              <a:spcBef>
                <a:spcPct val="0"/>
              </a:spcBef>
              <a:buFontTx/>
              <a:buChar char="•"/>
            </a:pPr>
            <a:r>
              <a:rPr lang="en-US" smtClean="0"/>
              <a:t>Introductions of Staff: Jason Kesling, Buster Gibson, and Daniel Stone</a:t>
            </a:r>
          </a:p>
          <a:p>
            <a:pPr>
              <a:spcBef>
                <a:spcPct val="0"/>
              </a:spcBef>
              <a:buFontTx/>
              <a:buChar char="•"/>
            </a:pPr>
            <a:r>
              <a:rPr lang="en-US" smtClean="0"/>
              <a:t> These Folks are here to provide you with an overview of their respective Fish and Wildlife projects.</a:t>
            </a:r>
          </a:p>
          <a:p>
            <a:pPr>
              <a:spcBef>
                <a:spcPct val="0"/>
              </a:spcBef>
              <a:buFontTx/>
              <a:buChar char="•"/>
            </a:pPr>
            <a:r>
              <a:rPr lang="en-US" smtClean="0"/>
              <a:t>But First I would like to take a minute to tell you about the Upper Snake River Tribes </a:t>
            </a:r>
          </a:p>
          <a:p>
            <a:pPr>
              <a:spcBef>
                <a:spcPct val="0"/>
              </a:spcBef>
              <a:buFontTx/>
              <a:buChar char="•"/>
            </a:pPr>
            <a:endParaRPr lang="en-US" smtClean="0"/>
          </a:p>
          <a:p>
            <a:pPr>
              <a:spcBef>
                <a:spcPct val="0"/>
              </a:spcBef>
              <a:buFontTx/>
              <a:buChar char="•"/>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9E8883-8426-4E6C-8830-DC7AAC6AC3BA}" type="slidenum">
              <a:rPr lang="en-US">
                <a:cs typeface="Arial" charset="0"/>
              </a:rPr>
              <a:pPr fontAlgn="base">
                <a:spcBef>
                  <a:spcPct val="0"/>
                </a:spcBef>
                <a:spcAft>
                  <a:spcPct val="0"/>
                </a:spcAft>
              </a:pPr>
              <a:t>11</a:t>
            </a:fld>
            <a:endParaRPr lang="en-US">
              <a:cs typeface="Arial" charset="0"/>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We’ve spearheaded efforts to provide for production through simple low-tech and low cost production Techniques</a:t>
            </a:r>
          </a:p>
          <a:p>
            <a:pPr>
              <a:spcBef>
                <a:spcPct val="0"/>
              </a:spcBef>
              <a:buFontTx/>
              <a:buChar char="•"/>
            </a:pPr>
            <a:r>
              <a:rPr lang="en-US" smtClean="0"/>
              <a:t>We work with our youth and other natural resource co-managers to build partnerships</a:t>
            </a:r>
          </a:p>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The Snake River and its tributaries is the lifeblood of the Shoshone, the Bannock and Paiute peoples.</a:t>
            </a:r>
          </a:p>
          <a:p>
            <a:pPr>
              <a:spcBef>
                <a:spcPct val="0"/>
              </a:spcBef>
              <a:buFontTx/>
              <a:buChar char="•"/>
            </a:pPr>
            <a:r>
              <a:rPr lang="en-US" smtClean="0"/>
              <a:t>The chinook, sockeye, steelhead, sturgeon, lamprey, mussels, and trout that once sustained the people of the Snake River, have been blocked from a large portion of its historic range in Idaho.</a:t>
            </a:r>
          </a:p>
          <a:p>
            <a:pPr>
              <a:spcBef>
                <a:spcPct val="0"/>
              </a:spcBef>
              <a:buFontTx/>
              <a:buChar char="•"/>
            </a:pPr>
            <a:r>
              <a:rPr lang="en-US" smtClean="0"/>
              <a:t> Those remaining native stocks are listed as endangered or threatened.</a:t>
            </a:r>
          </a:p>
          <a:p>
            <a:pPr>
              <a:spcBef>
                <a:spcPct val="0"/>
              </a:spcBef>
              <a:buFontTx/>
              <a:buChar char="•"/>
            </a:pPr>
            <a:r>
              <a:rPr lang="en-US" smtClean="0"/>
              <a:t>Only the lower Snake, Salmon and Clearwater provide for Idaho’s anadromous fishery. </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A1B85D-E06D-4039-9554-D755ABB55F49}"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The Upper Snake River Tribes seek to:</a:t>
            </a:r>
          </a:p>
          <a:p>
            <a:pPr>
              <a:spcBef>
                <a:spcPct val="0"/>
              </a:spcBef>
              <a:buFontTx/>
              <a:buChar char="•"/>
            </a:pPr>
            <a:r>
              <a:rPr lang="en-US" smtClean="0"/>
              <a:t>Provide future generations the opportunity to exercise reserved treaty, executive order and inherent rights. </a:t>
            </a:r>
          </a:p>
          <a:p>
            <a:pPr>
              <a:spcBef>
                <a:spcPct val="0"/>
              </a:spcBef>
              <a:buFontTx/>
              <a:buChar char="•"/>
            </a:pPr>
            <a:r>
              <a:rPr lang="en-US" smtClean="0"/>
              <a:t>Provide for the reintroduction of anadromous fish through out historic range</a:t>
            </a:r>
          </a:p>
          <a:p>
            <a:pPr>
              <a:spcBef>
                <a:spcPct val="0"/>
              </a:spcBef>
              <a:buFontTx/>
              <a:buChar char="•"/>
            </a:pPr>
            <a:r>
              <a:rPr lang="en-US" smtClean="0"/>
              <a:t>Provide for adequate water quantity and quality </a:t>
            </a:r>
          </a:p>
          <a:p>
            <a:pPr>
              <a:spcBef>
                <a:spcPct val="0"/>
              </a:spcBef>
              <a:buFontTx/>
              <a:buChar char="•"/>
            </a:pPr>
            <a:r>
              <a:rPr lang="en-US" smtClean="0"/>
              <a:t>Protect cultural resources, traditional cultural properties and Practices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25736E-7ADC-48D9-B791-FF84D27D6F3E}"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25DBFD-3093-4841-B0D0-48A492175E7B}" type="slidenum">
              <a:rPr lang="en-US">
                <a:cs typeface="Arial" charset="0"/>
              </a:rPr>
              <a:pPr fontAlgn="base">
                <a:spcBef>
                  <a:spcPct val="0"/>
                </a:spcBef>
                <a:spcAft>
                  <a:spcPct val="0"/>
                </a:spcAft>
              </a:pPr>
              <a:t>2</a:t>
            </a:fld>
            <a:endParaRPr lang="en-US">
              <a:cs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latin typeface="Bookman Old Style" pitchFamily="18" charset="0"/>
              </a:rPr>
              <a:t>In 2007 the Shoshone-Bannock Tribes, Shoshone-Paiute Tribes and Burns Paiute Tribes stood at a Council meeting here in Boise and shared the signing our Upper Snake River Tribes Charter.</a:t>
            </a:r>
          </a:p>
          <a:p>
            <a:pPr>
              <a:spcBef>
                <a:spcPct val="0"/>
              </a:spcBef>
              <a:buFontTx/>
              <a:buChar char="•"/>
            </a:pPr>
            <a:r>
              <a:rPr lang="en-US" smtClean="0">
                <a:latin typeface="Bookman Old Style" pitchFamily="18" charset="0"/>
              </a:rPr>
              <a:t>An event that I believed showed our unity and willingness to work together on tough resource issues. </a:t>
            </a:r>
          </a:p>
          <a:p>
            <a:pPr>
              <a:spcBef>
                <a:spcPct val="0"/>
              </a:spcBef>
              <a:buFontTx/>
              <a:buChar char="•"/>
            </a:pPr>
            <a:r>
              <a:rPr lang="en-US" smtClean="0"/>
              <a:t> </a:t>
            </a:r>
          </a:p>
          <a:p>
            <a:pPr>
              <a:spcBef>
                <a:spcPct val="0"/>
              </a:spcBef>
              <a:buFontTx/>
              <a:buChar char="•"/>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42A816-B746-40B4-9CC6-9FFF7F9BD4A3}" type="slidenum">
              <a:rPr lang="en-US">
                <a:cs typeface="Arial" charset="0"/>
              </a:rPr>
              <a:pPr fontAlgn="base">
                <a:spcBef>
                  <a:spcPct val="0"/>
                </a:spcBef>
                <a:spcAft>
                  <a:spcPct val="0"/>
                </a:spcAft>
              </a:pPr>
              <a:t>3</a:t>
            </a:fld>
            <a:endParaRPr lang="en-US">
              <a:cs typeface="Arial" charset="0"/>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Through this Charter, the USRT will pursue, promote and initiate efforts to restore the Snake River Basin, its affected tributaries and lands to a natural condition; and,</a:t>
            </a:r>
          </a:p>
          <a:p>
            <a:pPr>
              <a:spcBef>
                <a:spcPct val="0"/>
              </a:spcBef>
              <a:buFontTx/>
              <a:buChar char="•"/>
            </a:pPr>
            <a:endParaRPr lang="en-US" smtClean="0"/>
          </a:p>
          <a:p>
            <a:pPr>
              <a:spcBef>
                <a:spcPct val="0"/>
              </a:spcBef>
              <a:buFontTx/>
              <a:buChar char="•"/>
            </a:pPr>
            <a:r>
              <a:rPr lang="en-US" smtClean="0"/>
              <a:t>facilitate Tribal unity to protect and nurture all Compacting Tribes’ rights, languages, cultures and traditions in addressing issues related to the Upper Snake River Basin.</a:t>
            </a:r>
          </a:p>
          <a:p>
            <a:pPr>
              <a:spcBef>
                <a:spcPct val="0"/>
              </a:spcBef>
              <a:buFontTx/>
              <a:buChar cha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634203-CDCA-4845-AE55-BCEE1FE634D4}" type="slidenum">
              <a:rPr lang="en-US">
                <a:cs typeface="Arial" charset="0"/>
              </a:rPr>
              <a:pPr fontAlgn="base">
                <a:spcBef>
                  <a:spcPct val="0"/>
                </a:spcBef>
                <a:spcAft>
                  <a:spcPct val="0"/>
                </a:spcAft>
              </a:pPr>
              <a:t>4</a:t>
            </a:fld>
            <a:endParaRPr lang="en-US">
              <a:cs typeface="Arial" charset="0"/>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a:spcBef>
                <a:spcPct val="0"/>
              </a:spcBef>
              <a:buFontTx/>
              <a:buChar char="•"/>
            </a:pPr>
            <a:r>
              <a:rPr lang="en-US" smtClean="0"/>
              <a:t>The Upper Snake River Tribes membership has grown since we signed our charter back in 2007, the Paiute-Shoshone Tribes of Fort Mcdermitt, Nevada became members in 2009.</a:t>
            </a:r>
          </a:p>
          <a:p>
            <a:pPr lvl="1">
              <a:spcBef>
                <a:spcPct val="0"/>
              </a:spcBef>
              <a:buFontTx/>
              <a:buChar char="•"/>
            </a:pPr>
            <a:endParaRPr lang="en-US" smtClean="0"/>
          </a:p>
          <a:p>
            <a:pPr lvl="1">
              <a:spcBef>
                <a:spcPct val="0"/>
              </a:spcBef>
              <a:buFontTx/>
              <a:buChar char="•"/>
            </a:pPr>
            <a:r>
              <a:rPr lang="en-US" smtClean="0"/>
              <a:t>We have also established a USRT Office in Eagle, Idaho; and we are in the final year of our BPA Regional Coordination Contract.  </a:t>
            </a:r>
          </a:p>
          <a:p>
            <a:pPr lvl="1">
              <a:spcBef>
                <a:spcPct val="0"/>
              </a:spcBef>
              <a:buFontTx/>
              <a:buChar char="•"/>
            </a:pPr>
            <a:endParaRPr lang="en-US" smtClean="0"/>
          </a:p>
          <a:p>
            <a:pPr>
              <a:spcBef>
                <a:spcPct val="0"/>
              </a:spcBef>
              <a:buFontTx/>
              <a:buChar char="•"/>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Our member tribes sponsor fish and wildlife mitigation projects through the Council’s Fish and Wildlife Program.</a:t>
            </a:r>
          </a:p>
          <a:p>
            <a:pPr>
              <a:spcBef>
                <a:spcPct val="0"/>
              </a:spcBef>
              <a:buFontTx/>
              <a:buChar char="•"/>
            </a:pPr>
            <a:r>
              <a:rPr lang="en-US" smtClean="0"/>
              <a:t>We sponsor anadromous, resident fish and wildlife projects in the Middle Snake, Upper Snake and Mountain Snake Provinces.  </a:t>
            </a:r>
          </a:p>
          <a:p>
            <a:pPr>
              <a:spcBef>
                <a:spcPct val="0"/>
              </a:spcBef>
              <a:buFontTx/>
              <a:buChar char="•"/>
            </a:pPr>
            <a:endParaRPr lang="en-US" smtClean="0"/>
          </a:p>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251ED5-F817-4625-8BA0-F6064FCECFFB}"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We’ve protected through acquisition over 12,000 acres of wildlife habitat</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4C2A43-6613-46EF-921D-8CE6A1F105DD}"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1169AB-613A-4F1A-B1AC-2AED9FD8F888}" type="slidenum">
              <a:rPr lang="en-US">
                <a:cs typeface="Arial" charset="0"/>
              </a:rPr>
              <a:pPr fontAlgn="base">
                <a:spcBef>
                  <a:spcPct val="0"/>
                </a:spcBef>
                <a:spcAft>
                  <a:spcPct val="0"/>
                </a:spcAft>
              </a:pPr>
              <a:t>7</a:t>
            </a:fld>
            <a:endParaRPr lang="en-US">
              <a:cs typeface="Arial" charset="0"/>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We’ve  contributing to habitat enhancement through reconstruction efforts.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67FB93-3358-493E-8DB2-43FF0250F765}" type="slidenum">
              <a:rPr lang="en-US">
                <a:cs typeface="Arial" charset="0"/>
              </a:rPr>
              <a:pPr fontAlgn="base">
                <a:spcBef>
                  <a:spcPct val="0"/>
                </a:spcBef>
                <a:spcAft>
                  <a:spcPct val="0"/>
                </a:spcAft>
              </a:pPr>
              <a:t>8</a:t>
            </a:fld>
            <a:endParaRPr lang="en-US">
              <a:cs typeface="Arial"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Eliminated 2.5 km dredged area as source of fine sediment to Bear Valley Creek and Middle Fork Salmon River</a:t>
            </a:r>
          </a:p>
          <a:p>
            <a:pPr>
              <a:spcBef>
                <a:spcPct val="0"/>
              </a:spcBef>
            </a:pPr>
            <a:r>
              <a:rPr lang="en-US" smtClean="0"/>
              <a:t>Significant decreases in surface fine sediments within and below enhancement site</a:t>
            </a:r>
          </a:p>
          <a:p>
            <a:pPr>
              <a:spcBef>
                <a:spcPct val="0"/>
              </a:spcBef>
            </a:pPr>
            <a:r>
              <a:rPr lang="en-US" smtClean="0"/>
              <a:t>Significant increases in non-anadromous salmonid densities in pools within and below enhancement site</a:t>
            </a:r>
          </a:p>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D30FA9-05B8-45F6-B144-29096F1F98EF}" type="slidenum">
              <a:rPr lang="en-US">
                <a:cs typeface="Arial" charset="0"/>
              </a:rPr>
              <a:pPr fontAlgn="base">
                <a:spcBef>
                  <a:spcPct val="0"/>
                </a:spcBef>
                <a:spcAft>
                  <a:spcPct val="0"/>
                </a:spcAft>
              </a:pPr>
              <a:t>9</a:t>
            </a:fld>
            <a:endParaRPr lang="en-US">
              <a:cs typeface="Arial" charset="0"/>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buFontTx/>
              <a:buAutoNum type="arabicPeriod"/>
            </a:pPr>
            <a:r>
              <a:rPr lang="en-US" smtClean="0"/>
              <a:t>We’ve participated in Partnerships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E8D1FF-C523-4A45-BE60-32D60839C2C2}" type="datetimeFigureOut">
              <a:rPr lang="en-US"/>
              <a:pPr>
                <a:defRPr/>
              </a:pPr>
              <a:t>4/14/2010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42963B-054D-47EA-AA21-D25BD3238D3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B84870-A0F3-4EC9-96DF-E66E5813D853}" type="datetimeFigureOut">
              <a:rPr lang="en-US"/>
              <a:pPr>
                <a:defRPr/>
              </a:pPr>
              <a:t>4/14/2010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48522A-12B4-4B68-8625-2AE8FBF156C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66FF48-7919-4222-92BB-225B496A0A95}" type="datetimeFigureOut">
              <a:rPr lang="en-US"/>
              <a:pPr>
                <a:defRPr/>
              </a:pPr>
              <a:t>4/14/2010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B0EF74-EA11-491E-9E8D-C3234DFE24B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A543A8FB-36F8-4658-9EDC-4ABDE001E5D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5AB440A4-692F-44B5-9F0E-AC726DED2F2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56659857-2502-475F-90EC-D8E47F94AAC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3B63E7E-83BB-4C90-A59A-33F7A2FEABB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14CAE1-BF0C-4C09-9033-90D582E065F5}" type="datetimeFigureOut">
              <a:rPr lang="en-US"/>
              <a:pPr>
                <a:defRPr/>
              </a:pPr>
              <a:t>4/14/2010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3A36CA-7B67-4EBA-BB2D-051AF887EE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D260EC1-7520-4015-B859-9AC7A7C32F55}" type="datetimeFigureOut">
              <a:rPr lang="en-US"/>
              <a:pPr>
                <a:defRPr/>
              </a:pPr>
              <a:t>4/14/2010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029D25-03ED-4D26-B1E4-874EB5972A5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49BAA4E-4824-499E-98B1-62D45507E0F6}" type="datetimeFigureOut">
              <a:rPr lang="en-US"/>
              <a:pPr>
                <a:defRPr/>
              </a:pPr>
              <a:t>4/14/2010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1C6354-0DCD-4355-8134-2D9675FEE90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5255B4B-0996-4185-854F-A511EE5CF718}" type="datetimeFigureOut">
              <a:rPr lang="en-US"/>
              <a:pPr>
                <a:defRPr/>
              </a:pPr>
              <a:t>4/14/2010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9B82CAC-6321-492F-B17D-7229C4FE67A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B46F66-2B12-4495-BA9E-68DD4B0744D0}" type="datetimeFigureOut">
              <a:rPr lang="en-US"/>
              <a:pPr>
                <a:defRPr/>
              </a:pPr>
              <a:t>4/14/2010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339B9D7-00A4-4E67-9523-7D9DA453B4A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0FC653-459D-49EE-A58B-7F9424872C2D}" type="datetimeFigureOut">
              <a:rPr lang="en-US"/>
              <a:pPr>
                <a:defRPr/>
              </a:pPr>
              <a:t>4/14/2010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0A68B4-40AB-4C4B-93AB-8AB33FACDC9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64B7AF-7AEB-46DE-84B3-6A889FAA77AD}" type="datetimeFigureOut">
              <a:rPr lang="en-US"/>
              <a:pPr>
                <a:defRPr/>
              </a:pPr>
              <a:t>4/14/2010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94A499-C252-42B2-B7DE-EB3C5729AB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851D1A-7FA5-45AF-A201-18DBF0A81205}" type="datetimeFigureOut">
              <a:rPr lang="en-US"/>
              <a:pPr>
                <a:defRPr/>
              </a:pPr>
              <a:t>4/14/2010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BD14CD-62D2-402D-9FBC-E5F7E00B3F8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83D561C-0ED9-4E72-ADE9-866DFAC0707F}" type="datetimeFigureOut">
              <a:rPr lang="en-US"/>
              <a:pPr>
                <a:defRPr/>
              </a:pPr>
              <a:t>4/14/2010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6FE4949-AE8B-495F-9E32-01BC555900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64" r:id="rId12"/>
    <p:sldLayoutId id="2147483665" r:id="rId13"/>
    <p:sldLayoutId id="2147483666" r:id="rId14"/>
    <p:sldLayoutId id="2147483667" r:id="rId15"/>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1.jpe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z="4000" smtClean="0"/>
              <a:t>The Upper Snake River Tribes</a:t>
            </a:r>
          </a:p>
        </p:txBody>
      </p:sp>
      <p:pic>
        <p:nvPicPr>
          <p:cNvPr id="18434" name="Picture 3" descr="Picture8"/>
          <p:cNvPicPr>
            <a:picLocks noGrp="1" noChangeAspect="1" noChangeArrowheads="1"/>
          </p:cNvPicPr>
          <p:nvPr>
            <p:ph idx="1"/>
          </p:nvPr>
        </p:nvPicPr>
        <p:blipFill>
          <a:blip r:embed="rId3"/>
          <a:srcRect/>
          <a:stretch>
            <a:fillRect/>
          </a:stretch>
        </p:blipFill>
        <p:spPr>
          <a:xfrm>
            <a:off x="0" y="1752600"/>
            <a:ext cx="9144000" cy="5105400"/>
          </a:xfrm>
        </p:spPr>
      </p:pic>
      <p:sp>
        <p:nvSpPr>
          <p:cNvPr id="18435" name="Text Box 4"/>
          <p:cNvSpPr txBox="1">
            <a:spLocks noChangeArrowheads="1"/>
          </p:cNvSpPr>
          <p:nvPr/>
        </p:nvSpPr>
        <p:spPr bwMode="auto">
          <a:xfrm>
            <a:off x="609600" y="5334000"/>
            <a:ext cx="6324600" cy="366713"/>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18436" name="Text Box 5"/>
          <p:cNvSpPr txBox="1">
            <a:spLocks noChangeArrowheads="1"/>
          </p:cNvSpPr>
          <p:nvPr/>
        </p:nvSpPr>
        <p:spPr bwMode="auto">
          <a:xfrm>
            <a:off x="685800" y="5105400"/>
            <a:ext cx="6096000" cy="2152650"/>
          </a:xfrm>
          <a:prstGeom prst="rect">
            <a:avLst/>
          </a:prstGeom>
          <a:noFill/>
          <a:ln w="9525">
            <a:noFill/>
            <a:miter lim="800000"/>
            <a:headEnd/>
            <a:tailEnd/>
          </a:ln>
        </p:spPr>
        <p:txBody>
          <a:bodyPr>
            <a:spAutoFit/>
          </a:bodyPr>
          <a:lstStyle/>
          <a:p>
            <a:r>
              <a:rPr lang="en-US" b="1">
                <a:latin typeface="Calibri" pitchFamily="34" charset="0"/>
              </a:rPr>
              <a:t>“For those who lived along the waterways of the Salmon and its tributaries or along the Snake below Shoshone Falls, anadromous fish were the primary aquatic food source.”</a:t>
            </a:r>
          </a:p>
          <a:p>
            <a:pPr lvl="1"/>
            <a:r>
              <a:rPr lang="en-US" i="1">
                <a:latin typeface="Calibri" pitchFamily="34" charset="0"/>
              </a:rPr>
              <a:t>Rivers and Fisheries of the Shoshone-Bannock Peoples, by Patricia Albers 1998.</a:t>
            </a:r>
          </a:p>
          <a:p>
            <a:pPr>
              <a:spcBef>
                <a:spcPct val="50000"/>
              </a:spcBef>
            </a:pPr>
            <a:endParaRPr lang="en-US">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6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6866" name="Text Box 3"/>
          <p:cNvSpPr txBox="1">
            <a:spLocks noChangeArrowheads="1"/>
          </p:cNvSpPr>
          <p:nvPr/>
        </p:nvSpPr>
        <p:spPr bwMode="auto">
          <a:xfrm>
            <a:off x="381000" y="4114800"/>
            <a:ext cx="2819400" cy="1798638"/>
          </a:xfrm>
          <a:prstGeom prst="rect">
            <a:avLst/>
          </a:prstGeom>
          <a:noFill/>
          <a:ln w="9525">
            <a:noFill/>
            <a:miter lim="800000"/>
            <a:headEnd/>
            <a:tailEnd/>
          </a:ln>
        </p:spPr>
        <p:txBody>
          <a:bodyPr>
            <a:spAutoFit/>
          </a:bodyPr>
          <a:lstStyle/>
          <a:p>
            <a:pPr>
              <a:spcBef>
                <a:spcPct val="50000"/>
              </a:spcBef>
            </a:pPr>
            <a:r>
              <a:rPr lang="en-US" sz="3200">
                <a:solidFill>
                  <a:schemeClr val="bg1"/>
                </a:solidFill>
                <a:latin typeface="Calibri" pitchFamily="34" charset="0"/>
              </a:rPr>
              <a:t>Lemhi River</a:t>
            </a:r>
          </a:p>
          <a:p>
            <a:pPr>
              <a:spcBef>
                <a:spcPct val="50000"/>
              </a:spcBef>
            </a:pPr>
            <a:r>
              <a:rPr lang="en-US" sz="3200">
                <a:solidFill>
                  <a:schemeClr val="bg1"/>
                </a:solidFill>
                <a:latin typeface="Calibri" pitchFamily="34" charset="0"/>
              </a:rPr>
              <a:t>Diversion Consolidation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sz="4000" smtClean="0"/>
              <a:t>CHINOOK EGG OUTPLANTING</a:t>
            </a:r>
          </a:p>
        </p:txBody>
      </p:sp>
      <p:pic>
        <p:nvPicPr>
          <p:cNvPr id="37890" name="Picture 3" descr="scan0009"/>
          <p:cNvPicPr>
            <a:picLocks noGrp="1" noChangeAspect="1" noChangeArrowheads="1"/>
          </p:cNvPicPr>
          <p:nvPr>
            <p:ph sz="half" idx="1"/>
          </p:nvPr>
        </p:nvPicPr>
        <p:blipFill>
          <a:blip r:embed="rId3"/>
          <a:srcRect/>
          <a:stretch>
            <a:fillRect/>
          </a:stretch>
        </p:blipFill>
        <p:spPr>
          <a:xfrm>
            <a:off x="152400" y="1524000"/>
            <a:ext cx="1778000" cy="2667000"/>
          </a:xfrm>
        </p:spPr>
      </p:pic>
      <p:pic>
        <p:nvPicPr>
          <p:cNvPr id="37891" name="Picture 4" descr="scan0002"/>
          <p:cNvPicPr>
            <a:picLocks noGrp="1" noChangeAspect="1" noChangeArrowheads="1"/>
          </p:cNvPicPr>
          <p:nvPr>
            <p:ph sz="quarter" idx="2"/>
          </p:nvPr>
        </p:nvPicPr>
        <p:blipFill>
          <a:blip r:embed="rId4"/>
          <a:srcRect/>
          <a:stretch>
            <a:fillRect/>
          </a:stretch>
        </p:blipFill>
        <p:spPr>
          <a:xfrm>
            <a:off x="2133600" y="1295400"/>
            <a:ext cx="3233738" cy="2185988"/>
          </a:xfrm>
        </p:spPr>
      </p:pic>
      <p:sp>
        <p:nvSpPr>
          <p:cNvPr id="37892" name="Text Box 6"/>
          <p:cNvSpPr txBox="1">
            <a:spLocks noChangeArrowheads="1"/>
          </p:cNvSpPr>
          <p:nvPr/>
        </p:nvSpPr>
        <p:spPr bwMode="auto">
          <a:xfrm>
            <a:off x="1676400" y="5867400"/>
            <a:ext cx="5867400" cy="779463"/>
          </a:xfrm>
          <a:prstGeom prst="rect">
            <a:avLst/>
          </a:prstGeom>
          <a:noFill/>
          <a:ln w="9525">
            <a:noFill/>
            <a:miter lim="800000"/>
            <a:headEnd/>
            <a:tailEnd/>
          </a:ln>
        </p:spPr>
        <p:txBody>
          <a:bodyPr>
            <a:spAutoFit/>
          </a:bodyPr>
          <a:lstStyle/>
          <a:p>
            <a:pPr>
              <a:spcBef>
                <a:spcPct val="50000"/>
              </a:spcBef>
            </a:pPr>
            <a:r>
              <a:rPr lang="en-US">
                <a:latin typeface="Calibri" pitchFamily="34" charset="0"/>
              </a:rPr>
              <a:t>East Fork of the Salmon River</a:t>
            </a:r>
          </a:p>
          <a:p>
            <a:pPr>
              <a:spcBef>
                <a:spcPct val="50000"/>
              </a:spcBef>
            </a:pPr>
            <a:r>
              <a:rPr lang="en-US">
                <a:latin typeface="Calibri" pitchFamily="34" charset="0"/>
              </a:rPr>
              <a:t>Forest Service, BLM, IDFG and our Tribal youth</a:t>
            </a:r>
          </a:p>
        </p:txBody>
      </p:sp>
      <p:pic>
        <p:nvPicPr>
          <p:cNvPr id="37893" name="Picture 8" descr="scan0007"/>
          <p:cNvPicPr>
            <a:picLocks noGrp="1" noChangeAspect="1" noChangeArrowheads="1"/>
          </p:cNvPicPr>
          <p:nvPr>
            <p:ph sz="quarter" idx="3"/>
          </p:nvPr>
        </p:nvPicPr>
        <p:blipFill>
          <a:blip r:embed="rId5"/>
          <a:srcRect/>
          <a:stretch>
            <a:fillRect/>
          </a:stretch>
        </p:blipFill>
        <p:spPr>
          <a:xfrm>
            <a:off x="2133600" y="3733800"/>
            <a:ext cx="3225800" cy="2187575"/>
          </a:xfrm>
        </p:spPr>
      </p:pic>
      <p:pic>
        <p:nvPicPr>
          <p:cNvPr id="37894" name="Picture 9" descr="scan0006"/>
          <p:cNvPicPr>
            <a:picLocks noChangeAspect="1" noChangeArrowheads="1"/>
          </p:cNvPicPr>
          <p:nvPr/>
        </p:nvPicPr>
        <p:blipFill>
          <a:blip r:embed="rId6"/>
          <a:srcRect/>
          <a:stretch>
            <a:fillRect/>
          </a:stretch>
        </p:blipFill>
        <p:spPr bwMode="auto">
          <a:xfrm>
            <a:off x="5638800" y="1295400"/>
            <a:ext cx="3181350" cy="2187575"/>
          </a:xfrm>
          <a:prstGeom prst="rect">
            <a:avLst/>
          </a:prstGeom>
          <a:noFill/>
          <a:ln w="9525">
            <a:noFill/>
            <a:miter lim="800000"/>
            <a:headEnd/>
            <a:tailEnd/>
          </a:ln>
        </p:spPr>
      </p:pic>
      <p:pic>
        <p:nvPicPr>
          <p:cNvPr id="37895" name="Picture 10" descr="scan0005"/>
          <p:cNvPicPr>
            <a:picLocks noChangeAspect="1" noChangeArrowheads="1"/>
          </p:cNvPicPr>
          <p:nvPr/>
        </p:nvPicPr>
        <p:blipFill>
          <a:blip r:embed="rId7"/>
          <a:srcRect/>
          <a:stretch>
            <a:fillRect/>
          </a:stretch>
        </p:blipFill>
        <p:spPr bwMode="auto">
          <a:xfrm>
            <a:off x="5562600" y="3733800"/>
            <a:ext cx="3148013" cy="218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The Snake River  </a:t>
            </a:r>
          </a:p>
        </p:txBody>
      </p:sp>
      <p:pic>
        <p:nvPicPr>
          <p:cNvPr id="39938" name="Picture 5" descr="Red_Lake_Sockeye_09 047"/>
          <p:cNvPicPr>
            <a:picLocks noGrp="1" noChangeAspect="1" noChangeArrowheads="1"/>
          </p:cNvPicPr>
          <p:nvPr>
            <p:ph sz="half" idx="1"/>
          </p:nvPr>
        </p:nvPicPr>
        <p:blipFill>
          <a:blip r:embed="rId3"/>
          <a:srcRect/>
          <a:stretch>
            <a:fillRect/>
          </a:stretch>
        </p:blipFill>
        <p:spPr>
          <a:xfrm>
            <a:off x="304800" y="1905000"/>
            <a:ext cx="4038600" cy="2270125"/>
          </a:xfrm>
        </p:spPr>
      </p:pic>
      <p:pic>
        <p:nvPicPr>
          <p:cNvPr id="39939" name="Picture 11" descr="100_2158"/>
          <p:cNvPicPr>
            <a:picLocks noGrp="1" noChangeAspect="1" noChangeArrowheads="1"/>
          </p:cNvPicPr>
          <p:nvPr>
            <p:ph sz="half" idx="2"/>
          </p:nvPr>
        </p:nvPicPr>
        <p:blipFill>
          <a:blip r:embed="rId4"/>
          <a:srcRect/>
          <a:stretch>
            <a:fillRect/>
          </a:stretch>
        </p:blipFill>
        <p:spPr>
          <a:xfrm>
            <a:off x="4724400" y="1752600"/>
            <a:ext cx="4038600" cy="2692400"/>
          </a:xfrm>
        </p:spPr>
      </p:pic>
      <p:sp>
        <p:nvSpPr>
          <p:cNvPr id="39940" name="Rectangle 9"/>
          <p:cNvSpPr>
            <a:spLocks noChangeArrowheads="1"/>
          </p:cNvSpPr>
          <p:nvPr/>
        </p:nvSpPr>
        <p:spPr bwMode="auto">
          <a:xfrm>
            <a:off x="685800" y="5029200"/>
            <a:ext cx="7924800" cy="534988"/>
          </a:xfrm>
          <a:prstGeom prst="rect">
            <a:avLst/>
          </a:prstGeom>
          <a:noFill/>
          <a:ln w="9525">
            <a:noFill/>
            <a:miter lim="800000"/>
            <a:headEnd/>
            <a:tailEnd/>
          </a:ln>
        </p:spPr>
        <p:txBody>
          <a:bodyPr>
            <a:spAutoFit/>
          </a:bodyPr>
          <a:lstStyle/>
          <a:p>
            <a:pPr>
              <a:lnSpc>
                <a:spcPct val="80000"/>
              </a:lnSpc>
              <a:buFont typeface="Arial" charset="0"/>
              <a:buChar char="•"/>
            </a:pPr>
            <a:r>
              <a:rPr lang="en-US">
                <a:latin typeface="Calibri" pitchFamily="34" charset="0"/>
              </a:rPr>
              <a:t>Average annual fish harvest from 1992-2006 for the Shoshone-Bannock Tribes was ~ 200 salmon/ year… 0.6 lbs. of salmon/person.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1"/>
          <p:cNvSpPr>
            <a:spLocks noGrp="1"/>
          </p:cNvSpPr>
          <p:nvPr>
            <p:ph type="title"/>
          </p:nvPr>
        </p:nvSpPr>
        <p:spPr/>
        <p:txBody>
          <a:bodyPr/>
          <a:lstStyle/>
          <a:p>
            <a:r>
              <a:rPr lang="en-US" smtClean="0"/>
              <a:t>The Future</a:t>
            </a:r>
          </a:p>
        </p:txBody>
      </p:sp>
      <p:graphicFrame>
        <p:nvGraphicFramePr>
          <p:cNvPr id="30722" name="Object 2"/>
          <p:cNvGraphicFramePr>
            <a:graphicFrameLocks noChangeAspect="1"/>
          </p:cNvGraphicFramePr>
          <p:nvPr>
            <p:ph sz="half" idx="1"/>
          </p:nvPr>
        </p:nvGraphicFramePr>
        <p:xfrm>
          <a:off x="457200" y="1600200"/>
          <a:ext cx="4038600" cy="4343400"/>
        </p:xfrm>
        <a:graphic>
          <a:graphicData uri="http://schemas.openxmlformats.org/presentationml/2006/ole">
            <p:oleObj spid="_x0000_s30722" name="Image" r:id="rId4" imgW="7868748" imgH="5447619" progId="">
              <p:embed/>
            </p:oleObj>
          </a:graphicData>
        </a:graphic>
      </p:graphicFrame>
      <p:pic>
        <p:nvPicPr>
          <p:cNvPr id="30725" name="Content Placeholder 8" descr="DSCN0449.JPG"/>
          <p:cNvPicPr>
            <a:picLocks noGrp="1" noChangeAspect="1"/>
          </p:cNvPicPr>
          <p:nvPr>
            <p:ph sz="quarter" idx="2"/>
          </p:nvPr>
        </p:nvPicPr>
        <p:blipFill>
          <a:blip r:embed="rId5"/>
          <a:srcRect/>
          <a:stretch>
            <a:fillRect/>
          </a:stretch>
        </p:blipFill>
        <p:spPr>
          <a:xfrm>
            <a:off x="5210175" y="1600200"/>
            <a:ext cx="2914650" cy="2185988"/>
          </a:xfrm>
        </p:spPr>
      </p:pic>
      <p:graphicFrame>
        <p:nvGraphicFramePr>
          <p:cNvPr id="30723" name="Object 3"/>
          <p:cNvGraphicFramePr>
            <a:graphicFrameLocks noChangeAspect="1"/>
          </p:cNvGraphicFramePr>
          <p:nvPr>
            <p:ph sz="quarter" idx="3"/>
          </p:nvPr>
        </p:nvGraphicFramePr>
        <p:xfrm>
          <a:off x="5208588" y="3938588"/>
          <a:ext cx="2917825" cy="2187575"/>
        </p:xfrm>
        <a:graphic>
          <a:graphicData uri="http://schemas.openxmlformats.org/presentationml/2006/ole">
            <p:oleObj spid="_x0000_s30723" name="Photo Editor Photo" r:id="rId6" imgW="6095238" imgH="4571429"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7" descr="bia_northwest"/>
          <p:cNvPicPr>
            <a:picLocks noGrp="1" noChangeAspect="1" noChangeArrowheads="1"/>
          </p:cNvPicPr>
          <p:nvPr>
            <p:ph/>
          </p:nvPr>
        </p:nvPicPr>
        <p:blipFill>
          <a:blip r:embed="rId3"/>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Grp="1" noChangeArrowheads="1"/>
          </p:cNvSpPr>
          <p:nvPr>
            <p:ph type="title"/>
          </p:nvPr>
        </p:nvSpPr>
        <p:spPr/>
        <p:txBody>
          <a:bodyPr/>
          <a:lstStyle/>
          <a:p>
            <a:r>
              <a:rPr lang="en-US" smtClean="0"/>
              <a:t>USRT Policy Statement</a:t>
            </a:r>
          </a:p>
        </p:txBody>
      </p:sp>
      <p:sp>
        <p:nvSpPr>
          <p:cNvPr id="22530" name="Rectangle 5"/>
          <p:cNvSpPr>
            <a:spLocks noGrp="1" noChangeArrowheads="1"/>
          </p:cNvSpPr>
          <p:nvPr>
            <p:ph type="body" sz="half" idx="1"/>
          </p:nvPr>
        </p:nvSpPr>
        <p:spPr/>
        <p:txBody>
          <a:bodyPr/>
          <a:lstStyle/>
          <a:p>
            <a:pPr>
              <a:lnSpc>
                <a:spcPct val="90000"/>
              </a:lnSpc>
            </a:pPr>
            <a:endParaRPr lang="en-US" sz="2400" smtClean="0"/>
          </a:p>
          <a:p>
            <a:pPr lvl="1">
              <a:lnSpc>
                <a:spcPct val="90000"/>
              </a:lnSpc>
            </a:pPr>
            <a:r>
              <a:rPr lang="en-US" sz="2000" smtClean="0"/>
              <a:t>The Compact of the Upper Snake River Tribes will work to ensure the protection, enhancement, and restoration of natural and cultural resources, activities, and rights of the Compacting Tribes that are reserved by Treaties and Executive Orders, protected by federal laws and agreements, or are the subject of aboriginal claims asserted by the Tribes.</a:t>
            </a:r>
          </a:p>
          <a:p>
            <a:pPr>
              <a:lnSpc>
                <a:spcPct val="90000"/>
              </a:lnSpc>
            </a:pPr>
            <a:endParaRPr lang="en-US" sz="2400" smtClean="0"/>
          </a:p>
        </p:txBody>
      </p:sp>
      <p:pic>
        <p:nvPicPr>
          <p:cNvPr id="22531" name="Picture 7" descr="shopai_teepee"/>
          <p:cNvPicPr>
            <a:picLocks noGrp="1" noChangeAspect="1" noChangeArrowheads="1"/>
          </p:cNvPicPr>
          <p:nvPr>
            <p:ph sz="half" idx="2"/>
          </p:nvPr>
        </p:nvPicPr>
        <p:blipFill>
          <a:blip r:embed="rId3"/>
          <a:srcRect/>
          <a:stretch>
            <a:fillRect/>
          </a:stretch>
        </p:blipFill>
        <p:spPr>
          <a:xfrm>
            <a:off x="762000" y="4318000"/>
            <a:ext cx="7620000" cy="142875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mtClean="0"/>
              <a:t>USRT MEMBERSHIP</a:t>
            </a:r>
          </a:p>
        </p:txBody>
      </p:sp>
      <p:sp>
        <p:nvSpPr>
          <p:cNvPr id="24578" name="Rectangle 3"/>
          <p:cNvSpPr>
            <a:spLocks noGrp="1" noChangeArrowheads="1"/>
          </p:cNvSpPr>
          <p:nvPr>
            <p:ph type="body" sz="half" idx="1"/>
          </p:nvPr>
        </p:nvSpPr>
        <p:spPr/>
        <p:txBody>
          <a:bodyPr/>
          <a:lstStyle/>
          <a:p>
            <a:r>
              <a:rPr lang="en-US" sz="2400" smtClean="0"/>
              <a:t>Shoshone-Paiute Tribes</a:t>
            </a:r>
          </a:p>
          <a:p>
            <a:pPr lvl="1"/>
            <a:r>
              <a:rPr lang="en-US" sz="2000" smtClean="0"/>
              <a:t>Duck Valley, Idaho/Nevada</a:t>
            </a:r>
          </a:p>
          <a:p>
            <a:r>
              <a:rPr lang="en-US" sz="2400" smtClean="0"/>
              <a:t>Shoshone-Bannock Tribes</a:t>
            </a:r>
          </a:p>
          <a:p>
            <a:pPr lvl="1"/>
            <a:r>
              <a:rPr lang="en-US" sz="2000" smtClean="0"/>
              <a:t>Fort Hall, Idaho</a:t>
            </a:r>
          </a:p>
          <a:p>
            <a:r>
              <a:rPr lang="en-US" sz="2400" smtClean="0"/>
              <a:t>Burns Paiute Tribe</a:t>
            </a:r>
          </a:p>
          <a:p>
            <a:pPr lvl="1"/>
            <a:r>
              <a:rPr lang="en-US" sz="2000" smtClean="0"/>
              <a:t>Burns, Oregon</a:t>
            </a:r>
          </a:p>
          <a:p>
            <a:r>
              <a:rPr lang="en-US" sz="2400" smtClean="0"/>
              <a:t>Paiute-Shoshone Tribes</a:t>
            </a:r>
          </a:p>
          <a:p>
            <a:pPr lvl="1"/>
            <a:r>
              <a:rPr lang="en-US" sz="2000" smtClean="0"/>
              <a:t>Fort McDermitt, Nevada</a:t>
            </a:r>
          </a:p>
          <a:p>
            <a:pPr lvl="1"/>
            <a:endParaRPr lang="en-US" sz="2000" smtClean="0"/>
          </a:p>
        </p:txBody>
      </p:sp>
      <p:pic>
        <p:nvPicPr>
          <p:cNvPr id="77842" name="Picture 18" descr="GrassDancers"/>
          <p:cNvPicPr>
            <a:picLocks noGrp="1" noChangeAspect="1" noChangeArrowheads="1"/>
          </p:cNvPicPr>
          <p:nvPr>
            <p:ph sz="half" idx="2"/>
          </p:nvPr>
        </p:nvPicPr>
        <p:blipFill>
          <a:blip r:embed="rId3"/>
          <a:srcRect/>
          <a:stretch>
            <a:fillRect/>
          </a:stretch>
        </p:blipFill>
        <p:spPr>
          <a:xfrm>
            <a:off x="4724400" y="1676400"/>
            <a:ext cx="4038600" cy="3505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7842"/>
                                        </p:tgtEl>
                                        <p:attrNameLst>
                                          <p:attrName>style.visibility</p:attrName>
                                        </p:attrNameLst>
                                      </p:cBhvr>
                                      <p:to>
                                        <p:strVal val="visible"/>
                                      </p:to>
                                    </p:set>
                                    <p:anim calcmode="lin" valueType="num">
                                      <p:cBhvr additive="base">
                                        <p:cTn id="7" dur="500" fill="hold"/>
                                        <p:tgtEl>
                                          <p:spTgt spid="77842"/>
                                        </p:tgtEl>
                                        <p:attrNameLst>
                                          <p:attrName>ppt_x</p:attrName>
                                        </p:attrNameLst>
                                      </p:cBhvr>
                                      <p:tavLst>
                                        <p:tav tm="0">
                                          <p:val>
                                            <p:strVal val="#ppt_x"/>
                                          </p:val>
                                        </p:tav>
                                        <p:tav tm="100000">
                                          <p:val>
                                            <p:strVal val="#ppt_x"/>
                                          </p:val>
                                        </p:tav>
                                      </p:tavLst>
                                    </p:anim>
                                    <p:anim calcmode="lin" valueType="num">
                                      <p:cBhvr additive="base">
                                        <p:cTn id="8" dur="500" fill="hold"/>
                                        <p:tgtEl>
                                          <p:spTgt spid="778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4"/>
          <p:cNvSpPr>
            <a:spLocks noGrp="1"/>
          </p:cNvSpPr>
          <p:nvPr>
            <p:ph type="title"/>
          </p:nvPr>
        </p:nvSpPr>
        <p:spPr/>
        <p:txBody>
          <a:bodyPr/>
          <a:lstStyle/>
          <a:p>
            <a:r>
              <a:rPr lang="en-US" smtClean="0"/>
              <a:t>Fish &amp; Wildlife Mitigation</a:t>
            </a:r>
          </a:p>
        </p:txBody>
      </p:sp>
      <p:pic>
        <p:nvPicPr>
          <p:cNvPr id="26626" name="Content Placeholder 6" descr="basin.gif"/>
          <p:cNvPicPr>
            <a:picLocks noGrp="1" noChangeAspect="1"/>
          </p:cNvPicPr>
          <p:nvPr>
            <p:ph idx="1"/>
          </p:nvPr>
        </p:nvPicPr>
        <p:blipFill>
          <a:blip r:embed="rId3"/>
          <a:srcRect/>
          <a:stretch>
            <a:fillRect/>
          </a:stretch>
        </p:blipFill>
        <p:spPr>
          <a:xfrm>
            <a:off x="1643063" y="1600200"/>
            <a:ext cx="5857875"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rtlCol="0">
            <a:normAutofit fontScale="90000"/>
          </a:bodyPr>
          <a:lstStyle/>
          <a:p>
            <a:pPr fontAlgn="auto">
              <a:spcAft>
                <a:spcPts val="0"/>
              </a:spcAft>
              <a:defRPr/>
            </a:pPr>
            <a:r>
              <a:rPr lang="en-US" dirty="0" smtClean="0"/>
              <a:t>Wildlife Mitigation</a:t>
            </a:r>
            <a:endParaRPr lang="en-US" dirty="0"/>
          </a:p>
        </p:txBody>
      </p:sp>
      <p:pic>
        <p:nvPicPr>
          <p:cNvPr id="28674" name="Picture 4" descr="soda_hills_map2"/>
          <p:cNvPicPr>
            <a:picLocks noChangeAspect="1" noChangeArrowheads="1"/>
          </p:cNvPicPr>
          <p:nvPr/>
        </p:nvPicPr>
        <p:blipFill>
          <a:blip r:embed="rId3"/>
          <a:srcRect/>
          <a:stretch>
            <a:fillRect/>
          </a:stretch>
        </p:blipFill>
        <p:spPr bwMode="auto">
          <a:xfrm>
            <a:off x="4648200" y="533400"/>
            <a:ext cx="4116388" cy="6102350"/>
          </a:xfrm>
          <a:prstGeom prst="rect">
            <a:avLst/>
          </a:prstGeom>
          <a:noFill/>
          <a:ln w="9525">
            <a:noFill/>
            <a:miter lim="800000"/>
            <a:headEnd/>
            <a:tailEnd/>
          </a:ln>
        </p:spPr>
      </p:pic>
      <p:pic>
        <p:nvPicPr>
          <p:cNvPr id="28675" name="Picture 2" descr="104-0428_IMG"/>
          <p:cNvPicPr>
            <a:picLocks noGrp="1" noChangeAspect="1" noChangeArrowheads="1"/>
          </p:cNvPicPr>
          <p:nvPr>
            <p:ph idx="1"/>
          </p:nvPr>
        </p:nvPicPr>
        <p:blipFill>
          <a:blip r:embed="rId4"/>
          <a:srcRect/>
          <a:stretch>
            <a:fillRect/>
          </a:stretch>
        </p:blipFill>
        <p:spPr>
          <a:xfrm>
            <a:off x="381000" y="2057400"/>
            <a:ext cx="4191000" cy="3733800"/>
          </a:xfrm>
        </p:spPr>
      </p:pic>
      <p:sp>
        <p:nvSpPr>
          <p:cNvPr id="28676" name="Rectangle 7"/>
          <p:cNvSpPr>
            <a:spLocks noChangeArrowheads="1"/>
          </p:cNvSpPr>
          <p:nvPr/>
        </p:nvSpPr>
        <p:spPr bwMode="auto">
          <a:xfrm>
            <a:off x="381000" y="2057400"/>
            <a:ext cx="2141538" cy="369888"/>
          </a:xfrm>
          <a:prstGeom prst="rect">
            <a:avLst/>
          </a:prstGeom>
          <a:noFill/>
          <a:ln w="9525">
            <a:noFill/>
            <a:miter lim="800000"/>
            <a:headEnd/>
            <a:tailEnd/>
          </a:ln>
        </p:spPr>
        <p:txBody>
          <a:bodyPr wrap="none">
            <a:spAutoFit/>
          </a:bodyPr>
          <a:lstStyle/>
          <a:p>
            <a:r>
              <a:rPr lang="en-US">
                <a:solidFill>
                  <a:srgbClr val="FFFF00"/>
                </a:solidFill>
                <a:latin typeface="Calibri" pitchFamily="34" charset="0"/>
              </a:rPr>
              <a:t>Malheur River parcel</a:t>
            </a:r>
            <a:endParaRPr lang="en-US">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BVCmid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3010" name="Text Box 3"/>
          <p:cNvSpPr txBox="1">
            <a:spLocks noChangeArrowheads="1"/>
          </p:cNvSpPr>
          <p:nvPr/>
        </p:nvSpPr>
        <p:spPr bwMode="auto">
          <a:xfrm>
            <a:off x="304800" y="304800"/>
            <a:ext cx="36576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Bear Valley Reconstruction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BVCnow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2770" name="Text Box 3"/>
          <p:cNvSpPr txBox="1">
            <a:spLocks noChangeArrowheads="1"/>
          </p:cNvSpPr>
          <p:nvPr/>
        </p:nvSpPr>
        <p:spPr bwMode="auto">
          <a:xfrm>
            <a:off x="685800" y="762000"/>
            <a:ext cx="2514600" cy="822325"/>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Bear Valley After Reconstruction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58"/>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TotalTime>
  <Words>682</Words>
  <Application>Microsoft Office PowerPoint</Application>
  <PresentationFormat>On-screen Show (4:3)</PresentationFormat>
  <Paragraphs>74</Paragraphs>
  <Slides>13</Slides>
  <Notes>13</Notes>
  <HiddenSlides>0</HiddenSlides>
  <MMClips>0</MMClips>
  <ScaleCrop>false</ScaleCrop>
  <HeadingPairs>
    <vt:vector size="8" baseType="variant">
      <vt:variant>
        <vt:lpstr>Fonts Used</vt:lpstr>
      </vt:variant>
      <vt:variant>
        <vt:i4>4</vt:i4>
      </vt:variant>
      <vt:variant>
        <vt:lpstr>Design Template</vt:lpstr>
      </vt:variant>
      <vt:variant>
        <vt:i4>5</vt:i4>
      </vt:variant>
      <vt:variant>
        <vt:lpstr>Embedded OLE Servers</vt:lpstr>
      </vt:variant>
      <vt:variant>
        <vt:i4>2</vt:i4>
      </vt:variant>
      <vt:variant>
        <vt:lpstr>Slide Titles</vt:lpstr>
      </vt:variant>
      <vt:variant>
        <vt:i4>13</vt:i4>
      </vt:variant>
    </vt:vector>
  </HeadingPairs>
  <TitlesOfParts>
    <vt:vector size="24" baseType="lpstr">
      <vt:lpstr>Calibri</vt:lpstr>
      <vt:lpstr>Arial</vt:lpstr>
      <vt:lpstr>Times New Roman</vt:lpstr>
      <vt:lpstr>Bookman Old Style</vt:lpstr>
      <vt:lpstr>Office Theme</vt:lpstr>
      <vt:lpstr>Office Theme</vt:lpstr>
      <vt:lpstr>Office Theme</vt:lpstr>
      <vt:lpstr>Office Theme</vt:lpstr>
      <vt:lpstr>Office Theme</vt:lpstr>
      <vt:lpstr>Image</vt:lpstr>
      <vt:lpstr>Photo Editor Photo</vt:lpstr>
      <vt:lpstr>The Upper Snake River Tribes</vt:lpstr>
      <vt:lpstr>Slide 2</vt:lpstr>
      <vt:lpstr>USRT Policy Statement</vt:lpstr>
      <vt:lpstr>USRT MEMBERSHIP</vt:lpstr>
      <vt:lpstr>Fish &amp; Wildlife Mitigation</vt:lpstr>
      <vt:lpstr>Wildlife Mitigation</vt:lpstr>
      <vt:lpstr>Slide 7</vt:lpstr>
      <vt:lpstr>Slide 8</vt:lpstr>
      <vt:lpstr>Slide 9</vt:lpstr>
      <vt:lpstr>Slide 10</vt:lpstr>
      <vt:lpstr>CHINOOK EGG OUTPLANTING</vt:lpstr>
      <vt:lpstr>The Snake River  </vt:lpstr>
      <vt:lpstr>The Future</vt:lpstr>
    </vt:vector>
  </TitlesOfParts>
  <Company>Sony Electronics,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 Customer</dc:creator>
  <cp:lastModifiedBy>Karl Weist</cp:lastModifiedBy>
  <cp:revision>20</cp:revision>
  <dcterms:created xsi:type="dcterms:W3CDTF">2009-12-05T06:42:54Z</dcterms:created>
  <dcterms:modified xsi:type="dcterms:W3CDTF">2010-04-14T16:14:08Z</dcterms:modified>
</cp:coreProperties>
</file>