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handoutMasterIdLst>
    <p:handoutMasterId r:id="rId31"/>
  </p:handoutMasterIdLst>
  <p:sldIdLst>
    <p:sldId id="256" r:id="rId2"/>
    <p:sldId id="260" r:id="rId3"/>
    <p:sldId id="261" r:id="rId4"/>
    <p:sldId id="281" r:id="rId5"/>
    <p:sldId id="262" r:id="rId6"/>
    <p:sldId id="267" r:id="rId7"/>
    <p:sldId id="285"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278" r:id="rId25"/>
    <p:sldId id="283" r:id="rId26"/>
    <p:sldId id="268" r:id="rId27"/>
    <p:sldId id="273" r:id="rId28"/>
    <p:sldId id="280"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980" autoAdjust="0"/>
  </p:normalViewPr>
  <p:slideViewPr>
    <p:cSldViewPr>
      <p:cViewPr varScale="1">
        <p:scale>
          <a:sx n="35" d="100"/>
          <a:sy n="35" d="100"/>
        </p:scale>
        <p:origin x="970" y="3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0.16533836395450571"/>
          <c:y val="7.7268883056284751E-2"/>
          <c:w val="0.80410608048993859"/>
          <c:h val="0.65158938466025051"/>
        </c:manualLayout>
      </c:layout>
      <c:barChart>
        <c:barDir val="col"/>
        <c:grouping val="clustered"/>
        <c:varyColors val="0"/>
        <c:ser>
          <c:idx val="0"/>
          <c:order val="0"/>
          <c:tx>
            <c:strRef>
              <c:f>Sheet1!$I$18</c:f>
              <c:strCache>
                <c:ptCount val="1"/>
                <c:pt idx="0">
                  <c:v>Unscreened</c:v>
                </c:pt>
              </c:strCache>
            </c:strRef>
          </c:tx>
          <c:spPr>
            <a:solidFill>
              <a:schemeClr val="accent2">
                <a:lumMod val="75000"/>
              </a:schemeClr>
            </a:solidFill>
            <a:ln w="28575">
              <a:noFill/>
            </a:ln>
          </c:spPr>
          <c:invertIfNegative val="0"/>
          <c:dLbls>
            <c:spPr>
              <a:noFill/>
              <a:ln>
                <a:noFill/>
              </a:ln>
              <a:effectLst/>
            </c:spPr>
            <c:txPr>
              <a:bodyPr/>
              <a:lstStyle/>
              <a:p>
                <a:pPr>
                  <a:defRPr b="1">
                    <a:solidFill>
                      <a:srgbClr val="FF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Sheet1!$J$17:$L$17</c:f>
              <c:strCache>
                <c:ptCount val="3"/>
                <c:pt idx="0">
                  <c:v>High</c:v>
                </c:pt>
                <c:pt idx="1">
                  <c:v>Median</c:v>
                </c:pt>
                <c:pt idx="2">
                  <c:v>Low</c:v>
                </c:pt>
              </c:strCache>
            </c:strRef>
          </c:cat>
          <c:val>
            <c:numRef>
              <c:f>Sheet1!$J$18:$L$18</c:f>
              <c:numCache>
                <c:formatCode>0%</c:formatCode>
                <c:ptCount val="3"/>
                <c:pt idx="0">
                  <c:v>0.54</c:v>
                </c:pt>
                <c:pt idx="1">
                  <c:v>0.71000000000000063</c:v>
                </c:pt>
                <c:pt idx="2">
                  <c:v>0.88000000000000078</c:v>
                </c:pt>
              </c:numCache>
            </c:numRef>
          </c:val>
        </c:ser>
        <c:ser>
          <c:idx val="1"/>
          <c:order val="1"/>
          <c:tx>
            <c:strRef>
              <c:f>Sheet1!$I$19</c:f>
              <c:strCache>
                <c:ptCount val="1"/>
                <c:pt idx="0">
                  <c:v>Screened</c:v>
                </c:pt>
              </c:strCache>
            </c:strRef>
          </c:tx>
          <c:spPr>
            <a:solidFill>
              <a:schemeClr val="accent5">
                <a:lumMod val="50000"/>
              </a:schemeClr>
            </a:solidFill>
          </c:spPr>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Sheet1!$J$17:$L$17</c:f>
              <c:strCache>
                <c:ptCount val="3"/>
                <c:pt idx="0">
                  <c:v>High</c:v>
                </c:pt>
                <c:pt idx="1">
                  <c:v>Median</c:v>
                </c:pt>
                <c:pt idx="2">
                  <c:v>Low</c:v>
                </c:pt>
              </c:strCache>
            </c:strRef>
          </c:cat>
          <c:val>
            <c:numRef>
              <c:f>Sheet1!$J$19:$L$19</c:f>
              <c:numCache>
                <c:formatCode>0%</c:formatCode>
                <c:ptCount val="3"/>
                <c:pt idx="0">
                  <c:v>1.0000000000000016E-2</c:v>
                </c:pt>
                <c:pt idx="1">
                  <c:v>3.0000000000000054E-2</c:v>
                </c:pt>
                <c:pt idx="2">
                  <c:v>4.0000000000000063E-2</c:v>
                </c:pt>
              </c:numCache>
            </c:numRef>
          </c:val>
        </c:ser>
        <c:dLbls>
          <c:showLegendKey val="0"/>
          <c:showVal val="1"/>
          <c:showCatName val="0"/>
          <c:showSerName val="0"/>
          <c:showPercent val="0"/>
          <c:showBubbleSize val="0"/>
        </c:dLbls>
        <c:gapWidth val="306"/>
        <c:axId val="231253816"/>
        <c:axId val="231254208"/>
      </c:barChart>
      <c:catAx>
        <c:axId val="231253816"/>
        <c:scaling>
          <c:orientation val="minMax"/>
        </c:scaling>
        <c:delete val="0"/>
        <c:axPos val="b"/>
        <c:title>
          <c:tx>
            <c:rich>
              <a:bodyPr/>
              <a:lstStyle/>
              <a:p>
                <a:pPr>
                  <a:defRPr sz="1600" b="1">
                    <a:latin typeface="Arial" pitchFamily="34" charset="0"/>
                    <a:cs typeface="Arial" pitchFamily="34" charset="0"/>
                  </a:defRPr>
                </a:pPr>
                <a:r>
                  <a:rPr lang="en-US" sz="1600" b="1">
                    <a:latin typeface="Arial" pitchFamily="34" charset="0"/>
                    <a:cs typeface="Arial" pitchFamily="34" charset="0"/>
                  </a:rPr>
                  <a:t>Flow Conditions</a:t>
                </a:r>
              </a:p>
            </c:rich>
          </c:tx>
          <c:overlay val="0"/>
        </c:title>
        <c:numFmt formatCode="General" sourceLinked="0"/>
        <c:majorTickMark val="out"/>
        <c:minorTickMark val="none"/>
        <c:tickLblPos val="nextTo"/>
        <c:spPr>
          <a:ln>
            <a:solidFill>
              <a:schemeClr val="tx1"/>
            </a:solidFill>
          </a:ln>
        </c:spPr>
        <c:txPr>
          <a:bodyPr/>
          <a:lstStyle/>
          <a:p>
            <a:pPr>
              <a:defRPr sz="1400" b="1">
                <a:latin typeface="Times New Roman" pitchFamily="18" charset="0"/>
                <a:cs typeface="Times New Roman" pitchFamily="18" charset="0"/>
              </a:defRPr>
            </a:pPr>
            <a:endParaRPr lang="en-US"/>
          </a:p>
        </c:txPr>
        <c:crossAx val="231254208"/>
        <c:crosses val="autoZero"/>
        <c:auto val="1"/>
        <c:lblAlgn val="ctr"/>
        <c:lblOffset val="100"/>
        <c:noMultiLvlLbl val="0"/>
      </c:catAx>
      <c:valAx>
        <c:axId val="231254208"/>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title>
          <c:tx>
            <c:rich>
              <a:bodyPr rot="-5400000" vert="horz"/>
              <a:lstStyle/>
              <a:p>
                <a:pPr>
                  <a:defRPr sz="1600" b="1">
                    <a:latin typeface="Arial" pitchFamily="34" charset="0"/>
                    <a:cs typeface="Arial" pitchFamily="34" charset="0"/>
                  </a:defRPr>
                </a:pPr>
                <a:r>
                  <a:rPr lang="en-US" sz="1600" b="1">
                    <a:latin typeface="Arial" pitchFamily="34" charset="0"/>
                    <a:cs typeface="Arial" pitchFamily="34" charset="0"/>
                  </a:rPr>
                  <a:t>% Mortailty</a:t>
                </a:r>
              </a:p>
            </c:rich>
          </c:tx>
          <c:overlay val="0"/>
        </c:title>
        <c:numFmt formatCode="0%" sourceLinked="1"/>
        <c:majorTickMark val="out"/>
        <c:minorTickMark val="none"/>
        <c:tickLblPos val="nextTo"/>
        <c:spPr>
          <a:ln>
            <a:solidFill>
              <a:schemeClr val="tx1"/>
            </a:solidFill>
          </a:ln>
        </c:spPr>
        <c:txPr>
          <a:bodyPr/>
          <a:lstStyle/>
          <a:p>
            <a:pPr>
              <a:defRPr b="1">
                <a:latin typeface="Times New Roman" pitchFamily="18" charset="0"/>
                <a:cs typeface="Times New Roman" pitchFamily="18" charset="0"/>
              </a:defRPr>
            </a:pPr>
            <a:endParaRPr lang="en-US"/>
          </a:p>
        </c:txPr>
        <c:crossAx val="231253816"/>
        <c:crosses val="autoZero"/>
        <c:crossBetween val="between"/>
        <c:majorUnit val="0.1"/>
      </c:valAx>
      <c:spPr>
        <a:ln w="25400">
          <a:solidFill>
            <a:schemeClr val="tx1"/>
          </a:solidFill>
        </a:ln>
      </c:spPr>
    </c:plotArea>
    <c:legend>
      <c:legendPos val="t"/>
      <c:layout>
        <c:manualLayout>
          <c:xMode val="edge"/>
          <c:yMode val="edge"/>
          <c:x val="0.29300918896072387"/>
          <c:y val="6.6481994459833951E-2"/>
          <c:w val="0.41398162207855232"/>
          <c:h val="7.5728691808261001E-2"/>
        </c:manualLayout>
      </c:layout>
      <c:overlay val="1"/>
      <c:txPr>
        <a:bodyPr/>
        <a:lstStyle/>
        <a:p>
          <a:pPr>
            <a:defRPr b="1"/>
          </a:pPr>
          <a:endParaRPr lang="en-US"/>
        </a:p>
      </c:txPr>
    </c:legend>
    <c:plotVisOnly val="1"/>
    <c:dispBlanksAs val="gap"/>
    <c:showDLblsOverMax val="0"/>
  </c:chart>
  <c:spPr>
    <a:ln w="50800">
      <a:solidFill>
        <a:schemeClr val="tx1"/>
      </a:solidFill>
    </a:ln>
  </c:spPr>
  <c:txPr>
    <a:bodyPr/>
    <a:lstStyle/>
    <a:p>
      <a:pPr>
        <a:defRPr sz="12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8A39ACFF-1357-4131-8503-74C41F2C173E}" type="datetimeFigureOut">
              <a:rPr lang="en-US" smtClean="0"/>
              <a:pPr/>
              <a:t>4/16/2015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96B3DF85-1817-459B-9E7E-F07557BA255C}" type="slidenum">
              <a:rPr lang="en-US" smtClean="0"/>
              <a:pPr/>
              <a:t>‹#›</a:t>
            </a:fld>
            <a:endParaRPr lang="en-US"/>
          </a:p>
        </p:txBody>
      </p:sp>
    </p:spTree>
    <p:extLst>
      <p:ext uri="{BB962C8B-B14F-4D97-AF65-F5344CB8AC3E}">
        <p14:creationId xmlns:p14="http://schemas.microsoft.com/office/powerpoint/2010/main" val="3654885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4CB6E6F-B515-4842-8E4C-DE70296FB326}" type="datetimeFigureOut">
              <a:rPr lang="en-US" smtClean="0"/>
              <a:pPr/>
              <a:t>4/16/2015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2CE6B0A-3256-46AC-B314-9D2A77D2D251}" type="slidenum">
              <a:rPr lang="en-US" smtClean="0"/>
              <a:pPr/>
              <a:t>‹#›</a:t>
            </a:fld>
            <a:endParaRPr lang="en-US" dirty="0"/>
          </a:p>
        </p:txBody>
      </p:sp>
    </p:spTree>
    <p:extLst>
      <p:ext uri="{BB962C8B-B14F-4D97-AF65-F5344CB8AC3E}">
        <p14:creationId xmlns:p14="http://schemas.microsoft.com/office/powerpoint/2010/main" val="3029545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43F91D-85E0-40FA-8501-EBEE022CB46F}" type="slidenum">
              <a:rPr lang="en-US"/>
              <a:pPr/>
              <a:t>7</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50693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8208" indent="-287773">
              <a:defRPr>
                <a:solidFill>
                  <a:schemeClr val="tx1"/>
                </a:solidFill>
                <a:latin typeface="Arial" charset="0"/>
              </a:defRPr>
            </a:lvl2pPr>
            <a:lvl3pPr marL="1151090" indent="-230218">
              <a:defRPr>
                <a:solidFill>
                  <a:schemeClr val="tx1"/>
                </a:solidFill>
                <a:latin typeface="Arial" charset="0"/>
              </a:defRPr>
            </a:lvl3pPr>
            <a:lvl4pPr marL="1611526" indent="-230218">
              <a:defRPr>
                <a:solidFill>
                  <a:schemeClr val="tx1"/>
                </a:solidFill>
                <a:latin typeface="Arial" charset="0"/>
              </a:defRPr>
            </a:lvl4pPr>
            <a:lvl5pPr marL="2071961" indent="-230218">
              <a:defRPr>
                <a:solidFill>
                  <a:schemeClr val="tx1"/>
                </a:solidFill>
                <a:latin typeface="Arial" charset="0"/>
              </a:defRPr>
            </a:lvl5pPr>
            <a:lvl6pPr marL="2532397" indent="-230218" eaLnBrk="0" fontAlgn="base" hangingPunct="0">
              <a:spcBef>
                <a:spcPct val="0"/>
              </a:spcBef>
              <a:spcAft>
                <a:spcPct val="0"/>
              </a:spcAft>
              <a:defRPr>
                <a:solidFill>
                  <a:schemeClr val="tx1"/>
                </a:solidFill>
                <a:latin typeface="Arial" charset="0"/>
              </a:defRPr>
            </a:lvl6pPr>
            <a:lvl7pPr marL="2992834" indent="-230218" eaLnBrk="0" fontAlgn="base" hangingPunct="0">
              <a:spcBef>
                <a:spcPct val="0"/>
              </a:spcBef>
              <a:spcAft>
                <a:spcPct val="0"/>
              </a:spcAft>
              <a:defRPr>
                <a:solidFill>
                  <a:schemeClr val="tx1"/>
                </a:solidFill>
                <a:latin typeface="Arial" charset="0"/>
              </a:defRPr>
            </a:lvl7pPr>
            <a:lvl8pPr marL="3453270" indent="-230218" eaLnBrk="0" fontAlgn="base" hangingPunct="0">
              <a:spcBef>
                <a:spcPct val="0"/>
              </a:spcBef>
              <a:spcAft>
                <a:spcPct val="0"/>
              </a:spcAft>
              <a:defRPr>
                <a:solidFill>
                  <a:schemeClr val="tx1"/>
                </a:solidFill>
                <a:latin typeface="Arial" charset="0"/>
              </a:defRPr>
            </a:lvl8pPr>
            <a:lvl9pPr marL="3913705" indent="-230218" eaLnBrk="0" fontAlgn="base" hangingPunct="0">
              <a:spcBef>
                <a:spcPct val="0"/>
              </a:spcBef>
              <a:spcAft>
                <a:spcPct val="0"/>
              </a:spcAft>
              <a:defRPr>
                <a:solidFill>
                  <a:schemeClr val="tx1"/>
                </a:solidFill>
                <a:latin typeface="Arial" charset="0"/>
              </a:defRPr>
            </a:lvl9pPr>
          </a:lstStyle>
          <a:p>
            <a:fld id="{959E1D63-F0E2-4442-AC31-FF538B84FCBF}" type="slidenum">
              <a:rPr lang="en-US">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042641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3000E21-3A3B-4490-950A-27CEE7775BB8}" type="slidenum">
              <a:rPr lang="en-US" smtClean="0"/>
              <a:pPr/>
              <a:t>17</a:t>
            </a:fld>
            <a:endParaRPr lang="en-US"/>
          </a:p>
        </p:txBody>
      </p:sp>
    </p:spTree>
    <p:extLst>
      <p:ext uri="{BB962C8B-B14F-4D97-AF65-F5344CB8AC3E}">
        <p14:creationId xmlns:p14="http://schemas.microsoft.com/office/powerpoint/2010/main" val="224290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8208" indent="-287773">
              <a:defRPr>
                <a:solidFill>
                  <a:schemeClr val="tx1"/>
                </a:solidFill>
                <a:latin typeface="Arial" charset="0"/>
              </a:defRPr>
            </a:lvl2pPr>
            <a:lvl3pPr marL="1151090" indent="-230218">
              <a:defRPr>
                <a:solidFill>
                  <a:schemeClr val="tx1"/>
                </a:solidFill>
                <a:latin typeface="Arial" charset="0"/>
              </a:defRPr>
            </a:lvl3pPr>
            <a:lvl4pPr marL="1611526" indent="-230218">
              <a:defRPr>
                <a:solidFill>
                  <a:schemeClr val="tx1"/>
                </a:solidFill>
                <a:latin typeface="Arial" charset="0"/>
              </a:defRPr>
            </a:lvl4pPr>
            <a:lvl5pPr marL="2071961" indent="-230218">
              <a:defRPr>
                <a:solidFill>
                  <a:schemeClr val="tx1"/>
                </a:solidFill>
                <a:latin typeface="Arial" charset="0"/>
              </a:defRPr>
            </a:lvl5pPr>
            <a:lvl6pPr marL="2532397" indent="-230218" eaLnBrk="0" fontAlgn="base" hangingPunct="0">
              <a:spcBef>
                <a:spcPct val="0"/>
              </a:spcBef>
              <a:spcAft>
                <a:spcPct val="0"/>
              </a:spcAft>
              <a:defRPr>
                <a:solidFill>
                  <a:schemeClr val="tx1"/>
                </a:solidFill>
                <a:latin typeface="Arial" charset="0"/>
              </a:defRPr>
            </a:lvl6pPr>
            <a:lvl7pPr marL="2992834" indent="-230218" eaLnBrk="0" fontAlgn="base" hangingPunct="0">
              <a:spcBef>
                <a:spcPct val="0"/>
              </a:spcBef>
              <a:spcAft>
                <a:spcPct val="0"/>
              </a:spcAft>
              <a:defRPr>
                <a:solidFill>
                  <a:schemeClr val="tx1"/>
                </a:solidFill>
                <a:latin typeface="Arial" charset="0"/>
              </a:defRPr>
            </a:lvl7pPr>
            <a:lvl8pPr marL="3453270" indent="-230218" eaLnBrk="0" fontAlgn="base" hangingPunct="0">
              <a:spcBef>
                <a:spcPct val="0"/>
              </a:spcBef>
              <a:spcAft>
                <a:spcPct val="0"/>
              </a:spcAft>
              <a:defRPr>
                <a:solidFill>
                  <a:schemeClr val="tx1"/>
                </a:solidFill>
                <a:latin typeface="Arial" charset="0"/>
              </a:defRPr>
            </a:lvl8pPr>
            <a:lvl9pPr marL="3913705" indent="-230218" eaLnBrk="0" fontAlgn="base" hangingPunct="0">
              <a:spcBef>
                <a:spcPct val="0"/>
              </a:spcBef>
              <a:spcAft>
                <a:spcPct val="0"/>
              </a:spcAft>
              <a:defRPr>
                <a:solidFill>
                  <a:schemeClr val="tx1"/>
                </a:solidFill>
                <a:latin typeface="Arial" charset="0"/>
              </a:defRPr>
            </a:lvl9pPr>
          </a:lstStyle>
          <a:p>
            <a:fld id="{0DFA9E8A-CAD8-42CA-80EC-4E1A25B8DB58}" type="slidenum">
              <a:rPr lang="en-US" smtClean="0"/>
              <a:pPr/>
              <a:t>18</a:t>
            </a:fld>
            <a:endParaRPr lang="en-US" smtClean="0"/>
          </a:p>
        </p:txBody>
      </p:sp>
    </p:spTree>
    <p:extLst>
      <p:ext uri="{BB962C8B-B14F-4D97-AF65-F5344CB8AC3E}">
        <p14:creationId xmlns:p14="http://schemas.microsoft.com/office/powerpoint/2010/main" val="2453791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8208" indent="-287773">
              <a:defRPr>
                <a:solidFill>
                  <a:schemeClr val="tx1"/>
                </a:solidFill>
                <a:latin typeface="Arial" charset="0"/>
              </a:defRPr>
            </a:lvl2pPr>
            <a:lvl3pPr marL="1151090" indent="-230218">
              <a:defRPr>
                <a:solidFill>
                  <a:schemeClr val="tx1"/>
                </a:solidFill>
                <a:latin typeface="Arial" charset="0"/>
              </a:defRPr>
            </a:lvl3pPr>
            <a:lvl4pPr marL="1611526" indent="-230218">
              <a:defRPr>
                <a:solidFill>
                  <a:schemeClr val="tx1"/>
                </a:solidFill>
                <a:latin typeface="Arial" charset="0"/>
              </a:defRPr>
            </a:lvl4pPr>
            <a:lvl5pPr marL="2071961" indent="-230218">
              <a:defRPr>
                <a:solidFill>
                  <a:schemeClr val="tx1"/>
                </a:solidFill>
                <a:latin typeface="Arial" charset="0"/>
              </a:defRPr>
            </a:lvl5pPr>
            <a:lvl6pPr marL="2532397" indent="-230218" eaLnBrk="0" fontAlgn="base" hangingPunct="0">
              <a:spcBef>
                <a:spcPct val="0"/>
              </a:spcBef>
              <a:spcAft>
                <a:spcPct val="0"/>
              </a:spcAft>
              <a:defRPr>
                <a:solidFill>
                  <a:schemeClr val="tx1"/>
                </a:solidFill>
                <a:latin typeface="Arial" charset="0"/>
              </a:defRPr>
            </a:lvl6pPr>
            <a:lvl7pPr marL="2992834" indent="-230218" eaLnBrk="0" fontAlgn="base" hangingPunct="0">
              <a:spcBef>
                <a:spcPct val="0"/>
              </a:spcBef>
              <a:spcAft>
                <a:spcPct val="0"/>
              </a:spcAft>
              <a:defRPr>
                <a:solidFill>
                  <a:schemeClr val="tx1"/>
                </a:solidFill>
                <a:latin typeface="Arial" charset="0"/>
              </a:defRPr>
            </a:lvl7pPr>
            <a:lvl8pPr marL="3453270" indent="-230218" eaLnBrk="0" fontAlgn="base" hangingPunct="0">
              <a:spcBef>
                <a:spcPct val="0"/>
              </a:spcBef>
              <a:spcAft>
                <a:spcPct val="0"/>
              </a:spcAft>
              <a:defRPr>
                <a:solidFill>
                  <a:schemeClr val="tx1"/>
                </a:solidFill>
                <a:latin typeface="Arial" charset="0"/>
              </a:defRPr>
            </a:lvl8pPr>
            <a:lvl9pPr marL="3913705" indent="-230218" eaLnBrk="0" fontAlgn="base" hangingPunct="0">
              <a:spcBef>
                <a:spcPct val="0"/>
              </a:spcBef>
              <a:spcAft>
                <a:spcPct val="0"/>
              </a:spcAft>
              <a:defRPr>
                <a:solidFill>
                  <a:schemeClr val="tx1"/>
                </a:solidFill>
                <a:latin typeface="Arial" charset="0"/>
              </a:defRPr>
            </a:lvl9pPr>
          </a:lstStyle>
          <a:p>
            <a:fld id="{DA25CAE5-0DBF-49B5-9204-64B0225A38D0}" type="slidenum">
              <a:rPr lang="en-US" smtClean="0">
                <a:solidFill>
                  <a:prstClr val="black"/>
                </a:solidFill>
              </a:rPr>
              <a:pPr/>
              <a:t>19</a:t>
            </a:fld>
            <a:endParaRPr lang="en-US" smtClean="0">
              <a:solidFill>
                <a:prstClr val="black"/>
              </a:solidFill>
            </a:endParaRPr>
          </a:p>
        </p:txBody>
      </p:sp>
    </p:spTree>
    <p:extLst>
      <p:ext uri="{BB962C8B-B14F-4D97-AF65-F5344CB8AC3E}">
        <p14:creationId xmlns:p14="http://schemas.microsoft.com/office/powerpoint/2010/main" val="1749339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A2B9D-368E-4BFB-8F55-0D7C25A873BB}" type="slidenum">
              <a:rPr lang="en-US" smtClean="0"/>
              <a:pPr/>
              <a:t>20</a:t>
            </a:fld>
            <a:endParaRPr lang="en-US"/>
          </a:p>
        </p:txBody>
      </p:sp>
    </p:spTree>
    <p:extLst>
      <p:ext uri="{BB962C8B-B14F-4D97-AF65-F5344CB8AC3E}">
        <p14:creationId xmlns:p14="http://schemas.microsoft.com/office/powerpoint/2010/main" val="547956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43F91D-85E0-40FA-8501-EBEE022CB46F}" type="slidenum">
              <a:rPr lang="en-US"/>
              <a:pPr/>
              <a:t>21</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06257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A2B9D-368E-4BFB-8F55-0D7C25A873BB}" type="slidenum">
              <a:rPr lang="en-US" smtClean="0"/>
              <a:pPr/>
              <a:t>22</a:t>
            </a:fld>
            <a:endParaRPr lang="en-US"/>
          </a:p>
        </p:txBody>
      </p:sp>
    </p:spTree>
    <p:extLst>
      <p:ext uri="{BB962C8B-B14F-4D97-AF65-F5344CB8AC3E}">
        <p14:creationId xmlns:p14="http://schemas.microsoft.com/office/powerpoint/2010/main" val="558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CE6B0A-3256-46AC-B314-9D2A77D2D251}" type="slidenum">
              <a:rPr lang="en-US" smtClean="0"/>
              <a:pPr/>
              <a:t>23</a:t>
            </a:fld>
            <a:endParaRPr lang="en-US" dirty="0"/>
          </a:p>
        </p:txBody>
      </p:sp>
    </p:spTree>
    <p:extLst>
      <p:ext uri="{BB962C8B-B14F-4D97-AF65-F5344CB8AC3E}">
        <p14:creationId xmlns:p14="http://schemas.microsoft.com/office/powerpoint/2010/main" val="3445131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CE6B0A-3256-46AC-B314-9D2A77D2D251}" type="slidenum">
              <a:rPr lang="en-US" smtClean="0"/>
              <a:pPr/>
              <a:t>24</a:t>
            </a:fld>
            <a:endParaRPr lang="en-US" dirty="0"/>
          </a:p>
        </p:txBody>
      </p:sp>
    </p:spTree>
    <p:extLst>
      <p:ext uri="{BB962C8B-B14F-4D97-AF65-F5344CB8AC3E}">
        <p14:creationId xmlns:p14="http://schemas.microsoft.com/office/powerpoint/2010/main" val="1622831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9FCA2B9D-368E-4BFB-8F55-0D7C25A873BB}" type="slidenum">
              <a:rPr lang="en-US" smtClean="0"/>
              <a:pPr/>
              <a:t>8</a:t>
            </a:fld>
            <a:endParaRPr lang="en-US"/>
          </a:p>
        </p:txBody>
      </p:sp>
    </p:spTree>
    <p:extLst>
      <p:ext uri="{BB962C8B-B14F-4D97-AF65-F5344CB8AC3E}">
        <p14:creationId xmlns:p14="http://schemas.microsoft.com/office/powerpoint/2010/main" val="413265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A2B9D-368E-4BFB-8F55-0D7C25A873BB}" type="slidenum">
              <a:rPr lang="en-US" smtClean="0"/>
              <a:pPr/>
              <a:t>9</a:t>
            </a:fld>
            <a:endParaRPr lang="en-US"/>
          </a:p>
        </p:txBody>
      </p:sp>
    </p:spTree>
    <p:extLst>
      <p:ext uri="{BB962C8B-B14F-4D97-AF65-F5344CB8AC3E}">
        <p14:creationId xmlns:p14="http://schemas.microsoft.com/office/powerpoint/2010/main" val="4154956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74">
              <a:spcBef>
                <a:spcPct val="0"/>
              </a:spcBef>
              <a:defRPr/>
            </a:pPr>
            <a:endParaRPr lang="en-US" dirty="0"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8208" indent="-287773">
              <a:defRPr>
                <a:solidFill>
                  <a:schemeClr val="tx1"/>
                </a:solidFill>
                <a:latin typeface="Arial" charset="0"/>
              </a:defRPr>
            </a:lvl2pPr>
            <a:lvl3pPr marL="1151090" indent="-230218">
              <a:defRPr>
                <a:solidFill>
                  <a:schemeClr val="tx1"/>
                </a:solidFill>
                <a:latin typeface="Arial" charset="0"/>
              </a:defRPr>
            </a:lvl3pPr>
            <a:lvl4pPr marL="1611526" indent="-230218">
              <a:defRPr>
                <a:solidFill>
                  <a:schemeClr val="tx1"/>
                </a:solidFill>
                <a:latin typeface="Arial" charset="0"/>
              </a:defRPr>
            </a:lvl4pPr>
            <a:lvl5pPr marL="2071961" indent="-230218">
              <a:defRPr>
                <a:solidFill>
                  <a:schemeClr val="tx1"/>
                </a:solidFill>
                <a:latin typeface="Arial" charset="0"/>
              </a:defRPr>
            </a:lvl5pPr>
            <a:lvl6pPr marL="2532397" indent="-230218" eaLnBrk="0" fontAlgn="base" hangingPunct="0">
              <a:spcBef>
                <a:spcPct val="0"/>
              </a:spcBef>
              <a:spcAft>
                <a:spcPct val="0"/>
              </a:spcAft>
              <a:defRPr>
                <a:solidFill>
                  <a:schemeClr val="tx1"/>
                </a:solidFill>
                <a:latin typeface="Arial" charset="0"/>
              </a:defRPr>
            </a:lvl6pPr>
            <a:lvl7pPr marL="2992834" indent="-230218" eaLnBrk="0" fontAlgn="base" hangingPunct="0">
              <a:spcBef>
                <a:spcPct val="0"/>
              </a:spcBef>
              <a:spcAft>
                <a:spcPct val="0"/>
              </a:spcAft>
              <a:defRPr>
                <a:solidFill>
                  <a:schemeClr val="tx1"/>
                </a:solidFill>
                <a:latin typeface="Arial" charset="0"/>
              </a:defRPr>
            </a:lvl7pPr>
            <a:lvl8pPr marL="3453270" indent="-230218" eaLnBrk="0" fontAlgn="base" hangingPunct="0">
              <a:spcBef>
                <a:spcPct val="0"/>
              </a:spcBef>
              <a:spcAft>
                <a:spcPct val="0"/>
              </a:spcAft>
              <a:defRPr>
                <a:solidFill>
                  <a:schemeClr val="tx1"/>
                </a:solidFill>
                <a:latin typeface="Arial" charset="0"/>
              </a:defRPr>
            </a:lvl8pPr>
            <a:lvl9pPr marL="3913705" indent="-230218" eaLnBrk="0" fontAlgn="base" hangingPunct="0">
              <a:spcBef>
                <a:spcPct val="0"/>
              </a:spcBef>
              <a:spcAft>
                <a:spcPct val="0"/>
              </a:spcAft>
              <a:defRPr>
                <a:solidFill>
                  <a:schemeClr val="tx1"/>
                </a:solidFill>
                <a:latin typeface="Arial" charset="0"/>
              </a:defRPr>
            </a:lvl9pPr>
          </a:lstStyle>
          <a:p>
            <a:fld id="{FDD3FB40-6052-407A-814A-33BD24D74D4D}" type="slidenum">
              <a:rPr lang="en-US">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588769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A2B9D-368E-4BFB-8F55-0D7C25A873BB}" type="slidenum">
              <a:rPr lang="en-US" smtClean="0"/>
              <a:pPr/>
              <a:t>11</a:t>
            </a:fld>
            <a:endParaRPr lang="en-US"/>
          </a:p>
        </p:txBody>
      </p:sp>
    </p:spTree>
    <p:extLst>
      <p:ext uri="{BB962C8B-B14F-4D97-AF65-F5344CB8AC3E}">
        <p14:creationId xmlns:p14="http://schemas.microsoft.com/office/powerpoint/2010/main" val="2131719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A2B9D-368E-4BFB-8F55-0D7C25A873BB}" type="slidenum">
              <a:rPr lang="en-US" smtClean="0"/>
              <a:pPr/>
              <a:t>12</a:t>
            </a:fld>
            <a:endParaRPr lang="en-US"/>
          </a:p>
        </p:txBody>
      </p:sp>
    </p:spTree>
    <p:extLst>
      <p:ext uri="{BB962C8B-B14F-4D97-AF65-F5344CB8AC3E}">
        <p14:creationId xmlns:p14="http://schemas.microsoft.com/office/powerpoint/2010/main" val="1864789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A2B9D-368E-4BFB-8F55-0D7C25A873BB}" type="slidenum">
              <a:rPr lang="en-US" smtClean="0"/>
              <a:pPr/>
              <a:t>13</a:t>
            </a:fld>
            <a:endParaRPr lang="en-US"/>
          </a:p>
        </p:txBody>
      </p:sp>
    </p:spTree>
    <p:extLst>
      <p:ext uri="{BB962C8B-B14F-4D97-AF65-F5344CB8AC3E}">
        <p14:creationId xmlns:p14="http://schemas.microsoft.com/office/powerpoint/2010/main" val="3825642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8208" indent="-287773">
              <a:defRPr>
                <a:solidFill>
                  <a:schemeClr val="tx1"/>
                </a:solidFill>
                <a:latin typeface="Arial" charset="0"/>
              </a:defRPr>
            </a:lvl2pPr>
            <a:lvl3pPr marL="1151090" indent="-230218">
              <a:defRPr>
                <a:solidFill>
                  <a:schemeClr val="tx1"/>
                </a:solidFill>
                <a:latin typeface="Arial" charset="0"/>
              </a:defRPr>
            </a:lvl3pPr>
            <a:lvl4pPr marL="1611526" indent="-230218">
              <a:defRPr>
                <a:solidFill>
                  <a:schemeClr val="tx1"/>
                </a:solidFill>
                <a:latin typeface="Arial" charset="0"/>
              </a:defRPr>
            </a:lvl4pPr>
            <a:lvl5pPr marL="2071961" indent="-230218">
              <a:defRPr>
                <a:solidFill>
                  <a:schemeClr val="tx1"/>
                </a:solidFill>
                <a:latin typeface="Arial" charset="0"/>
              </a:defRPr>
            </a:lvl5pPr>
            <a:lvl6pPr marL="2532397" indent="-230218" eaLnBrk="0" fontAlgn="base" hangingPunct="0">
              <a:spcBef>
                <a:spcPct val="0"/>
              </a:spcBef>
              <a:spcAft>
                <a:spcPct val="0"/>
              </a:spcAft>
              <a:defRPr>
                <a:solidFill>
                  <a:schemeClr val="tx1"/>
                </a:solidFill>
                <a:latin typeface="Arial" charset="0"/>
              </a:defRPr>
            </a:lvl6pPr>
            <a:lvl7pPr marL="2992834" indent="-230218" eaLnBrk="0" fontAlgn="base" hangingPunct="0">
              <a:spcBef>
                <a:spcPct val="0"/>
              </a:spcBef>
              <a:spcAft>
                <a:spcPct val="0"/>
              </a:spcAft>
              <a:defRPr>
                <a:solidFill>
                  <a:schemeClr val="tx1"/>
                </a:solidFill>
                <a:latin typeface="Arial" charset="0"/>
              </a:defRPr>
            </a:lvl7pPr>
            <a:lvl8pPr marL="3453270" indent="-230218" eaLnBrk="0" fontAlgn="base" hangingPunct="0">
              <a:spcBef>
                <a:spcPct val="0"/>
              </a:spcBef>
              <a:spcAft>
                <a:spcPct val="0"/>
              </a:spcAft>
              <a:defRPr>
                <a:solidFill>
                  <a:schemeClr val="tx1"/>
                </a:solidFill>
                <a:latin typeface="Arial" charset="0"/>
              </a:defRPr>
            </a:lvl8pPr>
            <a:lvl9pPr marL="3913705" indent="-230218" eaLnBrk="0" fontAlgn="base" hangingPunct="0">
              <a:spcBef>
                <a:spcPct val="0"/>
              </a:spcBef>
              <a:spcAft>
                <a:spcPct val="0"/>
              </a:spcAft>
              <a:defRPr>
                <a:solidFill>
                  <a:schemeClr val="tx1"/>
                </a:solidFill>
                <a:latin typeface="Arial" charset="0"/>
              </a:defRPr>
            </a:lvl9pPr>
          </a:lstStyle>
          <a:p>
            <a:fld id="{DA25CAE5-0DBF-49B5-9204-64B0225A38D0}" type="slidenum">
              <a:rPr lang="en-US" smtClean="0">
                <a:solidFill>
                  <a:prstClr val="black"/>
                </a:solidFill>
              </a:rPr>
              <a:pPr/>
              <a:t>14</a:t>
            </a:fld>
            <a:endParaRPr lang="en-US" smtClean="0">
              <a:solidFill>
                <a:prstClr val="black"/>
              </a:solidFill>
            </a:endParaRPr>
          </a:p>
        </p:txBody>
      </p:sp>
    </p:spTree>
    <p:extLst>
      <p:ext uri="{BB962C8B-B14F-4D97-AF65-F5344CB8AC3E}">
        <p14:creationId xmlns:p14="http://schemas.microsoft.com/office/powerpoint/2010/main" val="2529218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8208" indent="-287773">
              <a:defRPr>
                <a:solidFill>
                  <a:schemeClr val="tx1"/>
                </a:solidFill>
                <a:latin typeface="Arial" charset="0"/>
              </a:defRPr>
            </a:lvl2pPr>
            <a:lvl3pPr marL="1151090" indent="-230218">
              <a:defRPr>
                <a:solidFill>
                  <a:schemeClr val="tx1"/>
                </a:solidFill>
                <a:latin typeface="Arial" charset="0"/>
              </a:defRPr>
            </a:lvl3pPr>
            <a:lvl4pPr marL="1611526" indent="-230218">
              <a:defRPr>
                <a:solidFill>
                  <a:schemeClr val="tx1"/>
                </a:solidFill>
                <a:latin typeface="Arial" charset="0"/>
              </a:defRPr>
            </a:lvl4pPr>
            <a:lvl5pPr marL="2071961" indent="-230218">
              <a:defRPr>
                <a:solidFill>
                  <a:schemeClr val="tx1"/>
                </a:solidFill>
                <a:latin typeface="Arial" charset="0"/>
              </a:defRPr>
            </a:lvl5pPr>
            <a:lvl6pPr marL="2532397" indent="-230218" eaLnBrk="0" fontAlgn="base" hangingPunct="0">
              <a:spcBef>
                <a:spcPct val="0"/>
              </a:spcBef>
              <a:spcAft>
                <a:spcPct val="0"/>
              </a:spcAft>
              <a:defRPr>
                <a:solidFill>
                  <a:schemeClr val="tx1"/>
                </a:solidFill>
                <a:latin typeface="Arial" charset="0"/>
              </a:defRPr>
            </a:lvl6pPr>
            <a:lvl7pPr marL="2992834" indent="-230218" eaLnBrk="0" fontAlgn="base" hangingPunct="0">
              <a:spcBef>
                <a:spcPct val="0"/>
              </a:spcBef>
              <a:spcAft>
                <a:spcPct val="0"/>
              </a:spcAft>
              <a:defRPr>
                <a:solidFill>
                  <a:schemeClr val="tx1"/>
                </a:solidFill>
                <a:latin typeface="Arial" charset="0"/>
              </a:defRPr>
            </a:lvl7pPr>
            <a:lvl8pPr marL="3453270" indent="-230218" eaLnBrk="0" fontAlgn="base" hangingPunct="0">
              <a:spcBef>
                <a:spcPct val="0"/>
              </a:spcBef>
              <a:spcAft>
                <a:spcPct val="0"/>
              </a:spcAft>
              <a:defRPr>
                <a:solidFill>
                  <a:schemeClr val="tx1"/>
                </a:solidFill>
                <a:latin typeface="Arial" charset="0"/>
              </a:defRPr>
            </a:lvl8pPr>
            <a:lvl9pPr marL="3913705" indent="-230218" eaLnBrk="0" fontAlgn="base" hangingPunct="0">
              <a:spcBef>
                <a:spcPct val="0"/>
              </a:spcBef>
              <a:spcAft>
                <a:spcPct val="0"/>
              </a:spcAft>
              <a:defRPr>
                <a:solidFill>
                  <a:schemeClr val="tx1"/>
                </a:solidFill>
                <a:latin typeface="Arial" charset="0"/>
              </a:defRPr>
            </a:lvl9pPr>
          </a:lstStyle>
          <a:p>
            <a:fld id="{08F64F5B-7079-487B-B9A7-2DEC33790F04}" type="slidenum">
              <a:rPr lang="en-US" smtClean="0"/>
              <a:pPr/>
              <a:t>15</a:t>
            </a:fld>
            <a:endParaRPr lang="en-US" smtClean="0"/>
          </a:p>
        </p:txBody>
      </p:sp>
    </p:spTree>
    <p:extLst>
      <p:ext uri="{BB962C8B-B14F-4D97-AF65-F5344CB8AC3E}">
        <p14:creationId xmlns:p14="http://schemas.microsoft.com/office/powerpoint/2010/main" val="337083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AA410EB8-A01E-483B-9F37-9B9DDCDD717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rot="5400000">
            <a:off x="-808037" y="3932237"/>
            <a:ext cx="2133600" cy="365125"/>
          </a:xfrm>
        </p:spPr>
        <p:txBody>
          <a:bodyPr/>
          <a:lstStyle/>
          <a:p>
            <a:fld id="{AA410EB8-A01E-483B-9F37-9B9DDCDD717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Georgia" pitchFamily="18" charset="0"/>
              </a:defRPr>
            </a:lvl1pPr>
            <a:lvl2pPr>
              <a:defRPr>
                <a:latin typeface="Georgia" pitchFamily="18" charset="0"/>
              </a:defRPr>
            </a:lvl2pPr>
            <a:lvl3pPr>
              <a:defRPr>
                <a:latin typeface="Georgia" pitchFamily="18" charset="0"/>
              </a:defRPr>
            </a:lvl3pPr>
            <a:lvl4pPr>
              <a:defRPr>
                <a:latin typeface="Georgia" pitchFamily="18" charset="0"/>
              </a:defRPr>
            </a:lvl4pPr>
            <a:lvl5pPr>
              <a:defRPr>
                <a:latin typeface="Georgia"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AA410EB8-A01E-483B-9F37-9B9DDCDD717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Georgia"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AA410EB8-A01E-483B-9F37-9B9DDCDD7179}"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AA410EB8-A01E-483B-9F37-9B9DDCDD717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AA410EB8-A01E-483B-9F37-9B9DDCDD717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AA410EB8-A01E-483B-9F37-9B9DDCDD717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410EB8-A01E-483B-9F37-9B9DDCDD717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AA410EB8-A01E-483B-9F37-9B9DDCDD71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Georgia"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Georgia"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AA410EB8-A01E-483B-9F37-9B9DDCDD717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4000">
              <a:schemeClr val="bg1"/>
            </a:gs>
            <a:gs pos="100000">
              <a:schemeClr val="bg1">
                <a:lumMod val="65000"/>
              </a:schemeClr>
            </a:gs>
          </a:gsLst>
          <a:lin ang="5400000" scaled="0"/>
          <a:tileRect/>
        </a:gradFill>
        <a:effectLst/>
      </p:bgPr>
    </p:bg>
    <p:spTree>
      <p:nvGrpSpPr>
        <p:cNvPr id="1" name=""/>
        <p:cNvGrpSpPr/>
        <p:nvPr/>
      </p:nvGrpSpPr>
      <p:grpSpPr>
        <a:xfrm>
          <a:off x="0" y="0"/>
          <a:ext cx="0" cy="0"/>
          <a:chOff x="0" y="0"/>
          <a:chExt cx="0" cy="0"/>
        </a:xfrm>
      </p:grpSpPr>
      <p:sp>
        <p:nvSpPr>
          <p:cNvPr id="11" name="Rectangle 10"/>
          <p:cNvSpPr/>
          <p:nvPr/>
        </p:nvSpPr>
        <p:spPr>
          <a:xfrm>
            <a:off x="0" y="6296526"/>
            <a:ext cx="9144000" cy="561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3505200" y="640080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itchFamily="34" charset="0"/>
              </a:defRPr>
            </a:lvl1pPr>
          </a:lstStyle>
          <a:p>
            <a:fld id="{AA410EB8-A01E-483B-9F37-9B9DDCDD7179}" type="slidenum">
              <a:rPr lang="en-US" smtClean="0"/>
              <a:pPr/>
              <a:t>‹#›</a:t>
            </a:fld>
            <a:endParaRPr lang="en-US" dirty="0"/>
          </a:p>
        </p:txBody>
      </p:sp>
      <p:pic>
        <p:nvPicPr>
          <p:cNvPr id="12" name="Picture 11" descr="Logo-Horizontal.png"/>
          <p:cNvPicPr>
            <a:picLocks noChangeAspect="1"/>
          </p:cNvPicPr>
          <p:nvPr/>
        </p:nvPicPr>
        <p:blipFill>
          <a:blip r:embed="rId13" cstate="print"/>
          <a:stretch>
            <a:fillRect/>
          </a:stretch>
        </p:blipFill>
        <p:spPr>
          <a:xfrm>
            <a:off x="84223" y="6419130"/>
            <a:ext cx="2065420" cy="31871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Century Gothic" pitchFamily="34" charset="0"/>
          <a:ea typeface="+mj-ea"/>
          <a:cs typeface="+mj-cs"/>
        </a:defRPr>
      </a:lvl1pPr>
    </p:titleStyle>
    <p:bodyStyle>
      <a:lvl1pPr marL="342900" indent="-342900" algn="l" defTabSz="914400" rtl="0" eaLnBrk="1" latinLnBrk="0" hangingPunct="1">
        <a:spcBef>
          <a:spcPct val="20000"/>
        </a:spcBef>
        <a:buClr>
          <a:srgbClr val="0070C0"/>
        </a:buClr>
        <a:buFont typeface="Wingdings" pitchFamily="2" charset="2"/>
        <a:buChar char="§"/>
        <a:defRPr sz="3200" kern="1200">
          <a:solidFill>
            <a:schemeClr val="tx1"/>
          </a:solidFill>
          <a:latin typeface="Georgia" pitchFamily="18" charset="0"/>
          <a:ea typeface="+mn-ea"/>
          <a:cs typeface="+mn-cs"/>
        </a:defRPr>
      </a:lvl1pPr>
      <a:lvl2pPr marL="742950" indent="-285750" algn="l" defTabSz="914400" rtl="0" eaLnBrk="1" latinLnBrk="0" hangingPunct="1">
        <a:spcBef>
          <a:spcPct val="20000"/>
        </a:spcBef>
        <a:buClr>
          <a:srgbClr val="0070C0"/>
        </a:buClr>
        <a:buFont typeface="Wingdings" pitchFamily="2" charset="2"/>
        <a:buChar char="§"/>
        <a:defRPr sz="2800" kern="1200">
          <a:solidFill>
            <a:schemeClr val="tx1"/>
          </a:solidFill>
          <a:latin typeface="Georgia" pitchFamily="18" charset="0"/>
          <a:ea typeface="+mn-ea"/>
          <a:cs typeface="+mn-cs"/>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Georgia" pitchFamily="18" charset="0"/>
          <a:ea typeface="+mn-ea"/>
          <a:cs typeface="+mn-cs"/>
        </a:defRPr>
      </a:lvl3pPr>
      <a:lvl4pPr marL="1600200" indent="-228600" algn="l" defTabSz="914400" rtl="0" eaLnBrk="1" latinLnBrk="0" hangingPunct="1">
        <a:spcBef>
          <a:spcPct val="20000"/>
        </a:spcBef>
        <a:buClr>
          <a:srgbClr val="0070C0"/>
        </a:buClr>
        <a:buFont typeface="Wingdings" pitchFamily="2" charset="2"/>
        <a:buChar char="§"/>
        <a:defRPr sz="2000" kern="1200">
          <a:solidFill>
            <a:schemeClr val="tx1"/>
          </a:solidFill>
          <a:latin typeface="Georgia" pitchFamily="18" charset="0"/>
          <a:ea typeface="+mn-ea"/>
          <a:cs typeface="+mn-cs"/>
        </a:defRPr>
      </a:lvl4pPr>
      <a:lvl5pPr marL="2057400" indent="-228600" algn="l" defTabSz="914400" rtl="0" eaLnBrk="1" latinLnBrk="0" hangingPunct="1">
        <a:spcBef>
          <a:spcPct val="20000"/>
        </a:spcBef>
        <a:buClr>
          <a:srgbClr val="0070C0"/>
        </a:buClr>
        <a:buFont typeface="Wingdings" pitchFamily="2" charset="2"/>
        <a:buChar char="§"/>
        <a:defRPr sz="2000" kern="1200">
          <a:solidFill>
            <a:schemeClr val="tx1"/>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9.wmf"/></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1"/>
            <a:ext cx="7772400" cy="2533650"/>
          </a:xfrm>
        </p:spPr>
        <p:txBody>
          <a:bodyPr>
            <a:normAutofit/>
          </a:bodyPr>
          <a:lstStyle/>
          <a:p>
            <a:r>
              <a:rPr lang="en-US" dirty="0" smtClean="0">
                <a:latin typeface="+mj-lt"/>
              </a:rPr>
              <a:t>Update on </a:t>
            </a:r>
            <a:br>
              <a:rPr lang="en-US" dirty="0" smtClean="0">
                <a:latin typeface="+mj-lt"/>
              </a:rPr>
            </a:br>
            <a:r>
              <a:rPr lang="en-US" dirty="0" smtClean="0">
                <a:latin typeface="+mj-lt"/>
              </a:rPr>
              <a:t>O&amp;M strategic plan </a:t>
            </a:r>
            <a:endParaRPr lang="en-US" dirty="0">
              <a:latin typeface="+mj-lt"/>
            </a:endParaRPr>
          </a:p>
        </p:txBody>
      </p:sp>
      <p:sp>
        <p:nvSpPr>
          <p:cNvPr id="3" name="Subtitle 2"/>
          <p:cNvSpPr>
            <a:spLocks noGrp="1"/>
          </p:cNvSpPr>
          <p:nvPr>
            <p:ph type="subTitle" idx="1"/>
          </p:nvPr>
        </p:nvSpPr>
        <p:spPr/>
        <p:txBody>
          <a:bodyPr>
            <a:normAutofit/>
          </a:bodyPr>
          <a:lstStyle/>
          <a:p>
            <a:endParaRPr lang="en-US" sz="1800" dirty="0" smtClean="0"/>
          </a:p>
          <a:p>
            <a:endParaRPr lang="en-US" sz="2400" dirty="0" smtClean="0">
              <a:latin typeface="+mn-lt"/>
            </a:endParaRPr>
          </a:p>
          <a:p>
            <a:r>
              <a:rPr lang="en-US" sz="2400" dirty="0" smtClean="0">
                <a:latin typeface="+mn-lt"/>
              </a:rPr>
              <a:t>April 7, 2015</a:t>
            </a:r>
            <a:endParaRPr lang="en-US" sz="2400"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2406650" y="0"/>
            <a:ext cx="6737350" cy="6858000"/>
            <a:chOff x="2406650" y="0"/>
            <a:chExt cx="6737350" cy="6858000"/>
          </a:xfrm>
        </p:grpSpPr>
        <p:pic>
          <p:nvPicPr>
            <p:cNvPr id="6152" name="Picture 3" descr="Active Screens Map.jpg"/>
            <p:cNvPicPr>
              <a:picLocks noChangeAspect="1"/>
            </p:cNvPicPr>
            <p:nvPr/>
          </p:nvPicPr>
          <p:blipFill>
            <a:blip r:embed="rId3" cstate="print">
              <a:extLst>
                <a:ext uri="{28A0092B-C50C-407E-A947-70E740481C1C}">
                  <a14:useLocalDpi xmlns:a14="http://schemas.microsoft.com/office/drawing/2010/main" val="0"/>
                </a:ext>
              </a:extLst>
            </a:blip>
            <a:srcRect l="8301" t="17778" r="11176" b="18889"/>
            <a:stretch>
              <a:fillRect/>
            </a:stretch>
          </p:blipFill>
          <p:spPr bwMode="auto">
            <a:xfrm>
              <a:off x="2406650" y="0"/>
              <a:ext cx="6737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5-Point Star 6"/>
            <p:cNvSpPr/>
            <p:nvPr/>
          </p:nvSpPr>
          <p:spPr bwMode="auto">
            <a:xfrm>
              <a:off x="6324600" y="1752600"/>
              <a:ext cx="304800" cy="304800"/>
            </a:xfrm>
            <a:prstGeom prst="star5">
              <a:avLst/>
            </a:prstGeom>
            <a:solidFill>
              <a:srgbClr val="FFC000"/>
            </a:solidFill>
            <a:ln w="19050" cap="flat" cmpd="sng" algn="ctr">
              <a:solidFill>
                <a:schemeClr val="bg2">
                  <a:lumMod val="75000"/>
                </a:schemeClr>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srgbClr val="FFFFFF"/>
                </a:solidFill>
              </a:endParaRPr>
            </a:p>
          </p:txBody>
        </p:sp>
        <p:cxnSp>
          <p:nvCxnSpPr>
            <p:cNvPr id="6154" name="Straight Connector 8"/>
            <p:cNvCxnSpPr>
              <a:cxnSpLocks noChangeShapeType="1"/>
            </p:cNvCxnSpPr>
            <p:nvPr/>
          </p:nvCxnSpPr>
          <p:spPr bwMode="auto">
            <a:xfrm rot="10800000" flipV="1">
              <a:off x="6629400" y="1295400"/>
              <a:ext cx="990600" cy="533400"/>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grpSp>
      <p:sp>
        <p:nvSpPr>
          <p:cNvPr id="6147" name="Title 1"/>
          <p:cNvSpPr>
            <a:spLocks noGrp="1"/>
          </p:cNvSpPr>
          <p:nvPr>
            <p:ph type="ctrTitle"/>
          </p:nvPr>
        </p:nvSpPr>
        <p:spPr>
          <a:xfrm>
            <a:off x="0" y="0"/>
            <a:ext cx="5486400" cy="1219200"/>
          </a:xfrm>
        </p:spPr>
        <p:txBody>
          <a:bodyPr/>
          <a:lstStyle/>
          <a:p>
            <a:pPr eaLnBrk="1" hangingPunct="1">
              <a:defRPr/>
            </a:pPr>
            <a:r>
              <a:rPr lang="en-US" sz="2000" b="1" dirty="0" smtClean="0">
                <a:solidFill>
                  <a:schemeClr val="bg2">
                    <a:lumMod val="75000"/>
                  </a:schemeClr>
                </a:solidFill>
                <a:effectLst>
                  <a:outerShdw blurRad="38100" dist="38100" dir="2700000" algn="tl">
                    <a:srgbClr val="000000">
                      <a:alpha val="43137"/>
                    </a:srgbClr>
                  </a:outerShdw>
                </a:effectLst>
                <a:cs typeface="Arial" charset="0"/>
              </a:rPr>
              <a:t>Idaho Department of Fish and Game -</a:t>
            </a:r>
            <a:br>
              <a:rPr lang="en-US" sz="2000" b="1" dirty="0" smtClean="0">
                <a:solidFill>
                  <a:schemeClr val="bg2">
                    <a:lumMod val="75000"/>
                  </a:schemeClr>
                </a:solidFill>
                <a:effectLst>
                  <a:outerShdw blurRad="38100" dist="38100" dir="2700000" algn="tl">
                    <a:srgbClr val="000000">
                      <a:alpha val="43137"/>
                    </a:srgbClr>
                  </a:outerShdw>
                </a:effectLst>
                <a:cs typeface="Arial" charset="0"/>
              </a:rPr>
            </a:br>
            <a:r>
              <a:rPr lang="en-US" sz="2000" b="1" dirty="0" err="1" smtClean="0">
                <a:solidFill>
                  <a:schemeClr val="bg2">
                    <a:lumMod val="75000"/>
                  </a:schemeClr>
                </a:solidFill>
                <a:effectLst>
                  <a:outerShdw blurRad="38100" dist="38100" dir="2700000" algn="tl">
                    <a:srgbClr val="000000">
                      <a:alpha val="43137"/>
                    </a:srgbClr>
                  </a:outerShdw>
                </a:effectLst>
                <a:cs typeface="Arial" charset="0"/>
              </a:rPr>
              <a:t>Anadromous</a:t>
            </a:r>
            <a:r>
              <a:rPr lang="en-US" sz="2000" b="1" dirty="0" smtClean="0">
                <a:solidFill>
                  <a:schemeClr val="bg2">
                    <a:lumMod val="75000"/>
                  </a:schemeClr>
                </a:solidFill>
                <a:effectLst>
                  <a:outerShdw blurRad="38100" dist="38100" dir="2700000" algn="tl">
                    <a:srgbClr val="000000">
                      <a:alpha val="43137"/>
                    </a:srgbClr>
                  </a:outerShdw>
                </a:effectLst>
                <a:cs typeface="Arial" charset="0"/>
              </a:rPr>
              <a:t> Fish Screen Program</a:t>
            </a:r>
          </a:p>
        </p:txBody>
      </p:sp>
      <p:sp>
        <p:nvSpPr>
          <p:cNvPr id="3" name="Subtitle 2"/>
          <p:cNvSpPr>
            <a:spLocks noGrp="1"/>
          </p:cNvSpPr>
          <p:nvPr>
            <p:ph type="subTitle" idx="1"/>
          </p:nvPr>
        </p:nvSpPr>
        <p:spPr>
          <a:xfrm>
            <a:off x="228600" y="1143000"/>
            <a:ext cx="4114800" cy="4572000"/>
          </a:xfrm>
        </p:spPr>
        <p:txBody>
          <a:bodyPr>
            <a:normAutofit/>
          </a:bodyPr>
          <a:lstStyle/>
          <a:p>
            <a:pPr marL="285750" lvl="0" indent="-285750" algn="l" eaLnBrk="1" fontAlgn="auto" hangingPunct="1">
              <a:spcAft>
                <a:spcPts val="0"/>
              </a:spcAft>
              <a:buFont typeface="Arial" pitchFamily="34" charset="0"/>
              <a:buChar char="•"/>
              <a:defRPr/>
            </a:pPr>
            <a:r>
              <a:rPr lang="en-US" sz="1600" b="1" kern="1200" dirty="0" smtClean="0">
                <a:solidFill>
                  <a:schemeClr val="accent4">
                    <a:lumMod val="25000"/>
                  </a:schemeClr>
                </a:solidFill>
                <a:latin typeface="Times New Roman" pitchFamily="18" charset="0"/>
                <a:cs typeface="Times New Roman" pitchFamily="18" charset="0"/>
              </a:rPr>
              <a:t>Located </a:t>
            </a:r>
            <a:r>
              <a:rPr lang="en-US" sz="1600" b="1" kern="1200" dirty="0">
                <a:solidFill>
                  <a:schemeClr val="accent4">
                    <a:lumMod val="25000"/>
                  </a:schemeClr>
                </a:solidFill>
                <a:latin typeface="Times New Roman" pitchFamily="18" charset="0"/>
                <a:cs typeface="Times New Roman" pitchFamily="18" charset="0"/>
              </a:rPr>
              <a:t>in Salmon, Idaho.  </a:t>
            </a:r>
          </a:p>
          <a:p>
            <a:pPr lvl="0" algn="l" eaLnBrk="1" fontAlgn="auto" hangingPunct="1">
              <a:spcAft>
                <a:spcPts val="0"/>
              </a:spcAft>
              <a:buFont typeface="Arial" pitchFamily="34" charset="0"/>
              <a:buChar char="•"/>
              <a:defRPr/>
            </a:pPr>
            <a:r>
              <a:rPr lang="en-US" sz="1600" b="1" kern="1200" dirty="0">
                <a:solidFill>
                  <a:schemeClr val="accent4">
                    <a:lumMod val="25000"/>
                  </a:schemeClr>
                </a:solidFill>
                <a:latin typeface="Times New Roman" pitchFamily="18" charset="0"/>
                <a:cs typeface="Times New Roman" pitchFamily="18" charset="0"/>
              </a:rPr>
              <a:t> </a:t>
            </a:r>
            <a:r>
              <a:rPr lang="en-US" sz="1600" b="1" kern="1200" dirty="0" smtClean="0">
                <a:solidFill>
                  <a:schemeClr val="accent4">
                    <a:lumMod val="25000"/>
                  </a:schemeClr>
                </a:solidFill>
                <a:latin typeface="Times New Roman" pitchFamily="18" charset="0"/>
                <a:cs typeface="Times New Roman" pitchFamily="18" charset="0"/>
              </a:rPr>
              <a:t>   12 </a:t>
            </a:r>
            <a:r>
              <a:rPr lang="en-US" sz="1600" b="1" kern="1200" dirty="0">
                <a:solidFill>
                  <a:schemeClr val="accent4">
                    <a:lumMod val="25000"/>
                  </a:schemeClr>
                </a:solidFill>
                <a:latin typeface="Times New Roman" pitchFamily="18" charset="0"/>
                <a:cs typeface="Times New Roman" pitchFamily="18" charset="0"/>
              </a:rPr>
              <a:t>full-time/ 17 temporary employees</a:t>
            </a:r>
          </a:p>
          <a:p>
            <a:pPr lvl="0" algn="l" eaLnBrk="1" fontAlgn="auto" hangingPunct="1">
              <a:spcAft>
                <a:spcPts val="0"/>
              </a:spcAft>
              <a:defRPr/>
            </a:pPr>
            <a:endParaRPr lang="en-US" sz="1600" b="1" kern="1200" dirty="0">
              <a:solidFill>
                <a:schemeClr val="accent4">
                  <a:lumMod val="25000"/>
                </a:schemeClr>
              </a:solidFill>
              <a:latin typeface="Times New Roman" pitchFamily="18" charset="0"/>
              <a:cs typeface="Times New Roman" pitchFamily="18" charset="0"/>
            </a:endParaRPr>
          </a:p>
          <a:p>
            <a:pPr lvl="0" algn="l" eaLnBrk="1" fontAlgn="auto" hangingPunct="1">
              <a:spcAft>
                <a:spcPts val="0"/>
              </a:spcAft>
              <a:buFont typeface="Arial" pitchFamily="34" charset="0"/>
              <a:buChar char="•"/>
              <a:defRPr/>
            </a:pPr>
            <a:r>
              <a:rPr lang="en-US" sz="1600" b="1" kern="1200" dirty="0">
                <a:solidFill>
                  <a:schemeClr val="accent4">
                    <a:lumMod val="25000"/>
                  </a:schemeClr>
                </a:solidFill>
                <a:latin typeface="Times New Roman" pitchFamily="18" charset="0"/>
                <a:cs typeface="Times New Roman" pitchFamily="18" charset="0"/>
              </a:rPr>
              <a:t>  </a:t>
            </a:r>
            <a:r>
              <a:rPr lang="en-US" sz="1600" b="1" kern="1200" dirty="0" smtClean="0">
                <a:solidFill>
                  <a:schemeClr val="accent4">
                    <a:lumMod val="25000"/>
                  </a:schemeClr>
                </a:solidFill>
                <a:latin typeface="Times New Roman" pitchFamily="18" charset="0"/>
                <a:cs typeface="Times New Roman" pitchFamily="18" charset="0"/>
              </a:rPr>
              <a:t>  Installed</a:t>
            </a:r>
            <a:r>
              <a:rPr lang="en-US" sz="1600" b="1" kern="1200" dirty="0">
                <a:solidFill>
                  <a:schemeClr val="accent4">
                    <a:lumMod val="25000"/>
                  </a:schemeClr>
                </a:solidFill>
                <a:latin typeface="Times New Roman" pitchFamily="18" charset="0"/>
                <a:cs typeface="Times New Roman" pitchFamily="18" charset="0"/>
              </a:rPr>
              <a:t>, operate, and maintain </a:t>
            </a:r>
          </a:p>
          <a:p>
            <a:pPr lvl="0" algn="l" eaLnBrk="1" fontAlgn="auto" hangingPunct="1">
              <a:spcAft>
                <a:spcPts val="0"/>
              </a:spcAft>
              <a:defRPr/>
            </a:pPr>
            <a:r>
              <a:rPr lang="en-US" sz="1600" b="1" kern="1200" dirty="0">
                <a:solidFill>
                  <a:schemeClr val="accent4">
                    <a:lumMod val="25000"/>
                  </a:schemeClr>
                </a:solidFill>
                <a:latin typeface="Times New Roman" pitchFamily="18" charset="0"/>
                <a:cs typeface="Times New Roman" pitchFamily="18" charset="0"/>
              </a:rPr>
              <a:t>   </a:t>
            </a:r>
            <a:r>
              <a:rPr lang="en-US" sz="1600" b="1" kern="1200" dirty="0" smtClean="0">
                <a:solidFill>
                  <a:schemeClr val="accent4">
                    <a:lumMod val="25000"/>
                  </a:schemeClr>
                </a:solidFill>
                <a:latin typeface="Times New Roman" pitchFamily="18" charset="0"/>
                <a:cs typeface="Times New Roman" pitchFamily="18" charset="0"/>
              </a:rPr>
              <a:t>  263 </a:t>
            </a:r>
            <a:r>
              <a:rPr lang="en-US" sz="1600" b="1" kern="1200" dirty="0">
                <a:solidFill>
                  <a:schemeClr val="accent4">
                    <a:lumMod val="25000"/>
                  </a:schemeClr>
                </a:solidFill>
                <a:latin typeface="Times New Roman" pitchFamily="18" charset="0"/>
                <a:cs typeface="Times New Roman" pitchFamily="18" charset="0"/>
              </a:rPr>
              <a:t>fish screens in the USRB.</a:t>
            </a:r>
          </a:p>
          <a:p>
            <a:pPr lvl="0" algn="l" eaLnBrk="1" fontAlgn="auto" hangingPunct="1">
              <a:spcAft>
                <a:spcPts val="0"/>
              </a:spcAft>
              <a:defRPr/>
            </a:pPr>
            <a:endParaRPr lang="en-US" sz="1600" b="1" kern="1200" dirty="0">
              <a:solidFill>
                <a:schemeClr val="accent4">
                  <a:lumMod val="25000"/>
                </a:schemeClr>
              </a:solidFill>
              <a:latin typeface="Times New Roman" pitchFamily="18" charset="0"/>
              <a:cs typeface="Times New Roman" pitchFamily="18" charset="0"/>
            </a:endParaRPr>
          </a:p>
          <a:p>
            <a:pPr lvl="0" algn="l" eaLnBrk="1" fontAlgn="auto" hangingPunct="1">
              <a:spcAft>
                <a:spcPts val="0"/>
              </a:spcAft>
              <a:buFont typeface="Arial" pitchFamily="34" charset="0"/>
              <a:buChar char="•"/>
              <a:defRPr/>
            </a:pPr>
            <a:r>
              <a:rPr lang="en-US" sz="1600" b="1" kern="1200" dirty="0">
                <a:solidFill>
                  <a:schemeClr val="accent4">
                    <a:lumMod val="25000"/>
                  </a:schemeClr>
                </a:solidFill>
                <a:latin typeface="Times New Roman" pitchFamily="18" charset="0"/>
                <a:cs typeface="Times New Roman" pitchFamily="18" charset="0"/>
              </a:rPr>
              <a:t> </a:t>
            </a:r>
            <a:r>
              <a:rPr lang="en-US" sz="1600" b="1" kern="1200" dirty="0" smtClean="0">
                <a:solidFill>
                  <a:schemeClr val="accent4">
                    <a:lumMod val="25000"/>
                  </a:schemeClr>
                </a:solidFill>
                <a:latin typeface="Times New Roman" pitchFamily="18" charset="0"/>
                <a:cs typeface="Times New Roman" pitchFamily="18" charset="0"/>
              </a:rPr>
              <a:t>   </a:t>
            </a:r>
            <a:r>
              <a:rPr lang="en-US" sz="1600" b="1" kern="1200" dirty="0">
                <a:solidFill>
                  <a:schemeClr val="accent4">
                    <a:lumMod val="25000"/>
                  </a:schemeClr>
                </a:solidFill>
                <a:latin typeface="Times New Roman" pitchFamily="18" charset="0"/>
                <a:cs typeface="Times New Roman" pitchFamily="18" charset="0"/>
              </a:rPr>
              <a:t>NOAA Mitchell Act / BPA.</a:t>
            </a:r>
          </a:p>
          <a:p>
            <a:pPr lvl="0" algn="l" eaLnBrk="1" fontAlgn="auto" hangingPunct="1">
              <a:spcAft>
                <a:spcPts val="0"/>
              </a:spcAft>
              <a:defRPr/>
            </a:pPr>
            <a:endParaRPr lang="en-US" sz="1600" b="1" kern="1200" dirty="0">
              <a:solidFill>
                <a:schemeClr val="accent4">
                  <a:lumMod val="25000"/>
                </a:schemeClr>
              </a:solidFill>
              <a:latin typeface="Times New Roman" pitchFamily="18" charset="0"/>
              <a:cs typeface="Times New Roman" pitchFamily="18" charset="0"/>
            </a:endParaRPr>
          </a:p>
          <a:p>
            <a:pPr lvl="0" algn="l" eaLnBrk="1" fontAlgn="auto" hangingPunct="1">
              <a:spcAft>
                <a:spcPts val="0"/>
              </a:spcAft>
              <a:buFont typeface="Arial" pitchFamily="34" charset="0"/>
              <a:buChar char="•"/>
              <a:defRPr/>
            </a:pPr>
            <a:r>
              <a:rPr lang="en-US" sz="1600" b="1" kern="1200" dirty="0">
                <a:solidFill>
                  <a:schemeClr val="accent4">
                    <a:lumMod val="25000"/>
                  </a:schemeClr>
                </a:solidFill>
                <a:latin typeface="Times New Roman" pitchFamily="18" charset="0"/>
                <a:cs typeface="Times New Roman" pitchFamily="18" charset="0"/>
              </a:rPr>
              <a:t>  </a:t>
            </a:r>
            <a:r>
              <a:rPr lang="en-US" sz="1600" b="1" kern="1200" dirty="0" smtClean="0">
                <a:solidFill>
                  <a:schemeClr val="accent4">
                    <a:lumMod val="25000"/>
                  </a:schemeClr>
                </a:solidFill>
                <a:latin typeface="Times New Roman" pitchFamily="18" charset="0"/>
                <a:cs typeface="Times New Roman" pitchFamily="18" charset="0"/>
              </a:rPr>
              <a:t>  Major </a:t>
            </a:r>
            <a:r>
              <a:rPr lang="en-US" sz="1600" b="1" kern="1200" dirty="0">
                <a:solidFill>
                  <a:schemeClr val="accent4">
                    <a:lumMod val="25000"/>
                  </a:schemeClr>
                </a:solidFill>
                <a:latin typeface="Times New Roman" pitchFamily="18" charset="0"/>
                <a:cs typeface="Times New Roman" pitchFamily="18" charset="0"/>
              </a:rPr>
              <a:t>Limiting Factor:</a:t>
            </a:r>
          </a:p>
          <a:p>
            <a:pPr lvl="0" algn="l" eaLnBrk="1" fontAlgn="auto" hangingPunct="1">
              <a:spcAft>
                <a:spcPts val="0"/>
              </a:spcAft>
              <a:defRPr/>
            </a:pPr>
            <a:r>
              <a:rPr lang="en-US" sz="1600" b="1" kern="1200" dirty="0">
                <a:solidFill>
                  <a:schemeClr val="accent4">
                    <a:lumMod val="25000"/>
                  </a:schemeClr>
                </a:solidFill>
                <a:latin typeface="Times New Roman" pitchFamily="18" charset="0"/>
                <a:cs typeface="Times New Roman" pitchFamily="18" charset="0"/>
              </a:rPr>
              <a:t>  </a:t>
            </a:r>
            <a:r>
              <a:rPr lang="en-US" sz="1600" b="1" kern="1200" dirty="0" smtClean="0">
                <a:solidFill>
                  <a:schemeClr val="accent4">
                    <a:lumMod val="25000"/>
                  </a:schemeClr>
                </a:solidFill>
                <a:latin typeface="Times New Roman" pitchFamily="18" charset="0"/>
                <a:cs typeface="Times New Roman" pitchFamily="18" charset="0"/>
              </a:rPr>
              <a:t>    </a:t>
            </a:r>
            <a:r>
              <a:rPr lang="en-US" sz="1600" b="1" kern="1200" dirty="0">
                <a:solidFill>
                  <a:schemeClr val="accent4">
                    <a:lumMod val="25000"/>
                  </a:schemeClr>
                </a:solidFill>
                <a:latin typeface="Times New Roman" pitchFamily="18" charset="0"/>
                <a:cs typeface="Times New Roman" pitchFamily="18" charset="0"/>
              </a:rPr>
              <a:t>Fish passage and entrainment.</a:t>
            </a:r>
            <a:endParaRPr lang="en-US" sz="1800" b="1" dirty="0" smtClean="0">
              <a:solidFill>
                <a:schemeClr val="accent4">
                  <a:lumMod val="25000"/>
                </a:schemeClr>
              </a:solidFill>
              <a:latin typeface="Times New Roman" pitchFamily="18" charset="0"/>
              <a:cs typeface="Times New Roman" pitchFamily="18" charset="0"/>
            </a:endParaRPr>
          </a:p>
        </p:txBody>
      </p:sp>
      <p:pic>
        <p:nvPicPr>
          <p:cNvPr id="6149" name="Picture 6" descr="state_graph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5181600"/>
            <a:ext cx="118903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IDFG Decal.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6271" y="5334000"/>
            <a:ext cx="1010817"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Box 13"/>
          <p:cNvSpPr txBox="1">
            <a:spLocks noChangeArrowheads="1"/>
          </p:cNvSpPr>
          <p:nvPr/>
        </p:nvSpPr>
        <p:spPr bwMode="auto">
          <a:xfrm>
            <a:off x="7543800" y="1066800"/>
            <a:ext cx="12461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sz="1600" b="1">
                <a:solidFill>
                  <a:srgbClr val="FF0000"/>
                </a:solidFill>
              </a:rPr>
              <a:t>Salmon, ID</a:t>
            </a:r>
          </a:p>
        </p:txBody>
      </p:sp>
    </p:spTree>
    <p:extLst>
      <p:ext uri="{BB962C8B-B14F-4D97-AF65-F5344CB8AC3E}">
        <p14:creationId xmlns:p14="http://schemas.microsoft.com/office/powerpoint/2010/main" val="17143536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373" y="152400"/>
            <a:ext cx="6019800" cy="1143000"/>
          </a:xfrm>
        </p:spPr>
        <p:txBody>
          <a:bodyPr>
            <a:normAutofit/>
          </a:bodyPr>
          <a:lstStyle/>
          <a:p>
            <a:r>
              <a:rPr lang="en-US" sz="3600" b="1" dirty="0" smtClean="0">
                <a:solidFill>
                  <a:schemeClr val="accent4">
                    <a:lumMod val="25000"/>
                  </a:schemeClr>
                </a:solidFill>
                <a:effectLst>
                  <a:outerShdw blurRad="38100" dist="38100" dir="2700000" algn="tl">
                    <a:srgbClr val="000000">
                      <a:alpha val="43137"/>
                    </a:srgbClr>
                  </a:outerShdw>
                </a:effectLst>
                <a:latin typeface="Arial" pitchFamily="34" charset="0"/>
                <a:cs typeface="Arial" pitchFamily="34" charset="0"/>
              </a:rPr>
              <a:t>Objectives</a:t>
            </a:r>
            <a:endParaRPr lang="en-US" sz="3600" b="1" dirty="0">
              <a:solidFill>
                <a:schemeClr val="accent4">
                  <a:lumMod val="2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98763" y="1371600"/>
            <a:ext cx="3962400" cy="2516188"/>
          </a:xfrm>
        </p:spPr>
        <p:txBody>
          <a:bodyPr>
            <a:normAutofit fontScale="92500" lnSpcReduction="20000"/>
          </a:bodyPr>
          <a:lstStyle/>
          <a:p>
            <a:pPr lvl="0"/>
            <a:r>
              <a:rPr lang="en-US" sz="2000" b="1" dirty="0">
                <a:latin typeface="Times New Roman" pitchFamily="18" charset="0"/>
                <a:cs typeface="Times New Roman" pitchFamily="18" charset="0"/>
              </a:rPr>
              <a:t>Increasing fry to </a:t>
            </a:r>
            <a:r>
              <a:rPr lang="en-US" sz="2000" b="1" dirty="0" err="1">
                <a:latin typeface="Times New Roman" pitchFamily="18" charset="0"/>
                <a:cs typeface="Times New Roman" pitchFamily="18" charset="0"/>
              </a:rPr>
              <a:t>smolt</a:t>
            </a:r>
            <a:r>
              <a:rPr lang="en-US" sz="2000" b="1" dirty="0">
                <a:latin typeface="Times New Roman" pitchFamily="18" charset="0"/>
                <a:cs typeface="Times New Roman" pitchFamily="18" charset="0"/>
              </a:rPr>
              <a:t> survival </a:t>
            </a:r>
            <a:r>
              <a:rPr lang="en-US" sz="2000" b="1" dirty="0" smtClean="0">
                <a:latin typeface="Times New Roman" pitchFamily="18" charset="0"/>
                <a:cs typeface="Times New Roman" pitchFamily="18" charset="0"/>
              </a:rPr>
              <a:t>of </a:t>
            </a:r>
            <a:r>
              <a:rPr lang="en-US" sz="2000" b="1" dirty="0" err="1" smtClean="0">
                <a:latin typeface="Times New Roman" pitchFamily="18" charset="0"/>
                <a:cs typeface="Times New Roman" pitchFamily="18" charset="0"/>
              </a:rPr>
              <a:t>anadromous</a:t>
            </a:r>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salmon and steelhead.</a:t>
            </a:r>
          </a:p>
          <a:p>
            <a:pPr lvl="0"/>
            <a:endParaRPr lang="en-US" sz="2000" b="1" dirty="0" smtClean="0">
              <a:latin typeface="Times New Roman" pitchFamily="18" charset="0"/>
              <a:cs typeface="Times New Roman" pitchFamily="18" charset="0"/>
            </a:endParaRPr>
          </a:p>
          <a:p>
            <a:pPr lvl="0"/>
            <a:r>
              <a:rPr lang="en-US" sz="2000" b="1" dirty="0" smtClean="0">
                <a:latin typeface="Times New Roman" pitchFamily="18" charset="0"/>
                <a:cs typeface="Times New Roman" pitchFamily="18" charset="0"/>
              </a:rPr>
              <a:t>Improving </a:t>
            </a:r>
            <a:r>
              <a:rPr lang="en-US" sz="2000" b="1" dirty="0">
                <a:latin typeface="Times New Roman" pitchFamily="18" charset="0"/>
                <a:cs typeface="Times New Roman" pitchFamily="18" charset="0"/>
              </a:rPr>
              <a:t>fish passage to critical tributary </a:t>
            </a:r>
            <a:r>
              <a:rPr lang="en-US" sz="2000" b="1" dirty="0" smtClean="0">
                <a:latin typeface="Times New Roman" pitchFamily="18" charset="0"/>
                <a:cs typeface="Times New Roman" pitchFamily="18" charset="0"/>
              </a:rPr>
              <a:t>habitat. </a:t>
            </a:r>
          </a:p>
          <a:p>
            <a:pPr lvl="0"/>
            <a:endParaRPr lang="en-US" sz="2000" b="1" dirty="0" smtClean="0">
              <a:latin typeface="Times New Roman" pitchFamily="18" charset="0"/>
              <a:cs typeface="Times New Roman" pitchFamily="18" charset="0"/>
            </a:endParaRPr>
          </a:p>
          <a:p>
            <a:pPr lvl="0"/>
            <a:r>
              <a:rPr lang="en-US" sz="2000" b="1" dirty="0" smtClean="0">
                <a:latin typeface="Times New Roman" pitchFamily="18" charset="0"/>
                <a:cs typeface="Times New Roman" pitchFamily="18" charset="0"/>
              </a:rPr>
              <a:t>Increasing </a:t>
            </a:r>
            <a:r>
              <a:rPr lang="en-US" sz="2000" b="1" dirty="0">
                <a:latin typeface="Times New Roman" pitchFamily="18" charset="0"/>
                <a:cs typeface="Times New Roman" pitchFamily="18" charset="0"/>
              </a:rPr>
              <a:t>survival and abundance of resident </a:t>
            </a:r>
            <a:r>
              <a:rPr lang="en-US" sz="2000" b="1" dirty="0" err="1" smtClean="0">
                <a:latin typeface="Times New Roman" pitchFamily="18" charset="0"/>
                <a:cs typeface="Times New Roman" pitchFamily="18" charset="0"/>
              </a:rPr>
              <a:t>salmonids</a:t>
            </a:r>
            <a:r>
              <a:rPr lang="en-US" sz="2000" b="1" dirty="0" smtClean="0">
                <a:latin typeface="Times New Roman" pitchFamily="18" charset="0"/>
                <a:cs typeface="Times New Roman" pitchFamily="18" charset="0"/>
              </a:rPr>
              <a:t>.</a:t>
            </a:r>
            <a:endParaRPr lang="en-US" sz="2000" b="1" dirty="0">
              <a:latin typeface="Times New Roman" pitchFamily="18" charset="0"/>
              <a:cs typeface="Times New Roman" pitchFamily="18"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0177" r="15758"/>
          <a:stretch/>
        </p:blipFill>
        <p:spPr>
          <a:xfrm>
            <a:off x="4876800" y="1447800"/>
            <a:ext cx="4191000" cy="5160947"/>
          </a:xfrm>
          <a:prstGeom prst="rect">
            <a:avLst/>
          </a:prstGeom>
          <a:ln w="50800">
            <a:solidFill>
              <a:schemeClr val="tx1"/>
            </a:solidFill>
          </a:ln>
        </p:spPr>
      </p:pic>
      <p:pic>
        <p:nvPicPr>
          <p:cNvPr id="7" name="Content Placeholder 3" descr="Carmen Cr steelhead weir 2008 017.jpg"/>
          <p:cNvPicPr>
            <a:picLocks noChangeAspect="1"/>
          </p:cNvPicPr>
          <p:nvPr/>
        </p:nvPicPr>
        <p:blipFill rotWithShape="1">
          <a:blip r:embed="rId4" cstate="print"/>
          <a:srcRect l="10623" t="25890" b="17589"/>
          <a:stretch/>
        </p:blipFill>
        <p:spPr>
          <a:xfrm>
            <a:off x="381000" y="4191000"/>
            <a:ext cx="4177146" cy="1981200"/>
          </a:xfrm>
          <a:prstGeom prst="rect">
            <a:avLst/>
          </a:prstGeom>
          <a:ln w="50800">
            <a:solidFill>
              <a:schemeClr val="tx1"/>
            </a:solidFill>
          </a:ln>
        </p:spPr>
      </p:pic>
    </p:spTree>
    <p:extLst>
      <p:ext uri="{BB962C8B-B14F-4D97-AF65-F5344CB8AC3E}">
        <p14:creationId xmlns:p14="http://schemas.microsoft.com/office/powerpoint/2010/main" val="24392999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28600"/>
            <a:ext cx="4114800" cy="1470025"/>
          </a:xfrm>
        </p:spPr>
        <p:txBody>
          <a:bodyPr>
            <a:normAutofit/>
          </a:bodyPr>
          <a:lstStyle/>
          <a:p>
            <a:r>
              <a:rPr lang="en-US" sz="3200" b="1" dirty="0" smtClean="0">
                <a:solidFill>
                  <a:schemeClr val="accent4">
                    <a:lumMod val="25000"/>
                  </a:schemeClr>
                </a:solidFill>
                <a:effectLst>
                  <a:outerShdw blurRad="38100" dist="38100" dir="2700000" algn="tl">
                    <a:srgbClr val="000000">
                      <a:alpha val="43137"/>
                    </a:srgbClr>
                  </a:outerShdw>
                </a:effectLst>
                <a:latin typeface="Arial" pitchFamily="34" charset="0"/>
                <a:cs typeface="Arial" pitchFamily="34" charset="0"/>
              </a:rPr>
              <a:t>Limiting Factors – Water Diversion</a:t>
            </a:r>
            <a:endParaRPr lang="en-US" sz="3200" b="1" dirty="0">
              <a:solidFill>
                <a:schemeClr val="accent4">
                  <a:lumMod val="2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Subtitle 2"/>
          <p:cNvSpPr>
            <a:spLocks noGrp="1"/>
          </p:cNvSpPr>
          <p:nvPr>
            <p:ph type="subTitle" idx="1"/>
          </p:nvPr>
        </p:nvSpPr>
        <p:spPr>
          <a:xfrm>
            <a:off x="76200" y="1905000"/>
            <a:ext cx="4343400" cy="4762500"/>
          </a:xfrm>
        </p:spPr>
        <p:txBody>
          <a:bodyPr>
            <a:normAutofit/>
          </a:bodyPr>
          <a:lstStyle/>
          <a:p>
            <a:pPr marL="457200" indent="-457200" algn="l">
              <a:lnSpc>
                <a:spcPct val="150000"/>
              </a:lnSpc>
              <a:buFont typeface="Arial" pitchFamily="34" charset="0"/>
              <a:buChar char="•"/>
            </a:pPr>
            <a:r>
              <a:rPr lang="en-US" sz="2000" b="1" dirty="0" smtClean="0">
                <a:solidFill>
                  <a:schemeClr val="accent4">
                    <a:lumMod val="25000"/>
                  </a:schemeClr>
                </a:solidFill>
                <a:latin typeface="Times New Roman" pitchFamily="18" charset="0"/>
                <a:cs typeface="Times New Roman" pitchFamily="18" charset="0"/>
              </a:rPr>
              <a:t>Entrainment</a:t>
            </a:r>
          </a:p>
          <a:p>
            <a:pPr marL="457200" indent="-457200" algn="l">
              <a:lnSpc>
                <a:spcPct val="150000"/>
              </a:lnSpc>
              <a:buFont typeface="Arial" pitchFamily="34" charset="0"/>
              <a:buChar char="•"/>
            </a:pPr>
            <a:r>
              <a:rPr lang="en-US" sz="2000" b="1" dirty="0">
                <a:solidFill>
                  <a:schemeClr val="accent4">
                    <a:lumMod val="25000"/>
                  </a:schemeClr>
                </a:solidFill>
                <a:latin typeface="Times New Roman" pitchFamily="18" charset="0"/>
                <a:cs typeface="Times New Roman" pitchFamily="18" charset="0"/>
              </a:rPr>
              <a:t>Fish </a:t>
            </a:r>
            <a:r>
              <a:rPr lang="en-US" sz="2000" b="1" dirty="0" smtClean="0">
                <a:solidFill>
                  <a:schemeClr val="accent4">
                    <a:lumMod val="25000"/>
                  </a:schemeClr>
                </a:solidFill>
                <a:latin typeface="Times New Roman" pitchFamily="18" charset="0"/>
                <a:cs typeface="Times New Roman" pitchFamily="18" charset="0"/>
              </a:rPr>
              <a:t>passage /Migration barriers</a:t>
            </a:r>
          </a:p>
          <a:p>
            <a:pPr marL="457200" indent="-457200" algn="l">
              <a:lnSpc>
                <a:spcPct val="150000"/>
              </a:lnSpc>
              <a:buFont typeface="Arial" pitchFamily="34" charset="0"/>
              <a:buChar char="•"/>
            </a:pPr>
            <a:r>
              <a:rPr lang="en-US" sz="2000" b="1" dirty="0" smtClean="0">
                <a:solidFill>
                  <a:schemeClr val="accent4">
                    <a:lumMod val="25000"/>
                  </a:schemeClr>
                </a:solidFill>
                <a:latin typeface="Times New Roman" pitchFamily="18" charset="0"/>
                <a:cs typeface="Times New Roman" pitchFamily="18" charset="0"/>
              </a:rPr>
              <a:t>Isolation of populations</a:t>
            </a:r>
          </a:p>
          <a:p>
            <a:pPr marL="457200" indent="-457200" algn="l">
              <a:lnSpc>
                <a:spcPct val="150000"/>
              </a:lnSpc>
              <a:buFont typeface="Arial" pitchFamily="34" charset="0"/>
              <a:buChar char="•"/>
            </a:pPr>
            <a:r>
              <a:rPr lang="en-US" sz="2000" b="1" dirty="0">
                <a:solidFill>
                  <a:schemeClr val="accent4">
                    <a:lumMod val="25000"/>
                  </a:schemeClr>
                </a:solidFill>
                <a:latin typeface="Times New Roman" pitchFamily="18" charset="0"/>
                <a:cs typeface="Times New Roman" pitchFamily="18" charset="0"/>
              </a:rPr>
              <a:t>Alters fluvial processes.</a:t>
            </a:r>
          </a:p>
          <a:p>
            <a:pPr marL="457200" indent="-457200" algn="l">
              <a:lnSpc>
                <a:spcPct val="150000"/>
              </a:lnSpc>
              <a:buFont typeface="Arial" pitchFamily="34" charset="0"/>
              <a:buChar char="•"/>
            </a:pPr>
            <a:r>
              <a:rPr lang="en-US" sz="2000" b="1" dirty="0" smtClean="0">
                <a:solidFill>
                  <a:schemeClr val="accent4">
                    <a:lumMod val="25000"/>
                  </a:schemeClr>
                </a:solidFill>
                <a:latin typeface="Times New Roman" pitchFamily="18" charset="0"/>
                <a:cs typeface="Times New Roman" pitchFamily="18" charset="0"/>
              </a:rPr>
              <a:t>Decreases </a:t>
            </a:r>
            <a:r>
              <a:rPr lang="en-US" sz="2000" b="1" dirty="0">
                <a:solidFill>
                  <a:schemeClr val="accent4">
                    <a:lumMod val="25000"/>
                  </a:schemeClr>
                </a:solidFill>
                <a:latin typeface="Times New Roman" pitchFamily="18" charset="0"/>
                <a:cs typeface="Times New Roman" pitchFamily="18" charset="0"/>
              </a:rPr>
              <a:t>available </a:t>
            </a:r>
            <a:r>
              <a:rPr lang="en-US" sz="2000" b="1" dirty="0" smtClean="0">
                <a:solidFill>
                  <a:schemeClr val="accent4">
                    <a:lumMod val="25000"/>
                  </a:schemeClr>
                </a:solidFill>
                <a:latin typeface="Times New Roman" pitchFamily="18" charset="0"/>
                <a:cs typeface="Times New Roman" pitchFamily="18" charset="0"/>
              </a:rPr>
              <a:t>habitat.</a:t>
            </a:r>
          </a:p>
          <a:p>
            <a:pPr marL="457200" indent="-457200" algn="l">
              <a:lnSpc>
                <a:spcPct val="150000"/>
              </a:lnSpc>
              <a:buFont typeface="Arial" pitchFamily="34" charset="0"/>
              <a:buChar char="•"/>
            </a:pPr>
            <a:r>
              <a:rPr lang="en-US" sz="2000" b="1" dirty="0" smtClean="0">
                <a:solidFill>
                  <a:schemeClr val="accent4">
                    <a:lumMod val="25000"/>
                  </a:schemeClr>
                </a:solidFill>
                <a:latin typeface="Times New Roman" pitchFamily="18" charset="0"/>
                <a:cs typeface="Times New Roman" pitchFamily="18" charset="0"/>
              </a:rPr>
              <a:t>Decreases </a:t>
            </a:r>
            <a:r>
              <a:rPr lang="en-US" sz="2000" b="1" dirty="0">
                <a:solidFill>
                  <a:schemeClr val="accent4">
                    <a:lumMod val="25000"/>
                  </a:schemeClr>
                </a:solidFill>
                <a:latin typeface="Times New Roman" pitchFamily="18" charset="0"/>
                <a:cs typeface="Times New Roman" pitchFamily="18" charset="0"/>
              </a:rPr>
              <a:t>productivity.</a:t>
            </a:r>
          </a:p>
          <a:p>
            <a:pPr marL="457200" indent="-457200" algn="l">
              <a:lnSpc>
                <a:spcPct val="150000"/>
              </a:lnSpc>
              <a:buFont typeface="Arial" pitchFamily="34" charset="0"/>
              <a:buChar char="•"/>
            </a:pPr>
            <a:r>
              <a:rPr lang="en-US" sz="2000" b="1" dirty="0" smtClean="0">
                <a:solidFill>
                  <a:schemeClr val="accent4">
                    <a:lumMod val="25000"/>
                  </a:schemeClr>
                </a:solidFill>
                <a:latin typeface="Times New Roman" pitchFamily="18" charset="0"/>
                <a:cs typeface="Times New Roman" pitchFamily="18" charset="0"/>
              </a:rPr>
              <a:t>Increases </a:t>
            </a:r>
            <a:r>
              <a:rPr lang="en-US" sz="2000" b="1" dirty="0">
                <a:solidFill>
                  <a:schemeClr val="accent4">
                    <a:lumMod val="25000"/>
                  </a:schemeClr>
                </a:solidFill>
                <a:latin typeface="Times New Roman" pitchFamily="18" charset="0"/>
                <a:cs typeface="Times New Roman" pitchFamily="18" charset="0"/>
              </a:rPr>
              <a:t>water temperatures.</a:t>
            </a:r>
          </a:p>
          <a:p>
            <a:pPr marL="457200" indent="-457200" algn="l">
              <a:lnSpc>
                <a:spcPct val="150000"/>
              </a:lnSpc>
              <a:buFont typeface="Arial" pitchFamily="34" charset="0"/>
              <a:buChar char="•"/>
            </a:pPr>
            <a:endParaRPr lang="en-US" sz="2400" b="1" dirty="0"/>
          </a:p>
        </p:txBody>
      </p:sp>
      <p:pic>
        <p:nvPicPr>
          <p:cNvPr id="7" name="Picture 4" descr="P-09 div - closed fish lad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0436" y="0"/>
            <a:ext cx="4572000" cy="3429000"/>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5" descr="L-09 morts closeu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873" b="13148"/>
          <a:stretch/>
        </p:blipFill>
        <p:spPr bwMode="auto">
          <a:xfrm>
            <a:off x="4530436" y="3516526"/>
            <a:ext cx="4572000" cy="3341473"/>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4281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07328" y="152401"/>
            <a:ext cx="417557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chemeClr val="accent4">
                    <a:lumMod val="2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Upper Salmon River Basin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chemeClr val="accent4">
                    <a:lumMod val="2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Fish Screening</a:t>
            </a:r>
          </a:p>
        </p:txBody>
      </p:sp>
      <p:sp>
        <p:nvSpPr>
          <p:cNvPr id="7" name="Rectangle 14"/>
          <p:cNvSpPr txBox="1">
            <a:spLocks noChangeArrowheads="1"/>
          </p:cNvSpPr>
          <p:nvPr/>
        </p:nvSpPr>
        <p:spPr bwMode="auto">
          <a:xfrm>
            <a:off x="36576" y="1295401"/>
            <a:ext cx="3687763" cy="23621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82880" marR="0" lvl="0" indent="-182880" algn="l" defTabSz="914400" rtl="0" eaLnBrk="1" fontAlgn="base" latinLnBrk="0" hangingPunct="1">
              <a:lnSpc>
                <a:spcPct val="100000"/>
              </a:lnSpc>
              <a:spcBef>
                <a:spcPts val="0"/>
              </a:spcBef>
              <a:spcAft>
                <a:spcPts val="1200"/>
              </a:spcAft>
              <a:buClrTx/>
              <a:buSzTx/>
              <a:buFontTx/>
              <a:buChar char="•"/>
              <a:tabLst/>
              <a:defRPr/>
            </a:pPr>
            <a:r>
              <a:rPr lang="en-US" sz="1600" b="1" kern="0" dirty="0" smtClean="0">
                <a:latin typeface="Times New Roman" pitchFamily="18" charset="0"/>
                <a:cs typeface="Times New Roman" pitchFamily="18" charset="0"/>
              </a:rPr>
              <a:t>High percentage  (&gt; 90%) of </a:t>
            </a:r>
            <a:r>
              <a:rPr lang="en-US" sz="1600" b="1" kern="0" dirty="0">
                <a:latin typeface="Times New Roman" pitchFamily="18" charset="0"/>
                <a:cs typeface="Times New Roman" pitchFamily="18" charset="0"/>
              </a:rPr>
              <a:t>C</a:t>
            </a:r>
            <a:r>
              <a:rPr lang="en-US" sz="1600" b="1" kern="0" dirty="0" smtClean="0">
                <a:latin typeface="Times New Roman" pitchFamily="18" charset="0"/>
                <a:cs typeface="Times New Roman" pitchFamily="18" charset="0"/>
              </a:rPr>
              <a:t>hinook salmon spawn on private property.</a:t>
            </a:r>
            <a:endParaRPr kumimoji="0" lang="en-US" sz="1600" b="1"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endParaRPr>
          </a:p>
          <a:p>
            <a:pPr marL="182880" indent="-182880" fontAlgn="base">
              <a:spcAft>
                <a:spcPts val="1200"/>
              </a:spcAft>
              <a:buFontTx/>
              <a:buChar char="•"/>
              <a:defRPr/>
            </a:pPr>
            <a:r>
              <a:rPr lang="en-US" sz="1600" b="1" kern="0" dirty="0">
                <a:latin typeface="Times New Roman" pitchFamily="18" charset="0"/>
                <a:cs typeface="Times New Roman" pitchFamily="18" charset="0"/>
              </a:rPr>
              <a:t>All </a:t>
            </a:r>
            <a:r>
              <a:rPr lang="en-US" sz="1600" b="1" kern="0" dirty="0" err="1" smtClean="0">
                <a:latin typeface="Times New Roman" pitchFamily="18" charset="0"/>
                <a:cs typeface="Times New Roman" pitchFamily="18" charset="0"/>
              </a:rPr>
              <a:t>mainstem</a:t>
            </a:r>
            <a:r>
              <a:rPr lang="en-US" sz="1600" b="1" kern="0" dirty="0" smtClean="0">
                <a:latin typeface="Times New Roman" pitchFamily="18" charset="0"/>
                <a:cs typeface="Times New Roman" pitchFamily="18" charset="0"/>
              </a:rPr>
              <a:t> </a:t>
            </a:r>
            <a:r>
              <a:rPr lang="en-US" sz="1600" b="1" kern="0" dirty="0">
                <a:latin typeface="Times New Roman" pitchFamily="18" charset="0"/>
                <a:cs typeface="Times New Roman" pitchFamily="18" charset="0"/>
              </a:rPr>
              <a:t>diversions are screened </a:t>
            </a:r>
          </a:p>
          <a:p>
            <a:pPr marL="182880" marR="0" lvl="0" indent="-182880" algn="l" defTabSz="914400" rtl="0" eaLnBrk="1" fontAlgn="base" latinLnBrk="0" hangingPunct="1">
              <a:lnSpc>
                <a:spcPct val="100000"/>
              </a:lnSpc>
              <a:spcBef>
                <a:spcPts val="0"/>
              </a:spcBef>
              <a:spcAft>
                <a:spcPts val="1200"/>
              </a:spcAft>
              <a:buClrTx/>
              <a:buSzTx/>
              <a:buFontTx/>
              <a:buChar char="•"/>
              <a:tabLst/>
              <a:defRPr/>
            </a:pPr>
            <a:r>
              <a:rPr kumimoji="0" lang="en-US" sz="1600" b="1"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rPr>
              <a:t>Rotary drum screens built to NMFS  Juvenile Fish Screen Criteria</a:t>
            </a:r>
          </a:p>
          <a:p>
            <a:pPr marL="182880" marR="0" lvl="0" indent="-182880" algn="l" defTabSz="914400" rtl="0" eaLnBrk="1" fontAlgn="base" latinLnBrk="0" hangingPunct="1">
              <a:lnSpc>
                <a:spcPct val="100000"/>
              </a:lnSpc>
              <a:spcBef>
                <a:spcPts val="0"/>
              </a:spcBef>
              <a:spcAft>
                <a:spcPts val="1200"/>
              </a:spcAft>
              <a:buClrTx/>
              <a:buSzTx/>
              <a:buFontTx/>
              <a:buChar char="•"/>
              <a:tabLst/>
              <a:defRPr/>
            </a:pPr>
            <a:r>
              <a:rPr lang="en-US" sz="1600" b="1" kern="0" dirty="0" smtClean="0">
                <a:latin typeface="Times New Roman" pitchFamily="18" charset="0"/>
                <a:cs typeface="Times New Roman" pitchFamily="18" charset="0"/>
              </a:rPr>
              <a:t>High Priority – </a:t>
            </a:r>
            <a:r>
              <a:rPr lang="en-US" sz="1600" b="1" kern="0" dirty="0" err="1" smtClean="0">
                <a:latin typeface="Times New Roman" pitchFamily="18" charset="0"/>
                <a:cs typeface="Times New Roman" pitchFamily="18" charset="0"/>
              </a:rPr>
              <a:t>Subbasin</a:t>
            </a:r>
            <a:r>
              <a:rPr lang="en-US" sz="1600" b="1" kern="0" dirty="0" smtClean="0">
                <a:latin typeface="Times New Roman" pitchFamily="18" charset="0"/>
                <a:cs typeface="Times New Roman" pitchFamily="18" charset="0"/>
              </a:rPr>
              <a:t> Plans, Recovery Plans, </a:t>
            </a:r>
            <a:endParaRPr kumimoji="0" lang="en-US" sz="1600" b="1"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endParaRPr>
          </a:p>
          <a:p>
            <a:pPr marR="0" lvl="0" algn="l" defTabSz="914400" rtl="0" eaLnBrk="1" fontAlgn="base" latinLnBrk="0" hangingPunct="1">
              <a:lnSpc>
                <a:spcPct val="100000"/>
              </a:lnSpc>
              <a:spcBef>
                <a:spcPct val="20000"/>
              </a:spcBef>
              <a:spcAft>
                <a:spcPct val="0"/>
              </a:spcAft>
              <a:buClrTx/>
              <a:buSzTx/>
              <a:tabLst/>
              <a:defRPr/>
            </a:pPr>
            <a:r>
              <a:rPr lang="en-US" sz="1600" b="1" kern="0" dirty="0">
                <a:latin typeface="+mj-lt"/>
              </a:rPr>
              <a:t> </a:t>
            </a:r>
            <a:endParaRPr kumimoji="0" lang="en-US" sz="1600" b="1" i="0" u="none" strike="noStrike" kern="0" cap="none" spc="0" normalizeH="0" baseline="0" noProof="0" dirty="0" smtClean="0">
              <a:ln>
                <a:noFill/>
              </a:ln>
              <a:solidFill>
                <a:schemeClr val="tx1"/>
              </a:solidFill>
              <a:effectLst/>
              <a:uLnTx/>
              <a:uFillTx/>
              <a:latin typeface="+mj-lt"/>
              <a:ea typeface="+mn-ea"/>
              <a:cs typeface="+mn-cs"/>
            </a:endParaRPr>
          </a:p>
        </p:txBody>
      </p:sp>
      <p:pic>
        <p:nvPicPr>
          <p:cNvPr id="9" name="Content Placeholder 8" descr="Lemhi irrigation HUC w screens.jpg"/>
          <p:cNvPicPr>
            <a:picLocks noGrp="1" noChangeAspect="1"/>
          </p:cNvPicPr>
          <p:nvPr>
            <p:ph idx="1"/>
          </p:nvPr>
        </p:nvPicPr>
        <p:blipFill>
          <a:blip r:embed="rId3" cstate="print"/>
          <a:stretch>
            <a:fillRect/>
          </a:stretch>
        </p:blipFill>
        <p:spPr>
          <a:xfrm>
            <a:off x="3859652" y="128016"/>
            <a:ext cx="5087385" cy="6583680"/>
          </a:xfrm>
          <a:ln w="50800">
            <a:solidFill>
              <a:schemeClr val="tx1"/>
            </a:solidFill>
          </a:ln>
        </p:spPr>
      </p:pic>
      <p:pic>
        <p:nvPicPr>
          <p:cNvPr id="10" name="Picture 4" descr="L-22A-23 scre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279" y="3602182"/>
            <a:ext cx="4133495" cy="3100121"/>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3743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5" name="Content Placeholder 3" descr="20100412113048289_Page_1.jpg"/>
          <p:cNvPicPr>
            <a:picLocks noChangeAspect="1"/>
          </p:cNvPicPr>
          <p:nvPr/>
        </p:nvPicPr>
        <p:blipFill>
          <a:blip r:embed="rId3" cstate="print"/>
          <a:srcRect l="20586" b="4034"/>
          <a:stretch>
            <a:fillRect/>
          </a:stretch>
        </p:blipFill>
        <p:spPr bwMode="auto">
          <a:xfrm>
            <a:off x="1115291" y="1143000"/>
            <a:ext cx="6996428" cy="5470700"/>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p:nvPr>
        </p:nvSpPr>
        <p:spPr>
          <a:xfrm>
            <a:off x="498705" y="152400"/>
            <a:ext cx="8229600" cy="1143000"/>
          </a:xfrm>
        </p:spPr>
        <p:txBody>
          <a:bodyPr>
            <a:normAutofit fontScale="90000"/>
          </a:bodyPr>
          <a:lstStyle/>
          <a:p>
            <a:r>
              <a:rPr lang="en-US" sz="3600" dirty="0"/>
              <a:t/>
            </a:r>
            <a:br>
              <a:rPr lang="en-US" sz="3600" dirty="0"/>
            </a:br>
            <a:r>
              <a:rPr lang="en-US" sz="4000" b="1" dirty="0" smtClean="0">
                <a:effectLst>
                  <a:outerShdw blurRad="38100" dist="38100" dir="2700000" algn="tl">
                    <a:srgbClr val="000000">
                      <a:alpha val="43137"/>
                    </a:srgbClr>
                  </a:outerShdw>
                </a:effectLst>
                <a:latin typeface="Arial" pitchFamily="34" charset="0"/>
                <a:cs typeface="Arial" pitchFamily="34" charset="0"/>
              </a:rPr>
              <a:t>1958-1991</a:t>
            </a:r>
            <a:r>
              <a:rPr lang="en-US" sz="4000" b="1" dirty="0" smtClean="0"/>
              <a:t>  </a:t>
            </a:r>
            <a:r>
              <a:rPr lang="en-US" sz="4000" dirty="0" smtClean="0"/>
              <a:t>    </a:t>
            </a:r>
            <a:r>
              <a:rPr lang="en-US" sz="4000" i="1" dirty="0"/>
              <a:t/>
            </a:r>
            <a:br>
              <a:rPr lang="en-US" sz="4000" i="1" dirty="0"/>
            </a:br>
            <a:endParaRPr lang="en-US" sz="4000" i="1" dirty="0"/>
          </a:p>
        </p:txBody>
      </p:sp>
    </p:spTree>
    <p:extLst>
      <p:ext uri="{BB962C8B-B14F-4D97-AF65-F5344CB8AC3E}">
        <p14:creationId xmlns:p14="http://schemas.microsoft.com/office/powerpoint/2010/main" val="26644710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Fish Screens are Complex</a:t>
            </a:r>
            <a:endParaRPr lang="en-US" sz="3600" dirty="0">
              <a:latin typeface="Arial" panose="020B0604020202020204" pitchFamily="34" charset="0"/>
              <a:cs typeface="Arial" panose="020B0604020202020204" pitchFamily="34" charset="0"/>
            </a:endParaRPr>
          </a:p>
        </p:txBody>
      </p:sp>
      <p:sp>
        <p:nvSpPr>
          <p:cNvPr id="17411" name="Content Placeholder 2"/>
          <p:cNvSpPr>
            <a:spLocks noGrp="1"/>
          </p:cNvSpPr>
          <p:nvPr>
            <p:ph idx="1"/>
          </p:nvPr>
        </p:nvSpPr>
        <p:spPr>
          <a:xfrm>
            <a:off x="533400" y="1371600"/>
            <a:ext cx="8001000" cy="4572000"/>
          </a:xfrm>
        </p:spPr>
        <p:txBody>
          <a:bodyPr>
            <a:normAutofit/>
          </a:bodyPr>
          <a:lstStyle/>
          <a:p>
            <a:r>
              <a:rPr lang="en-US" sz="2800" dirty="0" smtClean="0">
                <a:latin typeface="Times New Roman" pitchFamily="18" charset="0"/>
                <a:cs typeface="Times New Roman" pitchFamily="18" charset="0"/>
              </a:rPr>
              <a:t>Needs a true Bio-Engineering approach.</a:t>
            </a:r>
          </a:p>
          <a:p>
            <a:r>
              <a:rPr lang="en-US" sz="2800" dirty="0" smtClean="0">
                <a:latin typeface="Times New Roman" pitchFamily="18" charset="0"/>
                <a:cs typeface="Times New Roman" pitchFamily="18" charset="0"/>
              </a:rPr>
              <a:t>Every site has its own unique characteristics.</a:t>
            </a:r>
          </a:p>
          <a:p>
            <a:r>
              <a:rPr lang="en-US" sz="2800" dirty="0" smtClean="0">
                <a:latin typeface="Times New Roman" pitchFamily="18" charset="0"/>
                <a:cs typeface="Times New Roman" pitchFamily="18" charset="0"/>
              </a:rPr>
              <a:t>Engineering is critical to meet criteria .</a:t>
            </a:r>
          </a:p>
          <a:p>
            <a:r>
              <a:rPr lang="en-US" sz="2800" dirty="0">
                <a:latin typeface="Times New Roman" pitchFamily="18" charset="0"/>
                <a:cs typeface="Times New Roman" pitchFamily="18" charset="0"/>
              </a:rPr>
              <a:t>B</a:t>
            </a:r>
            <a:r>
              <a:rPr lang="en-US" sz="2800" dirty="0" smtClean="0">
                <a:latin typeface="Times New Roman" pitchFamily="18" charset="0"/>
                <a:cs typeface="Times New Roman" pitchFamily="18" charset="0"/>
              </a:rPr>
              <a:t>iological interactions need consideration.</a:t>
            </a:r>
          </a:p>
          <a:p>
            <a:r>
              <a:rPr lang="en-US" sz="2800" dirty="0" smtClean="0">
                <a:latin typeface="Times New Roman" pitchFamily="18" charset="0"/>
                <a:cs typeface="Times New Roman" pitchFamily="18" charset="0"/>
              </a:rPr>
              <a:t>Maintenance cannot be underestimated. </a:t>
            </a:r>
          </a:p>
        </p:txBody>
      </p:sp>
      <p:pic>
        <p:nvPicPr>
          <p:cNvPr id="17412" name="Picture 6" descr="Drum with Blk Bkgr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4343400"/>
            <a:ext cx="3505200" cy="2347913"/>
          </a:xfrm>
          <a:prstGeom prst="rect">
            <a:avLst/>
          </a:prstGeom>
          <a:noFill/>
          <a:ln w="38100">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DSC00005"/>
          <p:cNvPicPr>
            <a:picLocks noChangeAspect="1" noChangeArrowheads="1"/>
          </p:cNvPicPr>
          <p:nvPr/>
        </p:nvPicPr>
        <p:blipFill>
          <a:blip r:embed="rId4" cstate="print">
            <a:extLst>
              <a:ext uri="{28A0092B-C50C-407E-A947-70E740481C1C}">
                <a14:useLocalDpi xmlns:a14="http://schemas.microsoft.com/office/drawing/2010/main" val="0"/>
              </a:ext>
            </a:extLst>
          </a:blip>
          <a:srcRect b="28000"/>
          <a:stretch>
            <a:fillRect/>
          </a:stretch>
        </p:blipFill>
        <p:spPr bwMode="auto">
          <a:xfrm>
            <a:off x="4419599" y="4343400"/>
            <a:ext cx="4343911" cy="2347913"/>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7" name="Content Placeholder 3" descr="S32-3.JPG"/>
          <p:cNvPicPr>
            <a:picLocks noChangeAspect="1"/>
          </p:cNvPicPr>
          <p:nvPr/>
        </p:nvPicPr>
        <p:blipFill rotWithShape="1">
          <a:blip r:embed="rId5" cstate="print">
            <a:extLst>
              <a:ext uri="{28A0092B-C50C-407E-A947-70E740481C1C}">
                <a14:useLocalDpi xmlns:a14="http://schemas.microsoft.com/office/drawing/2010/main" val="0"/>
              </a:ext>
            </a:extLst>
          </a:blip>
          <a:srcRect l="13333" t="28347" b="9195"/>
          <a:stretch/>
        </p:blipFill>
        <p:spPr bwMode="auto">
          <a:xfrm>
            <a:off x="4419598" y="4343400"/>
            <a:ext cx="4343911" cy="2347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4213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defRPr/>
            </a:pPr>
            <a:r>
              <a:rPr lang="en-US" sz="3600" b="1" dirty="0" smtClean="0">
                <a:effectLst>
                  <a:outerShdw blurRad="38100" dist="38100" dir="2700000" algn="tl">
                    <a:srgbClr val="000000">
                      <a:alpha val="43137"/>
                    </a:srgbClr>
                  </a:outerShdw>
                </a:effectLst>
              </a:rPr>
              <a:t>Juvenile Fish Screen Criteria</a:t>
            </a:r>
          </a:p>
        </p:txBody>
      </p:sp>
      <p:pic>
        <p:nvPicPr>
          <p:cNvPr id="18435" name="Content Placeholder 3" descr="2 bay.jpg"/>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0" y="1163638"/>
            <a:ext cx="9144000" cy="5694362"/>
          </a:xfrm>
        </p:spPr>
      </p:pic>
      <p:sp>
        <p:nvSpPr>
          <p:cNvPr id="18436" name="TextBox 12"/>
          <p:cNvSpPr txBox="1">
            <a:spLocks noChangeArrowheads="1"/>
          </p:cNvSpPr>
          <p:nvPr/>
        </p:nvSpPr>
        <p:spPr bwMode="auto">
          <a:xfrm>
            <a:off x="1295400" y="1295400"/>
            <a:ext cx="4722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b="1" dirty="0" smtClean="0">
                <a:solidFill>
                  <a:srgbClr val="FF0000"/>
                </a:solidFill>
                <a:latin typeface="Times New Roman" pitchFamily="18" charset="0"/>
                <a:cs typeface="Times New Roman" pitchFamily="18" charset="0"/>
              </a:rPr>
              <a:t>Uniform laminar flow coming into fish screen.</a:t>
            </a:r>
          </a:p>
          <a:p>
            <a:pPr eaLnBrk="0" fontAlgn="base" hangingPunct="0">
              <a:spcBef>
                <a:spcPct val="0"/>
              </a:spcBef>
              <a:spcAft>
                <a:spcPct val="0"/>
              </a:spcAft>
            </a:pPr>
            <a:r>
              <a:rPr lang="en-US" b="1" dirty="0" smtClean="0">
                <a:solidFill>
                  <a:srgbClr val="FF0000"/>
                </a:solidFill>
                <a:latin typeface="Times New Roman" pitchFamily="18" charset="0"/>
                <a:cs typeface="Times New Roman" pitchFamily="18" charset="0"/>
              </a:rPr>
              <a:t>Uniform flow distribution over screen surface.</a:t>
            </a:r>
          </a:p>
        </p:txBody>
      </p:sp>
      <p:cxnSp>
        <p:nvCxnSpPr>
          <p:cNvPr id="18437" name="Straight Arrow Connector 7"/>
          <p:cNvCxnSpPr>
            <a:cxnSpLocks noChangeShapeType="1"/>
          </p:cNvCxnSpPr>
          <p:nvPr/>
        </p:nvCxnSpPr>
        <p:spPr bwMode="auto">
          <a:xfrm>
            <a:off x="2057400" y="2590800"/>
            <a:ext cx="381000"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 name="Straight Arrow Connector 9"/>
          <p:cNvCxnSpPr/>
          <p:nvPr/>
        </p:nvCxnSpPr>
        <p:spPr bwMode="auto">
          <a:xfrm>
            <a:off x="2057400" y="2667000"/>
            <a:ext cx="855518" cy="1588"/>
          </a:xfrm>
          <a:prstGeom prst="straightConnector1">
            <a:avLst/>
          </a:prstGeom>
          <a:solidFill>
            <a:schemeClr val="accent1"/>
          </a:solidFill>
          <a:ln w="60325" cap="flat" cmpd="sng" algn="ctr">
            <a:solidFill>
              <a:schemeClr val="bg1">
                <a:lumMod val="75000"/>
              </a:schemeClr>
            </a:solidFill>
            <a:prstDash val="solid"/>
            <a:round/>
            <a:headEnd type="none" w="med" len="med"/>
            <a:tailEnd type="arrow"/>
          </a:ln>
          <a:effectLst/>
        </p:spPr>
      </p:cxnSp>
      <p:cxnSp>
        <p:nvCxnSpPr>
          <p:cNvPr id="15" name="Straight Arrow Connector 14"/>
          <p:cNvCxnSpPr/>
          <p:nvPr/>
        </p:nvCxnSpPr>
        <p:spPr bwMode="auto">
          <a:xfrm>
            <a:off x="2057400" y="3124200"/>
            <a:ext cx="855518" cy="1588"/>
          </a:xfrm>
          <a:prstGeom prst="straightConnector1">
            <a:avLst/>
          </a:prstGeom>
          <a:solidFill>
            <a:schemeClr val="accent1"/>
          </a:solidFill>
          <a:ln w="60325" cap="flat" cmpd="sng" algn="ctr">
            <a:solidFill>
              <a:schemeClr val="bg1">
                <a:lumMod val="75000"/>
              </a:schemeClr>
            </a:solidFill>
            <a:prstDash val="solid"/>
            <a:round/>
            <a:headEnd type="none" w="med" len="med"/>
            <a:tailEnd type="arrow"/>
          </a:ln>
          <a:effectLst/>
        </p:spPr>
      </p:cxnSp>
      <p:cxnSp>
        <p:nvCxnSpPr>
          <p:cNvPr id="17" name="Straight Arrow Connector 16"/>
          <p:cNvCxnSpPr/>
          <p:nvPr/>
        </p:nvCxnSpPr>
        <p:spPr bwMode="auto">
          <a:xfrm>
            <a:off x="4648200" y="2590800"/>
            <a:ext cx="609600" cy="0"/>
          </a:xfrm>
          <a:prstGeom prst="straightConnector1">
            <a:avLst/>
          </a:prstGeom>
          <a:solidFill>
            <a:schemeClr val="accent1"/>
          </a:solidFill>
          <a:ln w="60325" cap="flat" cmpd="sng" algn="ctr">
            <a:solidFill>
              <a:schemeClr val="bg1">
                <a:lumMod val="75000"/>
              </a:schemeClr>
            </a:solidFill>
            <a:prstDash val="solid"/>
            <a:round/>
            <a:headEnd type="none" w="med" len="med"/>
            <a:tailEnd type="arrow"/>
          </a:ln>
          <a:effectLst/>
        </p:spPr>
      </p:cxnSp>
      <p:cxnSp>
        <p:nvCxnSpPr>
          <p:cNvPr id="18442" name="Straight Arrow Connector 18"/>
          <p:cNvCxnSpPr>
            <a:cxnSpLocks noChangeShapeType="1"/>
          </p:cNvCxnSpPr>
          <p:nvPr/>
        </p:nvCxnSpPr>
        <p:spPr bwMode="auto">
          <a:xfrm rot="16200000" flipH="1">
            <a:off x="2590800" y="4114800"/>
            <a:ext cx="304800" cy="152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 name="Straight Arrow Connector 22"/>
          <p:cNvCxnSpPr/>
          <p:nvPr/>
        </p:nvCxnSpPr>
        <p:spPr bwMode="auto">
          <a:xfrm rot="16200000" flipH="1">
            <a:off x="2590800" y="4191000"/>
            <a:ext cx="228600" cy="76200"/>
          </a:xfrm>
          <a:prstGeom prst="straightConnector1">
            <a:avLst/>
          </a:prstGeom>
          <a:solidFill>
            <a:schemeClr val="accent1"/>
          </a:solidFill>
          <a:ln w="28575" cap="flat" cmpd="sng" algn="ctr">
            <a:solidFill>
              <a:schemeClr val="bg1">
                <a:lumMod val="75000"/>
              </a:schemeClr>
            </a:solidFill>
            <a:prstDash val="solid"/>
            <a:round/>
            <a:headEnd type="none" w="med" len="med"/>
            <a:tailEnd type="arrow"/>
          </a:ln>
          <a:effectLst/>
        </p:spPr>
      </p:cxnSp>
      <p:cxnSp>
        <p:nvCxnSpPr>
          <p:cNvPr id="32" name="Straight Arrow Connector 31"/>
          <p:cNvCxnSpPr/>
          <p:nvPr/>
        </p:nvCxnSpPr>
        <p:spPr bwMode="auto">
          <a:xfrm rot="16200000" flipH="1">
            <a:off x="2971800" y="4038600"/>
            <a:ext cx="228600" cy="76200"/>
          </a:xfrm>
          <a:prstGeom prst="straightConnector1">
            <a:avLst/>
          </a:prstGeom>
          <a:solidFill>
            <a:schemeClr val="accent1"/>
          </a:solidFill>
          <a:ln w="28575" cap="flat" cmpd="sng" algn="ctr">
            <a:solidFill>
              <a:schemeClr val="bg1">
                <a:lumMod val="75000"/>
              </a:schemeClr>
            </a:solidFill>
            <a:prstDash val="solid"/>
            <a:round/>
            <a:headEnd type="none" w="med" len="med"/>
            <a:tailEnd type="arrow"/>
          </a:ln>
          <a:effectLst/>
        </p:spPr>
      </p:cxnSp>
      <p:cxnSp>
        <p:nvCxnSpPr>
          <p:cNvPr id="33" name="Straight Arrow Connector 32"/>
          <p:cNvCxnSpPr/>
          <p:nvPr/>
        </p:nvCxnSpPr>
        <p:spPr bwMode="auto">
          <a:xfrm rot="16200000" flipH="1">
            <a:off x="3352800" y="3886200"/>
            <a:ext cx="228600" cy="76200"/>
          </a:xfrm>
          <a:prstGeom prst="straightConnector1">
            <a:avLst/>
          </a:prstGeom>
          <a:solidFill>
            <a:schemeClr val="accent1"/>
          </a:solidFill>
          <a:ln w="28575" cap="flat" cmpd="sng" algn="ctr">
            <a:solidFill>
              <a:schemeClr val="bg1">
                <a:lumMod val="75000"/>
              </a:schemeClr>
            </a:solidFill>
            <a:prstDash val="solid"/>
            <a:round/>
            <a:headEnd type="none" w="med" len="med"/>
            <a:tailEnd type="arrow"/>
          </a:ln>
          <a:effectLst/>
        </p:spPr>
      </p:cxnSp>
      <p:cxnSp>
        <p:nvCxnSpPr>
          <p:cNvPr id="34" name="Straight Arrow Connector 33"/>
          <p:cNvCxnSpPr/>
          <p:nvPr/>
        </p:nvCxnSpPr>
        <p:spPr bwMode="auto">
          <a:xfrm rot="16200000" flipH="1">
            <a:off x="3733800" y="3733800"/>
            <a:ext cx="228600" cy="76200"/>
          </a:xfrm>
          <a:prstGeom prst="straightConnector1">
            <a:avLst/>
          </a:prstGeom>
          <a:solidFill>
            <a:schemeClr val="accent1"/>
          </a:solidFill>
          <a:ln w="28575" cap="flat" cmpd="sng" algn="ctr">
            <a:solidFill>
              <a:schemeClr val="bg1">
                <a:lumMod val="75000"/>
              </a:schemeClr>
            </a:solidFill>
            <a:prstDash val="solid"/>
            <a:round/>
            <a:headEnd type="none" w="med" len="med"/>
            <a:tailEnd type="arrow"/>
          </a:ln>
          <a:effectLst/>
        </p:spPr>
      </p:cxnSp>
      <p:cxnSp>
        <p:nvCxnSpPr>
          <p:cNvPr id="35" name="Straight Arrow Connector 34"/>
          <p:cNvCxnSpPr/>
          <p:nvPr/>
        </p:nvCxnSpPr>
        <p:spPr bwMode="auto">
          <a:xfrm rot="16200000" flipH="1">
            <a:off x="5334000" y="3048000"/>
            <a:ext cx="228600" cy="76200"/>
          </a:xfrm>
          <a:prstGeom prst="straightConnector1">
            <a:avLst/>
          </a:prstGeom>
          <a:solidFill>
            <a:schemeClr val="accent1"/>
          </a:solidFill>
          <a:ln w="28575" cap="flat" cmpd="sng" algn="ctr">
            <a:solidFill>
              <a:schemeClr val="bg1">
                <a:lumMod val="75000"/>
              </a:schemeClr>
            </a:solidFill>
            <a:prstDash val="solid"/>
            <a:round/>
            <a:headEnd type="none" w="med" len="med"/>
            <a:tailEnd type="arrow"/>
          </a:ln>
          <a:effectLst/>
        </p:spPr>
      </p:cxnSp>
      <p:cxnSp>
        <p:nvCxnSpPr>
          <p:cNvPr id="36" name="Straight Arrow Connector 35"/>
          <p:cNvCxnSpPr/>
          <p:nvPr/>
        </p:nvCxnSpPr>
        <p:spPr bwMode="auto">
          <a:xfrm rot="16200000" flipH="1">
            <a:off x="4953000" y="3200400"/>
            <a:ext cx="228600" cy="76200"/>
          </a:xfrm>
          <a:prstGeom prst="straightConnector1">
            <a:avLst/>
          </a:prstGeom>
          <a:solidFill>
            <a:schemeClr val="accent1"/>
          </a:solidFill>
          <a:ln w="28575" cap="flat" cmpd="sng" algn="ctr">
            <a:solidFill>
              <a:schemeClr val="bg1">
                <a:lumMod val="75000"/>
              </a:schemeClr>
            </a:solidFill>
            <a:prstDash val="solid"/>
            <a:round/>
            <a:headEnd type="none" w="med" len="med"/>
            <a:tailEnd type="arrow"/>
          </a:ln>
          <a:effectLst/>
        </p:spPr>
      </p:cxnSp>
      <p:cxnSp>
        <p:nvCxnSpPr>
          <p:cNvPr id="38" name="Straight Arrow Connector 37"/>
          <p:cNvCxnSpPr/>
          <p:nvPr/>
        </p:nvCxnSpPr>
        <p:spPr bwMode="auto">
          <a:xfrm rot="16200000" flipH="1">
            <a:off x="5715000" y="2895600"/>
            <a:ext cx="228600" cy="76200"/>
          </a:xfrm>
          <a:prstGeom prst="straightConnector1">
            <a:avLst/>
          </a:prstGeom>
          <a:solidFill>
            <a:schemeClr val="accent1"/>
          </a:solidFill>
          <a:ln w="28575" cap="flat" cmpd="sng" algn="ctr">
            <a:solidFill>
              <a:schemeClr val="bg1">
                <a:lumMod val="75000"/>
              </a:schemeClr>
            </a:solidFill>
            <a:prstDash val="solid"/>
            <a:round/>
            <a:headEnd type="none" w="med" len="med"/>
            <a:tailEnd type="arrow"/>
          </a:ln>
          <a:effectLst/>
        </p:spPr>
      </p:cxnSp>
      <p:cxnSp>
        <p:nvCxnSpPr>
          <p:cNvPr id="39" name="Straight Arrow Connector 38"/>
          <p:cNvCxnSpPr/>
          <p:nvPr/>
        </p:nvCxnSpPr>
        <p:spPr bwMode="auto">
          <a:xfrm rot="16200000" flipH="1">
            <a:off x="6096000" y="2743200"/>
            <a:ext cx="228600" cy="76200"/>
          </a:xfrm>
          <a:prstGeom prst="straightConnector1">
            <a:avLst/>
          </a:prstGeom>
          <a:solidFill>
            <a:schemeClr val="accent1"/>
          </a:solidFill>
          <a:ln w="28575" cap="flat" cmpd="sng" algn="ctr">
            <a:solidFill>
              <a:schemeClr val="bg1">
                <a:lumMod val="75000"/>
              </a:schemeClr>
            </a:solidFill>
            <a:prstDash val="solid"/>
            <a:round/>
            <a:headEnd type="none" w="med" len="med"/>
            <a:tailEnd type="arrow"/>
          </a:ln>
          <a:effectLst/>
        </p:spPr>
      </p:cxnSp>
      <p:cxnSp>
        <p:nvCxnSpPr>
          <p:cNvPr id="27" name="Straight Connector 26"/>
          <p:cNvCxnSpPr/>
          <p:nvPr/>
        </p:nvCxnSpPr>
        <p:spPr bwMode="auto">
          <a:xfrm flipV="1">
            <a:off x="6172200" y="2133600"/>
            <a:ext cx="609600" cy="228600"/>
          </a:xfrm>
          <a:prstGeom prst="line">
            <a:avLst/>
          </a:prstGeom>
          <a:solidFill>
            <a:schemeClr val="accent1"/>
          </a:solidFill>
          <a:ln w="22225" cap="flat" cmpd="sng" algn="ctr">
            <a:solidFill>
              <a:schemeClr val="bg1">
                <a:lumMod val="75000"/>
              </a:schemeClr>
            </a:solidFill>
            <a:prstDash val="solid"/>
            <a:round/>
            <a:headEnd type="none" w="med" len="med"/>
            <a:tailEnd type="none" w="med" len="med"/>
          </a:ln>
          <a:effectLst/>
        </p:spPr>
      </p:cxnSp>
      <p:cxnSp>
        <p:nvCxnSpPr>
          <p:cNvPr id="29" name="Straight Arrow Connector 28"/>
          <p:cNvCxnSpPr/>
          <p:nvPr/>
        </p:nvCxnSpPr>
        <p:spPr bwMode="auto">
          <a:xfrm flipV="1">
            <a:off x="7239000" y="1600200"/>
            <a:ext cx="685800" cy="304800"/>
          </a:xfrm>
          <a:prstGeom prst="straightConnector1">
            <a:avLst/>
          </a:prstGeom>
          <a:solidFill>
            <a:schemeClr val="accent1"/>
          </a:solidFill>
          <a:ln w="22225" cap="flat" cmpd="sng" algn="ctr">
            <a:solidFill>
              <a:schemeClr val="bg1">
                <a:lumMod val="75000"/>
              </a:schemeClr>
            </a:solidFill>
            <a:prstDash val="solid"/>
            <a:round/>
            <a:headEnd type="none" w="med" len="med"/>
            <a:tailEnd type="arrow"/>
          </a:ln>
          <a:effectLst/>
        </p:spPr>
      </p:cxnSp>
      <p:sp>
        <p:nvSpPr>
          <p:cNvPr id="45" name="TextBox 44"/>
          <p:cNvSpPr txBox="1"/>
          <p:nvPr/>
        </p:nvSpPr>
        <p:spPr>
          <a:xfrm>
            <a:off x="7239000" y="1981200"/>
            <a:ext cx="1717675" cy="646113"/>
          </a:xfrm>
          <a:prstGeom prst="rect">
            <a:avLst/>
          </a:prstGeom>
          <a:noFill/>
        </p:spPr>
        <p:txBody>
          <a:bodyPr wrap="none">
            <a:spAutoFit/>
          </a:bodyPr>
          <a:lstStyle/>
          <a:p>
            <a:pPr eaLnBrk="0" fontAlgn="base" hangingPunct="0">
              <a:spcBef>
                <a:spcPct val="0"/>
              </a:spcBef>
              <a:spcAft>
                <a:spcPct val="0"/>
              </a:spcAft>
              <a:defRPr/>
            </a:pPr>
            <a:r>
              <a:rPr lang="en-US" b="1" dirty="0">
                <a:solidFill>
                  <a:srgbClr val="0000FF">
                    <a:lumMod val="75000"/>
                  </a:srgbClr>
                </a:solidFill>
                <a:latin typeface="Times New Roman" pitchFamily="18" charset="0"/>
                <a:cs typeface="Times New Roman" pitchFamily="18" charset="0"/>
              </a:rPr>
              <a:t>Bypass back to </a:t>
            </a:r>
          </a:p>
          <a:p>
            <a:pPr eaLnBrk="0" fontAlgn="base" hangingPunct="0">
              <a:spcBef>
                <a:spcPct val="0"/>
              </a:spcBef>
              <a:spcAft>
                <a:spcPct val="0"/>
              </a:spcAft>
              <a:defRPr/>
            </a:pPr>
            <a:r>
              <a:rPr lang="en-US" b="1" dirty="0">
                <a:solidFill>
                  <a:srgbClr val="0000FF">
                    <a:lumMod val="75000"/>
                  </a:srgbClr>
                </a:solidFill>
                <a:latin typeface="Times New Roman" pitchFamily="18" charset="0"/>
                <a:cs typeface="Times New Roman" pitchFamily="18" charset="0"/>
              </a:rPr>
              <a:t>stream.</a:t>
            </a:r>
          </a:p>
        </p:txBody>
      </p:sp>
      <p:sp>
        <p:nvSpPr>
          <p:cNvPr id="46" name="TextBox 45"/>
          <p:cNvSpPr txBox="1"/>
          <p:nvPr/>
        </p:nvSpPr>
        <p:spPr>
          <a:xfrm rot="20266189">
            <a:off x="2762250" y="4233863"/>
            <a:ext cx="1495425" cy="368300"/>
          </a:xfrm>
          <a:prstGeom prst="rect">
            <a:avLst/>
          </a:prstGeom>
          <a:noFill/>
        </p:spPr>
        <p:txBody>
          <a:bodyPr wrap="none">
            <a:spAutoFit/>
          </a:bodyPr>
          <a:lstStyle/>
          <a:p>
            <a:pPr eaLnBrk="0" fontAlgn="base" hangingPunct="0">
              <a:spcBef>
                <a:spcPct val="0"/>
              </a:spcBef>
              <a:spcAft>
                <a:spcPct val="0"/>
              </a:spcAft>
              <a:defRPr/>
            </a:pPr>
            <a:r>
              <a:rPr lang="en-US" b="1" dirty="0">
                <a:solidFill>
                  <a:srgbClr val="0000FF">
                    <a:lumMod val="75000"/>
                  </a:srgbClr>
                </a:solidFill>
                <a:latin typeface="Times New Roman" pitchFamily="18" charset="0"/>
                <a:cs typeface="Times New Roman" pitchFamily="18" charset="0"/>
              </a:rPr>
              <a:t>Drum Screen</a:t>
            </a:r>
          </a:p>
        </p:txBody>
      </p:sp>
      <p:sp>
        <p:nvSpPr>
          <p:cNvPr id="47" name="Rectangle 46"/>
          <p:cNvSpPr/>
          <p:nvPr/>
        </p:nvSpPr>
        <p:spPr>
          <a:xfrm rot="20349036">
            <a:off x="5100638" y="3238500"/>
            <a:ext cx="1565275" cy="369888"/>
          </a:xfrm>
          <a:prstGeom prst="rect">
            <a:avLst/>
          </a:prstGeom>
        </p:spPr>
        <p:txBody>
          <a:bodyPr>
            <a:spAutoFit/>
          </a:bodyPr>
          <a:lstStyle/>
          <a:p>
            <a:pPr eaLnBrk="0" fontAlgn="base" hangingPunct="0">
              <a:spcBef>
                <a:spcPct val="0"/>
              </a:spcBef>
              <a:spcAft>
                <a:spcPct val="0"/>
              </a:spcAft>
              <a:defRPr/>
            </a:pPr>
            <a:r>
              <a:rPr lang="en-US" b="1" dirty="0">
                <a:solidFill>
                  <a:srgbClr val="0000FF">
                    <a:lumMod val="75000"/>
                  </a:srgbClr>
                </a:solidFill>
                <a:latin typeface="Times New Roman" pitchFamily="18" charset="0"/>
                <a:cs typeface="Times New Roman" pitchFamily="18" charset="0"/>
              </a:rPr>
              <a:t>Drum Screen</a:t>
            </a:r>
          </a:p>
        </p:txBody>
      </p:sp>
      <p:cxnSp>
        <p:nvCxnSpPr>
          <p:cNvPr id="26" name="Straight Arrow Connector 7"/>
          <p:cNvCxnSpPr>
            <a:cxnSpLocks noChangeShapeType="1"/>
          </p:cNvCxnSpPr>
          <p:nvPr/>
        </p:nvCxnSpPr>
        <p:spPr bwMode="auto">
          <a:xfrm flipV="1">
            <a:off x="2379518" y="3505200"/>
            <a:ext cx="1066800" cy="457200"/>
          </a:xfrm>
          <a:prstGeom prst="straightConnector1">
            <a:avLst/>
          </a:prstGeom>
          <a:noFill/>
          <a:ln w="603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8" name="Straight Arrow Connector 14"/>
          <p:cNvCxnSpPr>
            <a:cxnSpLocks noChangeShapeType="1"/>
          </p:cNvCxnSpPr>
          <p:nvPr/>
        </p:nvCxnSpPr>
        <p:spPr bwMode="auto">
          <a:xfrm flipV="1">
            <a:off x="4765964" y="2514859"/>
            <a:ext cx="1066800" cy="457200"/>
          </a:xfrm>
          <a:prstGeom prst="straightConnector1">
            <a:avLst/>
          </a:prstGeom>
          <a:noFill/>
          <a:ln w="603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7" name="Straight Arrow Connector 36"/>
          <p:cNvCxnSpPr/>
          <p:nvPr/>
        </p:nvCxnSpPr>
        <p:spPr bwMode="auto">
          <a:xfrm>
            <a:off x="2062595" y="3505200"/>
            <a:ext cx="855518" cy="1588"/>
          </a:xfrm>
          <a:prstGeom prst="straightConnector1">
            <a:avLst/>
          </a:prstGeom>
          <a:solidFill>
            <a:schemeClr val="accent1"/>
          </a:solidFill>
          <a:ln w="60325" cap="flat" cmpd="sng" algn="ctr">
            <a:solidFill>
              <a:schemeClr val="bg1">
                <a:lumMod val="75000"/>
              </a:schemeClr>
            </a:solidFill>
            <a:prstDash val="solid"/>
            <a:round/>
            <a:headEnd type="none" w="med" len="med"/>
            <a:tailEnd type="arrow"/>
          </a:ln>
          <a:effectLst/>
        </p:spPr>
      </p:cxnSp>
      <p:sp>
        <p:nvSpPr>
          <p:cNvPr id="40" name="TextBox 12"/>
          <p:cNvSpPr txBox="1">
            <a:spLocks noChangeArrowheads="1"/>
          </p:cNvSpPr>
          <p:nvPr/>
        </p:nvSpPr>
        <p:spPr bwMode="auto">
          <a:xfrm>
            <a:off x="1752600" y="6096000"/>
            <a:ext cx="4038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b="1" i="1" dirty="0" smtClean="0">
                <a:solidFill>
                  <a:srgbClr val="FF0000"/>
                </a:solidFill>
              </a:rPr>
              <a:t>“</a:t>
            </a:r>
            <a:r>
              <a:rPr lang="en-US" sz="2400" b="1" i="1" dirty="0" smtClean="0">
                <a:solidFill>
                  <a:srgbClr val="FF0000"/>
                </a:solidFill>
              </a:rPr>
              <a:t>No Contact,  No Delay”</a:t>
            </a:r>
          </a:p>
        </p:txBody>
      </p:sp>
    </p:spTree>
    <p:extLst>
      <p:ext uri="{BB962C8B-B14F-4D97-AF65-F5344CB8AC3E}">
        <p14:creationId xmlns:p14="http://schemas.microsoft.com/office/powerpoint/2010/main" val="23444085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41 screen"/>
          <p:cNvPicPr>
            <a:picLocks noChangeAspect="1" noChangeArrowheads="1"/>
          </p:cNvPicPr>
          <p:nvPr/>
        </p:nvPicPr>
        <p:blipFill>
          <a:blip r:embed="rId3" cstate="print"/>
          <a:srcRect r="13782" b="13499"/>
          <a:stretch>
            <a:fillRect/>
          </a:stretch>
        </p:blipFill>
        <p:spPr bwMode="auto">
          <a:xfrm>
            <a:off x="0" y="5645"/>
            <a:ext cx="9144000" cy="6881384"/>
          </a:xfrm>
          <a:prstGeom prst="rect">
            <a:avLst/>
          </a:prstGeom>
          <a:noFill/>
          <a:ln w="38100">
            <a:solidFill>
              <a:schemeClr val="tx2"/>
            </a:solidFill>
            <a:miter lim="800000"/>
            <a:headEnd/>
            <a:tailEnd/>
          </a:ln>
        </p:spPr>
      </p:pic>
      <p:sp>
        <p:nvSpPr>
          <p:cNvPr id="2" name="Title 1"/>
          <p:cNvSpPr>
            <a:spLocks noGrp="1"/>
          </p:cNvSpPr>
          <p:nvPr>
            <p:ph type="ctrTitle"/>
          </p:nvPr>
        </p:nvSpPr>
        <p:spPr>
          <a:xfrm>
            <a:off x="685800" y="-57983"/>
            <a:ext cx="7772400" cy="685800"/>
          </a:xfrm>
        </p:spPr>
        <p:txBody>
          <a:bodyPr>
            <a:normAutofit/>
          </a:bodyPr>
          <a:lstStyle/>
          <a:p>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“Predictable Performance with Predictable Biological Effects”</a:t>
            </a:r>
            <a:endPar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861313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762000" y="0"/>
            <a:ext cx="7772400" cy="960438"/>
          </a:xfrm>
        </p:spPr>
        <p:txBody>
          <a:bodyPr>
            <a:normAutofit/>
          </a:bodyPr>
          <a:lstStyle/>
          <a:p>
            <a:pPr eaLnBrk="1" hangingPunct="1">
              <a:defRPr/>
            </a:pPr>
            <a:r>
              <a:rPr lang="en-US" sz="3600" b="1" dirty="0" smtClean="0">
                <a:solidFill>
                  <a:schemeClr val="accent4">
                    <a:lumMod val="25000"/>
                  </a:schemeClr>
                </a:solidFill>
                <a:effectLst>
                  <a:outerShdw blurRad="38100" dist="38100" dir="2700000" algn="tl">
                    <a:srgbClr val="000000">
                      <a:alpha val="43137"/>
                    </a:srgbClr>
                  </a:outerShdw>
                </a:effectLst>
                <a:latin typeface="Arial" pitchFamily="34" charset="0"/>
                <a:cs typeface="Arial" pitchFamily="34" charset="0"/>
              </a:rPr>
              <a:t>Dedicated Maintenance</a:t>
            </a:r>
          </a:p>
        </p:txBody>
      </p:sp>
      <p:pic>
        <p:nvPicPr>
          <p:cNvPr id="26627" name="Content Placeholder 3" descr="S-28 washout.JPG"/>
          <p:cNvPicPr>
            <a:picLocks noGrp="1" noChangeAspect="1"/>
          </p:cNvPicPr>
          <p:nvPr>
            <p:ph idx="1"/>
          </p:nvPr>
        </p:nvPicPr>
        <p:blipFill>
          <a:blip r:embed="rId3" cstate="print">
            <a:extLst>
              <a:ext uri="{28A0092B-C50C-407E-A947-70E740481C1C}">
                <a14:useLocalDpi xmlns:a14="http://schemas.microsoft.com/office/drawing/2010/main" val="0"/>
              </a:ext>
            </a:extLst>
          </a:blip>
          <a:srcRect l="2129"/>
          <a:stretch>
            <a:fillRect/>
          </a:stretch>
        </p:blipFill>
        <p:spPr>
          <a:xfrm>
            <a:off x="4953000" y="1066800"/>
            <a:ext cx="3429000" cy="2627313"/>
          </a:xfrm>
          <a:ln w="50800">
            <a:solidFill>
              <a:schemeClr val="tx1"/>
            </a:solidFill>
            <a:miter lim="800000"/>
            <a:headEnd/>
            <a:tailEnd/>
          </a:ln>
        </p:spPr>
      </p:pic>
      <p:pic>
        <p:nvPicPr>
          <p:cNvPr id="26628" name="Picture 4" descr="LHC-3 HG washout 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3962400"/>
            <a:ext cx="3403600" cy="2552700"/>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29" name="Picture 4" descr="134-3471_IMG.JPG"/>
          <p:cNvPicPr>
            <a:picLocks noChangeAspect="1"/>
          </p:cNvPicPr>
          <p:nvPr/>
        </p:nvPicPr>
        <p:blipFill>
          <a:blip r:embed="rId5" cstate="print">
            <a:extLst>
              <a:ext uri="{28A0092B-C50C-407E-A947-70E740481C1C}">
                <a14:useLocalDpi xmlns:a14="http://schemas.microsoft.com/office/drawing/2010/main" val="0"/>
              </a:ext>
            </a:extLst>
          </a:blip>
          <a:srcRect r="11224" b="13200"/>
          <a:stretch>
            <a:fillRect/>
          </a:stretch>
        </p:blipFill>
        <p:spPr bwMode="auto">
          <a:xfrm>
            <a:off x="1066800" y="3962400"/>
            <a:ext cx="3532188" cy="2590800"/>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30" name="Picture 5" descr="S-32 tras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800" y="1066800"/>
            <a:ext cx="3505200" cy="2628900"/>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5546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533400" y="106363"/>
            <a:ext cx="8001000" cy="884237"/>
          </a:xfrm>
        </p:spPr>
        <p:txBody>
          <a:bodyPr/>
          <a:lstStyle/>
          <a:p>
            <a:pPr algn="ctr" eaLnBrk="1" hangingPunct="1"/>
            <a:r>
              <a:rPr lang="en-US" b="1" dirty="0" smtClean="0">
                <a:effectLst>
                  <a:outerShdw blurRad="38100" dist="38100" dir="2700000" algn="tl">
                    <a:srgbClr val="000000">
                      <a:alpha val="43137"/>
                    </a:srgbClr>
                  </a:outerShdw>
                </a:effectLst>
              </a:rPr>
              <a:t>Screen Tenders</a:t>
            </a:r>
          </a:p>
        </p:txBody>
      </p:sp>
      <p:pic>
        <p:nvPicPr>
          <p:cNvPr id="27651" name="Content Placeholder 3" descr="D. Livingston at screen(2).bmp"/>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447800" y="1219200"/>
            <a:ext cx="6629400" cy="4972050"/>
          </a:xfrm>
          <a:ln w="50800">
            <a:solidFill>
              <a:schemeClr val="accent1">
                <a:lumMod val="50000"/>
              </a:schemeClr>
            </a:solidFill>
            <a:miter lim="800000"/>
            <a:headEnd/>
            <a:tailEnd/>
          </a:ln>
        </p:spPr>
      </p:pic>
    </p:spTree>
    <p:extLst>
      <p:ext uri="{BB962C8B-B14F-4D97-AF65-F5344CB8AC3E}">
        <p14:creationId xmlns:p14="http://schemas.microsoft.com/office/powerpoint/2010/main" val="1318118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j-lt"/>
              </a:rPr>
              <a:t>Background</a:t>
            </a:r>
            <a:endParaRPr lang="en-US" dirty="0">
              <a:latin typeface="+mj-lt"/>
            </a:endParaRPr>
          </a:p>
        </p:txBody>
      </p:sp>
      <p:sp>
        <p:nvSpPr>
          <p:cNvPr id="3" name="Content Placeholder 2"/>
          <p:cNvSpPr>
            <a:spLocks noGrp="1"/>
          </p:cNvSpPr>
          <p:nvPr>
            <p:ph idx="1"/>
          </p:nvPr>
        </p:nvSpPr>
        <p:spPr/>
        <p:txBody>
          <a:bodyPr>
            <a:normAutofit/>
          </a:bodyPr>
          <a:lstStyle/>
          <a:p>
            <a:r>
              <a:rPr lang="en-US" sz="2400" dirty="0" smtClean="0">
                <a:latin typeface="+mn-lt"/>
              </a:rPr>
              <a:t>Over the past three decades, BPA has made substantial investments in the Columbia River Basin through the Council’s Fish and Wildlife Program. </a:t>
            </a:r>
          </a:p>
          <a:p>
            <a:r>
              <a:rPr lang="en-US" sz="2400" dirty="0" smtClean="0">
                <a:latin typeface="+mn-lt"/>
                <a:cs typeface="Arial" panose="020B0604020202020204" pitchFamily="34" charset="0"/>
              </a:rPr>
              <a:t>Adequate funding for O&amp;M was o</a:t>
            </a:r>
            <a:r>
              <a:rPr lang="en-US" sz="2400" dirty="0" smtClean="0">
                <a:latin typeface="+mn-lt"/>
              </a:rPr>
              <a:t>ne of the highest priorities recommended to the Council.</a:t>
            </a:r>
          </a:p>
          <a:p>
            <a:r>
              <a:rPr lang="en-US" sz="2400" dirty="0" smtClean="0">
                <a:latin typeface="+mn-lt"/>
              </a:rPr>
              <a:t>Adequate funding for O&amp;M will ensure that existing Program funded infrastructure remains properly functioning, and will not only continue to benefit the fish and wildlife in the basin, but will continue to help BPA meet its mitigation requirements.</a:t>
            </a:r>
          </a:p>
          <a:p>
            <a:endParaRPr lang="en-US" sz="2000" dirty="0" smtClean="0"/>
          </a:p>
          <a:p>
            <a:endParaRPr lang="en-US" sz="1800" dirty="0"/>
          </a:p>
        </p:txBody>
      </p:sp>
      <p:sp>
        <p:nvSpPr>
          <p:cNvPr id="4" name="Slide Number Placeholder 3"/>
          <p:cNvSpPr>
            <a:spLocks noGrp="1"/>
          </p:cNvSpPr>
          <p:nvPr>
            <p:ph type="sldNum" sz="quarter" idx="12"/>
          </p:nvPr>
        </p:nvSpPr>
        <p:spPr/>
        <p:txBody>
          <a:bodyPr/>
          <a:lstStyle/>
          <a:p>
            <a:fld id="{AA410EB8-A01E-483B-9F37-9B9DDCDD7179}"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Content Placeholder 3" descr="Irrigator relations a la Paddy.JPG"/>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5240" y="-30480"/>
            <a:ext cx="9186250" cy="6888480"/>
          </a:xfrm>
        </p:spPr>
      </p:pic>
      <p:sp>
        <p:nvSpPr>
          <p:cNvPr id="56322" name="Title 1"/>
          <p:cNvSpPr>
            <a:spLocks noGrp="1"/>
          </p:cNvSpPr>
          <p:nvPr>
            <p:ph type="title"/>
          </p:nvPr>
        </p:nvSpPr>
        <p:spPr/>
        <p:txBody>
          <a:bodyPr>
            <a:normAutofit/>
          </a:bodyPr>
          <a:lstStyle/>
          <a:p>
            <a:r>
              <a:rPr lang="en-US" sz="3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Foundation Built on Relationships</a:t>
            </a:r>
          </a:p>
        </p:txBody>
      </p:sp>
    </p:spTree>
    <p:extLst>
      <p:ext uri="{BB962C8B-B14F-4D97-AF65-F5344CB8AC3E}">
        <p14:creationId xmlns:p14="http://schemas.microsoft.com/office/powerpoint/2010/main" val="5726003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143000" y="381000"/>
            <a:ext cx="7467600" cy="1143000"/>
          </a:xfrm>
        </p:spPr>
        <p:txBody>
          <a:bodyPr>
            <a:normAutofit fontScale="90000"/>
          </a:bodyPr>
          <a:lstStyle/>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Rising Costs – Shrinking Budgets</a:t>
            </a:r>
          </a:p>
        </p:txBody>
      </p:sp>
      <p:pic>
        <p:nvPicPr>
          <p:cNvPr id="1027"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828800"/>
            <a:ext cx="8229600" cy="4007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73224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a:bodyPr>
          <a:lstStyle/>
          <a:p>
            <a:endParaRPr lang="en-US" sz="3600" b="1" dirty="0">
              <a:latin typeface="Arial" pitchFamily="34" charset="0"/>
              <a:cs typeface="Arial" pitchFamily="34" charset="0"/>
            </a:endParaRPr>
          </a:p>
        </p:txBody>
      </p:sp>
      <p:sp>
        <p:nvSpPr>
          <p:cNvPr id="3" name="Content Placeholder 2"/>
          <p:cNvSpPr>
            <a:spLocks noGrp="1"/>
          </p:cNvSpPr>
          <p:nvPr>
            <p:ph idx="1"/>
          </p:nvPr>
        </p:nvSpPr>
        <p:spPr/>
        <p:txBody>
          <a:bodyPr/>
          <a:lstStyle/>
          <a:p>
            <a:endParaRPr lang="en-US"/>
          </a:p>
        </p:txBody>
      </p:sp>
      <p:pic>
        <p:nvPicPr>
          <p:cNvPr id="5" name="Picture 2" descr="C:\Users\pmurphy\Documents\Fish Pictures\Chinook\DSCN22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091" y="152400"/>
            <a:ext cx="8738065" cy="6553200"/>
          </a:xfrm>
          <a:prstGeom prst="rect">
            <a:avLst/>
          </a:prstGeom>
          <a:noFill/>
          <a:ln w="50800">
            <a:solidFill>
              <a:schemeClr val="tx1"/>
            </a:solidFill>
          </a:ln>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57200" y="-76200"/>
            <a:ext cx="8686800" cy="1219200"/>
          </a:xfrm>
          <a:prstGeom prst="rect">
            <a:avLst/>
          </a:prstGeom>
          <a:ln w="6350" cap="rnd">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en-US" sz="3600" b="1" kern="0" dirty="0" smtClean="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Continued Momentum.</a:t>
            </a:r>
            <a:endParaRPr lang="en-US" sz="3600" b="1" kern="0" dirty="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97288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600" b="1" dirty="0" smtClean="0">
                <a:effectLst>
                  <a:outerShdw blurRad="38100" dist="38100" dir="2700000" algn="tl">
                    <a:srgbClr val="000000">
                      <a:alpha val="43137"/>
                    </a:srgbClr>
                  </a:outerShdw>
                </a:effectLst>
                <a:latin typeface="Arial" pitchFamily="34" charset="0"/>
                <a:cs typeface="Arial" pitchFamily="34" charset="0"/>
              </a:rPr>
              <a:t>Questions</a:t>
            </a:r>
            <a:endParaRPr lang="en-US" sz="3600" b="1" dirty="0">
              <a:effectLst>
                <a:outerShdw blurRad="38100" dist="38100" dir="2700000" algn="tl">
                  <a:srgbClr val="000000">
                    <a:alpha val="43137"/>
                  </a:srgbClr>
                </a:outerShdw>
              </a:effectLst>
              <a:latin typeface="Arial" pitchFamily="34" charset="0"/>
              <a:cs typeface="Arial" pitchFamily="34"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082" y="762000"/>
            <a:ext cx="9124991" cy="6075217"/>
          </a:xfrm>
          <a:ln w="50800">
            <a:solidFill>
              <a:schemeClr val="tx1"/>
            </a:solidFill>
          </a:ln>
        </p:spPr>
      </p:pic>
    </p:spTree>
    <p:extLst>
      <p:ext uri="{BB962C8B-B14F-4D97-AF65-F5344CB8AC3E}">
        <p14:creationId xmlns:p14="http://schemas.microsoft.com/office/powerpoint/2010/main" val="2371605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28600" y="304800"/>
            <a:ext cx="8534400" cy="1096963"/>
          </a:xfrm>
        </p:spPr>
        <p:txBody>
          <a:bodyPr>
            <a:normAutofit/>
          </a:bodyPr>
          <a:lstStyle/>
          <a:p>
            <a:r>
              <a:rPr lang="en-US" altLang="en-US" dirty="0" smtClean="0">
                <a:latin typeface="+mj-lt"/>
                <a:cs typeface="Arial" panose="020B0604020202020204" pitchFamily="34" charset="0"/>
              </a:rPr>
              <a:t>Hatcheries </a:t>
            </a:r>
          </a:p>
        </p:txBody>
      </p:sp>
      <p:sp>
        <p:nvSpPr>
          <p:cNvPr id="3" name="Content Placeholder 2"/>
          <p:cNvSpPr>
            <a:spLocks noGrp="1"/>
          </p:cNvSpPr>
          <p:nvPr>
            <p:ph idx="1"/>
          </p:nvPr>
        </p:nvSpPr>
        <p:spPr>
          <a:xfrm>
            <a:off x="457200" y="1524000"/>
            <a:ext cx="8382000" cy="4724400"/>
          </a:xfrm>
        </p:spPr>
        <p:txBody>
          <a:bodyPr>
            <a:normAutofit/>
          </a:bodyPr>
          <a:lstStyle/>
          <a:p>
            <a:pPr>
              <a:defRPr/>
            </a:pPr>
            <a:r>
              <a:rPr lang="en-US" sz="2400" dirty="0" smtClean="0">
                <a:latin typeface="+mn-lt"/>
                <a:cs typeface="Arial" panose="020B0604020202020204" pitchFamily="34" charset="0"/>
              </a:rPr>
              <a:t>Lower Snake River Compensation Plan (LSRCP) </a:t>
            </a:r>
          </a:p>
          <a:p>
            <a:pPr>
              <a:defRPr/>
            </a:pPr>
            <a:r>
              <a:rPr lang="en-US" sz="2400" dirty="0" smtClean="0">
                <a:latin typeface="+mn-lt"/>
                <a:cs typeface="Arial" panose="020B0604020202020204" pitchFamily="34" charset="0"/>
              </a:rPr>
              <a:t>Bureau of Reclamation Hatcheries</a:t>
            </a:r>
          </a:p>
          <a:p>
            <a:pPr>
              <a:defRPr/>
            </a:pPr>
            <a:r>
              <a:rPr lang="en-US" sz="2400" dirty="0" smtClean="0">
                <a:latin typeface="+mn-lt"/>
                <a:cs typeface="Arial" panose="020B0604020202020204" pitchFamily="34" charset="0"/>
              </a:rPr>
              <a:t>Corps of Engineers Hatcheries</a:t>
            </a:r>
          </a:p>
          <a:p>
            <a:pPr>
              <a:defRPr/>
            </a:pPr>
            <a:r>
              <a:rPr lang="en-US" sz="2400" dirty="0" smtClean="0">
                <a:latin typeface="+mn-lt"/>
                <a:cs typeface="Arial" panose="020B0604020202020204" pitchFamily="34" charset="0"/>
              </a:rPr>
              <a:t>Mitchell Act Hatcheries</a:t>
            </a:r>
          </a:p>
          <a:p>
            <a:pPr>
              <a:defRPr/>
            </a:pPr>
            <a:r>
              <a:rPr lang="en-US" sz="2400" dirty="0" smtClean="0">
                <a:latin typeface="+mn-lt"/>
                <a:cs typeface="Arial" panose="020B0604020202020204" pitchFamily="34" charset="0"/>
              </a:rPr>
              <a:t>NPCC F&amp;W Program hatcheries</a:t>
            </a:r>
          </a:p>
          <a:p>
            <a:pPr lvl="1">
              <a:defRPr/>
            </a:pPr>
            <a:r>
              <a:rPr lang="en-US" sz="2400" dirty="0" smtClean="0">
                <a:latin typeface="+mn-lt"/>
                <a:cs typeface="Arial" panose="020B0604020202020204" pitchFamily="34" charset="0"/>
              </a:rPr>
              <a:t>15 hatcheries directly constructed with BPA funds. Ownership was transferred to state, tribal or federal entity.</a:t>
            </a:r>
          </a:p>
          <a:p>
            <a:pPr lvl="1">
              <a:defRPr/>
            </a:pPr>
            <a:r>
              <a:rPr lang="en-US" sz="2400" dirty="0" smtClean="0">
                <a:latin typeface="+mn-lt"/>
                <a:cs typeface="Arial" panose="020B0604020202020204" pitchFamily="34" charset="0"/>
              </a:rPr>
              <a:t>O&amp;M is directly funded by BPA; a large percentage of O&amp;M funding is RM&amp;E</a:t>
            </a:r>
          </a:p>
          <a:p>
            <a:pPr lvl="1">
              <a:defRPr/>
            </a:pPr>
            <a:endParaRPr lang="en-US" sz="2400" dirty="0" smtClean="0">
              <a:latin typeface="+mn-lt"/>
              <a:cs typeface="Arial" panose="020B0604020202020204" pitchFamily="34" charset="0"/>
            </a:endParaRPr>
          </a:p>
          <a:p>
            <a:pPr>
              <a:defRPr/>
            </a:pPr>
            <a:endParaRPr lang="en-US" sz="2400" dirty="0" smtClean="0"/>
          </a:p>
          <a:p>
            <a:pPr>
              <a:defRPr/>
            </a:pPr>
            <a:endParaRPr lang="en-US" sz="2400" dirty="0" smtClean="0"/>
          </a:p>
          <a:p>
            <a:pPr marL="457200" lvl="1" indent="0">
              <a:buFontTx/>
              <a:buNone/>
              <a:defRPr/>
            </a:pPr>
            <a:endParaRPr lang="en-US" sz="2000" dirty="0" smtClean="0"/>
          </a:p>
          <a:p>
            <a:pPr lvl="1">
              <a:defRPr/>
            </a:pPr>
            <a:endParaRPr lang="en-US" sz="2000" dirty="0" smtClean="0"/>
          </a:p>
          <a:p>
            <a:pPr lvl="1">
              <a:defRPr/>
            </a:pPr>
            <a:endParaRPr lang="en-US" dirty="0" smtClean="0"/>
          </a:p>
        </p:txBody>
      </p:sp>
      <p:sp>
        <p:nvSpPr>
          <p:cNvPr id="7172" name="Slide Number Placeholder 3"/>
          <p:cNvSpPr>
            <a:spLocks noGrp="1"/>
          </p:cNvSpPr>
          <p:nvPr>
            <p:ph type="sldNum" sz="quarter" idx="4294967295"/>
          </p:nvPr>
        </p:nvSpPr>
        <p:spPr>
          <a:xfrm>
            <a:off x="8077200" y="6477000"/>
            <a:ext cx="679450" cy="323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67F"/>
              </a:buClr>
              <a:buFont typeface="Wingdings" pitchFamily="2" charset="2"/>
              <a:buChar char="§"/>
              <a:defRPr sz="3200">
                <a:solidFill>
                  <a:schemeClr val="tx1"/>
                </a:solidFill>
                <a:latin typeface="Arial" charset="0"/>
              </a:defRPr>
            </a:lvl1pPr>
            <a:lvl2pPr marL="742950" indent="-285750" eaLnBrk="0" hangingPunct="0">
              <a:spcBef>
                <a:spcPct val="20000"/>
              </a:spcBef>
              <a:buClr>
                <a:srgbClr val="00467F"/>
              </a:buClr>
              <a:buChar char="•"/>
              <a:defRPr sz="2800">
                <a:solidFill>
                  <a:schemeClr val="tx1"/>
                </a:solidFill>
                <a:latin typeface="Arial" charset="0"/>
              </a:defRPr>
            </a:lvl2pPr>
            <a:lvl3pPr marL="1143000" indent="-228600" eaLnBrk="0" hangingPunct="0">
              <a:spcBef>
                <a:spcPct val="20000"/>
              </a:spcBef>
              <a:buClr>
                <a:srgbClr val="00467F"/>
              </a:buClr>
              <a:buFont typeface="Verdana" pitchFamily="34" charset="0"/>
              <a:buChar char="–"/>
              <a:defRPr sz="2400">
                <a:solidFill>
                  <a:schemeClr val="tx1"/>
                </a:solidFill>
                <a:latin typeface="Arial" charset="0"/>
              </a:defRPr>
            </a:lvl3pPr>
            <a:lvl4pPr marL="1600200" indent="-228600" eaLnBrk="0" hangingPunct="0">
              <a:spcBef>
                <a:spcPct val="20000"/>
              </a:spcBef>
              <a:buClr>
                <a:srgbClr val="00467F"/>
              </a:buClr>
              <a:buFont typeface="Wingdings" pitchFamily="2" charset="2"/>
              <a:buChar char="§"/>
              <a:defRPr sz="2000">
                <a:solidFill>
                  <a:schemeClr val="tx1"/>
                </a:solidFill>
                <a:latin typeface="Arial" charset="0"/>
              </a:defRPr>
            </a:lvl4pPr>
            <a:lvl5pPr marL="2057400" indent="-228600" eaLnBrk="0" hangingPunct="0">
              <a:spcBef>
                <a:spcPct val="20000"/>
              </a:spcBef>
              <a:buClr>
                <a:srgbClr val="00467F"/>
              </a:buClr>
              <a:buChar char="•"/>
              <a:defRPr sz="2000">
                <a:solidFill>
                  <a:schemeClr val="tx1"/>
                </a:solidFill>
                <a:latin typeface="Arial" charset="0"/>
              </a:defRPr>
            </a:lvl5pPr>
            <a:lvl6pPr marL="2514600" indent="-228600" eaLnBrk="0" fontAlgn="base" hangingPunct="0">
              <a:spcBef>
                <a:spcPct val="20000"/>
              </a:spcBef>
              <a:spcAft>
                <a:spcPct val="0"/>
              </a:spcAft>
              <a:buClr>
                <a:srgbClr val="00467F"/>
              </a:buClr>
              <a:buChar char="•"/>
              <a:defRPr sz="2000">
                <a:solidFill>
                  <a:schemeClr val="tx1"/>
                </a:solidFill>
                <a:latin typeface="Arial" charset="0"/>
              </a:defRPr>
            </a:lvl6pPr>
            <a:lvl7pPr marL="2971800" indent="-228600" eaLnBrk="0" fontAlgn="base" hangingPunct="0">
              <a:spcBef>
                <a:spcPct val="20000"/>
              </a:spcBef>
              <a:spcAft>
                <a:spcPct val="0"/>
              </a:spcAft>
              <a:buClr>
                <a:srgbClr val="00467F"/>
              </a:buClr>
              <a:buChar char="•"/>
              <a:defRPr sz="2000">
                <a:solidFill>
                  <a:schemeClr val="tx1"/>
                </a:solidFill>
                <a:latin typeface="Arial" charset="0"/>
              </a:defRPr>
            </a:lvl7pPr>
            <a:lvl8pPr marL="3429000" indent="-228600" eaLnBrk="0" fontAlgn="base" hangingPunct="0">
              <a:spcBef>
                <a:spcPct val="20000"/>
              </a:spcBef>
              <a:spcAft>
                <a:spcPct val="0"/>
              </a:spcAft>
              <a:buClr>
                <a:srgbClr val="00467F"/>
              </a:buClr>
              <a:buChar char="•"/>
              <a:defRPr sz="2000">
                <a:solidFill>
                  <a:schemeClr val="tx1"/>
                </a:solidFill>
                <a:latin typeface="Arial" charset="0"/>
              </a:defRPr>
            </a:lvl8pPr>
            <a:lvl9pPr marL="3886200" indent="-228600" eaLnBrk="0" fontAlgn="base" hangingPunct="0">
              <a:spcBef>
                <a:spcPct val="20000"/>
              </a:spcBef>
              <a:spcAft>
                <a:spcPct val="0"/>
              </a:spcAft>
              <a:buClr>
                <a:srgbClr val="00467F"/>
              </a:buClr>
              <a:buChar char="•"/>
              <a:defRPr sz="2000">
                <a:solidFill>
                  <a:schemeClr val="tx1"/>
                </a:solidFill>
                <a:latin typeface="Arial" charset="0"/>
              </a:defRPr>
            </a:lvl9pPr>
          </a:lstStyle>
          <a:p>
            <a:pPr eaLnBrk="1" hangingPunct="1">
              <a:spcBef>
                <a:spcPct val="0"/>
              </a:spcBef>
              <a:buClrTx/>
              <a:buFontTx/>
              <a:buNone/>
            </a:pPr>
            <a:fld id="{B32840A7-5014-489D-B036-AC5CE262C452}" type="slidenum">
              <a:rPr lang="en-US" altLang="en-US" sz="1800" smtClean="0">
                <a:solidFill>
                  <a:srgbClr val="00467F"/>
                </a:solidFill>
              </a:rPr>
              <a:pPr eaLnBrk="1" hangingPunct="1">
                <a:spcBef>
                  <a:spcPct val="0"/>
                </a:spcBef>
                <a:buClrTx/>
                <a:buFontTx/>
                <a:buNone/>
              </a:pPr>
              <a:t>24</a:t>
            </a:fld>
            <a:endParaRPr lang="en-US" altLang="en-US" sz="1800" smtClean="0">
              <a:solidFill>
                <a:srgbClr val="00467F"/>
              </a:solidFill>
            </a:endParaRPr>
          </a:p>
        </p:txBody>
      </p:sp>
    </p:spTree>
    <p:extLst>
      <p:ext uri="{BB962C8B-B14F-4D97-AF65-F5344CB8AC3E}">
        <p14:creationId xmlns:p14="http://schemas.microsoft.com/office/powerpoint/2010/main" val="3016091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n-US" altLang="en-US" dirty="0" smtClean="0">
                <a:latin typeface="+mj-lt"/>
                <a:cs typeface="Arial" panose="020B0604020202020204" pitchFamily="34" charset="0"/>
              </a:rPr>
              <a:t>Program Hatcheries</a:t>
            </a:r>
          </a:p>
        </p:txBody>
      </p:sp>
      <p:sp>
        <p:nvSpPr>
          <p:cNvPr id="3" name="Content Placeholder 2"/>
          <p:cNvSpPr>
            <a:spLocks noGrp="1"/>
          </p:cNvSpPr>
          <p:nvPr>
            <p:ph idx="1"/>
          </p:nvPr>
        </p:nvSpPr>
        <p:spPr>
          <a:xfrm>
            <a:off x="152400" y="1600201"/>
            <a:ext cx="8991600" cy="2438399"/>
          </a:xfrm>
        </p:spPr>
        <p:txBody>
          <a:bodyPr numCol="2">
            <a:noAutofit/>
          </a:bodyPr>
          <a:lstStyle/>
          <a:p>
            <a:pPr>
              <a:defRPr/>
            </a:pPr>
            <a:r>
              <a:rPr lang="en-US" sz="2400" dirty="0" smtClean="0">
                <a:latin typeface="+mn-lt"/>
              </a:rPr>
              <a:t>Nez Perce Tribal Hatchery (NPT)</a:t>
            </a:r>
          </a:p>
          <a:p>
            <a:pPr>
              <a:defRPr/>
            </a:pPr>
            <a:r>
              <a:rPr lang="en-US" sz="2400" dirty="0" smtClean="0">
                <a:latin typeface="+mn-lt"/>
              </a:rPr>
              <a:t>Colville Hatchery (CCT)</a:t>
            </a:r>
          </a:p>
          <a:p>
            <a:pPr>
              <a:defRPr/>
            </a:pPr>
            <a:r>
              <a:rPr lang="en-US" sz="2400" dirty="0" smtClean="0">
                <a:latin typeface="+mn-lt"/>
              </a:rPr>
              <a:t>Umatilla Hatchery (ODFW)</a:t>
            </a:r>
          </a:p>
          <a:p>
            <a:pPr>
              <a:defRPr/>
            </a:pPr>
            <a:r>
              <a:rPr lang="en-US" sz="2400" dirty="0" smtClean="0">
                <a:latin typeface="+mn-lt"/>
              </a:rPr>
              <a:t>Spokane Tribal Hatchery (STOI)</a:t>
            </a:r>
          </a:p>
          <a:p>
            <a:pPr>
              <a:defRPr/>
            </a:pPr>
            <a:r>
              <a:rPr lang="en-US" sz="2400" dirty="0" smtClean="0">
                <a:latin typeface="+mn-lt"/>
              </a:rPr>
              <a:t>Sherman Creek Hatchery (WDFW)</a:t>
            </a:r>
          </a:p>
          <a:p>
            <a:pPr>
              <a:defRPr/>
            </a:pPr>
            <a:r>
              <a:rPr lang="en-US" sz="2400" dirty="0" smtClean="0">
                <a:latin typeface="+mn-lt"/>
              </a:rPr>
              <a:t>Ford Hatchery (WDFW)</a:t>
            </a:r>
            <a:endParaRPr lang="en-US" sz="2400" dirty="0">
              <a:latin typeface="+mn-lt"/>
            </a:endParaRPr>
          </a:p>
          <a:p>
            <a:pPr>
              <a:defRPr/>
            </a:pPr>
            <a:r>
              <a:rPr lang="en-US" sz="2400" dirty="0" smtClean="0">
                <a:latin typeface="+mn-lt"/>
              </a:rPr>
              <a:t>Hood River Production (CTWSRO/ODFW)</a:t>
            </a:r>
            <a:endParaRPr lang="en-US" sz="2400" dirty="0">
              <a:latin typeface="+mn-lt"/>
            </a:endParaRPr>
          </a:p>
          <a:p>
            <a:pPr>
              <a:defRPr/>
            </a:pPr>
            <a:r>
              <a:rPr lang="en-US" sz="2400" dirty="0" smtClean="0">
                <a:latin typeface="+mn-lt"/>
              </a:rPr>
              <a:t>Snake River Sockeye  (IDFG)</a:t>
            </a:r>
            <a:endParaRPr lang="en-US" sz="2400" dirty="0">
              <a:latin typeface="+mn-lt"/>
            </a:endParaRPr>
          </a:p>
          <a:p>
            <a:pPr>
              <a:defRPr/>
            </a:pPr>
            <a:r>
              <a:rPr lang="en-US" sz="2400" dirty="0" err="1" smtClean="0">
                <a:latin typeface="+mn-lt"/>
              </a:rPr>
              <a:t>Kalispel</a:t>
            </a:r>
            <a:r>
              <a:rPr lang="en-US" sz="2400" dirty="0" smtClean="0">
                <a:latin typeface="+mn-lt"/>
              </a:rPr>
              <a:t> </a:t>
            </a:r>
            <a:r>
              <a:rPr lang="en-US" sz="2400" dirty="0">
                <a:latin typeface="+mn-lt"/>
              </a:rPr>
              <a:t>Hatchery (KT)</a:t>
            </a:r>
          </a:p>
          <a:p>
            <a:pPr>
              <a:defRPr/>
            </a:pPr>
            <a:r>
              <a:rPr lang="en-US" sz="2400" dirty="0" err="1">
                <a:latin typeface="+mn-lt"/>
              </a:rPr>
              <a:t>Sekokani</a:t>
            </a:r>
            <a:r>
              <a:rPr lang="en-US" sz="2400" dirty="0">
                <a:latin typeface="+mn-lt"/>
              </a:rPr>
              <a:t> Springs Hatchery (MFWP)</a:t>
            </a:r>
          </a:p>
          <a:p>
            <a:pPr>
              <a:defRPr/>
            </a:pPr>
            <a:r>
              <a:rPr lang="en-US" sz="2400" dirty="0">
                <a:latin typeface="+mn-lt"/>
              </a:rPr>
              <a:t>Cle </a:t>
            </a:r>
            <a:r>
              <a:rPr lang="en-US" sz="2400" dirty="0" err="1">
                <a:latin typeface="+mn-lt"/>
              </a:rPr>
              <a:t>Elum</a:t>
            </a:r>
            <a:r>
              <a:rPr lang="en-US" sz="2400" dirty="0">
                <a:latin typeface="+mn-lt"/>
              </a:rPr>
              <a:t> Hatchery (YKFP)</a:t>
            </a:r>
          </a:p>
          <a:p>
            <a:pPr>
              <a:defRPr/>
            </a:pPr>
            <a:r>
              <a:rPr lang="en-US" sz="2400" dirty="0" smtClean="0">
                <a:latin typeface="+mn-lt"/>
              </a:rPr>
              <a:t>Chief </a:t>
            </a:r>
            <a:r>
              <a:rPr lang="en-US" sz="2400" dirty="0">
                <a:latin typeface="+mn-lt"/>
              </a:rPr>
              <a:t>Joseph Hatchery (CCT)</a:t>
            </a:r>
          </a:p>
          <a:p>
            <a:pPr>
              <a:defRPr/>
            </a:pPr>
            <a:r>
              <a:rPr lang="en-US" sz="2400" dirty="0">
                <a:latin typeface="+mn-lt"/>
              </a:rPr>
              <a:t>Kootenai </a:t>
            </a:r>
            <a:r>
              <a:rPr lang="en-US" sz="2400" dirty="0" smtClean="0">
                <a:latin typeface="+mn-lt"/>
              </a:rPr>
              <a:t>Tribal Hatcheries (KTOI)</a:t>
            </a:r>
            <a:endParaRPr lang="en-US" sz="2400" dirty="0">
              <a:latin typeface="+mn-lt"/>
            </a:endParaRPr>
          </a:p>
        </p:txBody>
      </p:sp>
      <p:sp>
        <p:nvSpPr>
          <p:cNvPr id="717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67F"/>
              </a:buClr>
              <a:buFont typeface="Wingdings" pitchFamily="2" charset="2"/>
              <a:buChar char="§"/>
              <a:defRPr sz="3200">
                <a:solidFill>
                  <a:schemeClr val="tx1"/>
                </a:solidFill>
                <a:latin typeface="Arial" charset="0"/>
              </a:defRPr>
            </a:lvl1pPr>
            <a:lvl2pPr marL="742950" indent="-285750" eaLnBrk="0" hangingPunct="0">
              <a:spcBef>
                <a:spcPct val="20000"/>
              </a:spcBef>
              <a:buClr>
                <a:srgbClr val="00467F"/>
              </a:buClr>
              <a:buChar char="•"/>
              <a:defRPr sz="2800">
                <a:solidFill>
                  <a:schemeClr val="tx1"/>
                </a:solidFill>
                <a:latin typeface="Arial" charset="0"/>
              </a:defRPr>
            </a:lvl2pPr>
            <a:lvl3pPr marL="1143000" indent="-228600" eaLnBrk="0" hangingPunct="0">
              <a:spcBef>
                <a:spcPct val="20000"/>
              </a:spcBef>
              <a:buClr>
                <a:srgbClr val="00467F"/>
              </a:buClr>
              <a:buFont typeface="Verdana" pitchFamily="34" charset="0"/>
              <a:buChar char="–"/>
              <a:defRPr sz="2400">
                <a:solidFill>
                  <a:schemeClr val="tx1"/>
                </a:solidFill>
                <a:latin typeface="Arial" charset="0"/>
              </a:defRPr>
            </a:lvl3pPr>
            <a:lvl4pPr marL="1600200" indent="-228600" eaLnBrk="0" hangingPunct="0">
              <a:spcBef>
                <a:spcPct val="20000"/>
              </a:spcBef>
              <a:buClr>
                <a:srgbClr val="00467F"/>
              </a:buClr>
              <a:buFont typeface="Wingdings" pitchFamily="2" charset="2"/>
              <a:buChar char="§"/>
              <a:defRPr sz="2000">
                <a:solidFill>
                  <a:schemeClr val="tx1"/>
                </a:solidFill>
                <a:latin typeface="Arial" charset="0"/>
              </a:defRPr>
            </a:lvl4pPr>
            <a:lvl5pPr marL="2057400" indent="-228600" eaLnBrk="0" hangingPunct="0">
              <a:spcBef>
                <a:spcPct val="20000"/>
              </a:spcBef>
              <a:buClr>
                <a:srgbClr val="00467F"/>
              </a:buClr>
              <a:buChar char="•"/>
              <a:defRPr sz="2000">
                <a:solidFill>
                  <a:schemeClr val="tx1"/>
                </a:solidFill>
                <a:latin typeface="Arial" charset="0"/>
              </a:defRPr>
            </a:lvl5pPr>
            <a:lvl6pPr marL="2514600" indent="-228600" eaLnBrk="0" fontAlgn="base" hangingPunct="0">
              <a:spcBef>
                <a:spcPct val="20000"/>
              </a:spcBef>
              <a:spcAft>
                <a:spcPct val="0"/>
              </a:spcAft>
              <a:buClr>
                <a:srgbClr val="00467F"/>
              </a:buClr>
              <a:buChar char="•"/>
              <a:defRPr sz="2000">
                <a:solidFill>
                  <a:schemeClr val="tx1"/>
                </a:solidFill>
                <a:latin typeface="Arial" charset="0"/>
              </a:defRPr>
            </a:lvl6pPr>
            <a:lvl7pPr marL="2971800" indent="-228600" eaLnBrk="0" fontAlgn="base" hangingPunct="0">
              <a:spcBef>
                <a:spcPct val="20000"/>
              </a:spcBef>
              <a:spcAft>
                <a:spcPct val="0"/>
              </a:spcAft>
              <a:buClr>
                <a:srgbClr val="00467F"/>
              </a:buClr>
              <a:buChar char="•"/>
              <a:defRPr sz="2000">
                <a:solidFill>
                  <a:schemeClr val="tx1"/>
                </a:solidFill>
                <a:latin typeface="Arial" charset="0"/>
              </a:defRPr>
            </a:lvl7pPr>
            <a:lvl8pPr marL="3429000" indent="-228600" eaLnBrk="0" fontAlgn="base" hangingPunct="0">
              <a:spcBef>
                <a:spcPct val="20000"/>
              </a:spcBef>
              <a:spcAft>
                <a:spcPct val="0"/>
              </a:spcAft>
              <a:buClr>
                <a:srgbClr val="00467F"/>
              </a:buClr>
              <a:buChar char="•"/>
              <a:defRPr sz="2000">
                <a:solidFill>
                  <a:schemeClr val="tx1"/>
                </a:solidFill>
                <a:latin typeface="Arial" charset="0"/>
              </a:defRPr>
            </a:lvl8pPr>
            <a:lvl9pPr marL="3886200" indent="-228600" eaLnBrk="0" fontAlgn="base" hangingPunct="0">
              <a:spcBef>
                <a:spcPct val="20000"/>
              </a:spcBef>
              <a:spcAft>
                <a:spcPct val="0"/>
              </a:spcAft>
              <a:buClr>
                <a:srgbClr val="00467F"/>
              </a:buClr>
              <a:buChar char="•"/>
              <a:defRPr sz="2000">
                <a:solidFill>
                  <a:schemeClr val="tx1"/>
                </a:solidFill>
                <a:latin typeface="Arial" charset="0"/>
              </a:defRPr>
            </a:lvl9pPr>
          </a:lstStyle>
          <a:p>
            <a:pPr eaLnBrk="1" hangingPunct="1">
              <a:spcBef>
                <a:spcPct val="0"/>
              </a:spcBef>
              <a:buClrTx/>
              <a:buFontTx/>
              <a:buNone/>
            </a:pPr>
            <a:fld id="{B32840A7-5014-489D-B036-AC5CE262C452}" type="slidenum">
              <a:rPr lang="en-US" altLang="en-US" sz="1800" smtClean="0">
                <a:solidFill>
                  <a:srgbClr val="00467F"/>
                </a:solidFill>
              </a:rPr>
              <a:pPr eaLnBrk="1" hangingPunct="1">
                <a:spcBef>
                  <a:spcPct val="0"/>
                </a:spcBef>
                <a:buClrTx/>
                <a:buFontTx/>
                <a:buNone/>
              </a:pPr>
              <a:t>25</a:t>
            </a:fld>
            <a:endParaRPr lang="en-US" altLang="en-US" sz="1800" smtClean="0">
              <a:solidFill>
                <a:srgbClr val="00467F"/>
              </a:solidFill>
            </a:endParaRPr>
          </a:p>
        </p:txBody>
      </p:sp>
      <p:sp>
        <p:nvSpPr>
          <p:cNvPr id="6" name="Content Placeholder 2"/>
          <p:cNvSpPr txBox="1">
            <a:spLocks/>
          </p:cNvSpPr>
          <p:nvPr/>
        </p:nvSpPr>
        <p:spPr>
          <a:xfrm>
            <a:off x="0" y="5410200"/>
            <a:ext cx="9144000" cy="1219199"/>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Clr>
                <a:srgbClr val="0070C0"/>
              </a:buClr>
              <a:buFont typeface="Wingdings" pitchFamily="2" charset="2"/>
              <a:buChar char="§"/>
              <a:defRPr sz="3200" kern="1200">
                <a:solidFill>
                  <a:schemeClr val="tx1"/>
                </a:solidFill>
                <a:latin typeface="Georgia" pitchFamily="18" charset="0"/>
                <a:ea typeface="+mn-ea"/>
                <a:cs typeface="+mn-cs"/>
              </a:defRPr>
            </a:lvl1pPr>
            <a:lvl2pPr marL="742950" indent="-285750" algn="l" defTabSz="914400" rtl="0" eaLnBrk="1" latinLnBrk="0" hangingPunct="1">
              <a:spcBef>
                <a:spcPct val="20000"/>
              </a:spcBef>
              <a:buClr>
                <a:srgbClr val="0070C0"/>
              </a:buClr>
              <a:buFont typeface="Wingdings" pitchFamily="2" charset="2"/>
              <a:buChar char="§"/>
              <a:defRPr sz="2800" kern="1200">
                <a:solidFill>
                  <a:schemeClr val="tx1"/>
                </a:solidFill>
                <a:latin typeface="Georgia" pitchFamily="18" charset="0"/>
                <a:ea typeface="+mn-ea"/>
                <a:cs typeface="+mn-cs"/>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Georgia" pitchFamily="18" charset="0"/>
                <a:ea typeface="+mn-ea"/>
                <a:cs typeface="+mn-cs"/>
              </a:defRPr>
            </a:lvl3pPr>
            <a:lvl4pPr marL="1600200" indent="-228600" algn="l" defTabSz="914400" rtl="0" eaLnBrk="1" latinLnBrk="0" hangingPunct="1">
              <a:spcBef>
                <a:spcPct val="20000"/>
              </a:spcBef>
              <a:buClr>
                <a:srgbClr val="0070C0"/>
              </a:buClr>
              <a:buFont typeface="Wingdings" pitchFamily="2" charset="2"/>
              <a:buChar char="§"/>
              <a:defRPr sz="2000" kern="1200">
                <a:solidFill>
                  <a:schemeClr val="tx1"/>
                </a:solidFill>
                <a:latin typeface="Georgia" pitchFamily="18" charset="0"/>
                <a:ea typeface="+mn-ea"/>
                <a:cs typeface="+mn-cs"/>
              </a:defRPr>
            </a:lvl4pPr>
            <a:lvl5pPr marL="2057400" indent="-228600" algn="l" defTabSz="914400" rtl="0" eaLnBrk="1" latinLnBrk="0" hangingPunct="1">
              <a:spcBef>
                <a:spcPct val="20000"/>
              </a:spcBef>
              <a:buClr>
                <a:srgbClr val="0070C0"/>
              </a:buClr>
              <a:buFont typeface="Wingdings" pitchFamily="2" charset="2"/>
              <a:buChar char="§"/>
              <a:defRPr sz="2000" kern="1200">
                <a:solidFill>
                  <a:schemeClr val="tx1"/>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1400" dirty="0" smtClean="0">
                <a:latin typeface="Calibri" panose="020F0502020204030204" pitchFamily="34" charset="0"/>
              </a:rPr>
              <a:t>BPA funds O&amp;M on other hatchery-related  elements including weirs, traps and satellite facilities not reflected in the list above. Currently there several new hatcheries in Step Review (e.g., Walla Walla Hatchery, Crystal Springs, and YKFP).</a:t>
            </a:r>
            <a:endParaRPr lang="en-US" sz="1400" dirty="0">
              <a:latin typeface="Calibri" panose="020F0502020204030204" pitchFamily="34" charset="0"/>
            </a:endParaRPr>
          </a:p>
        </p:txBody>
      </p:sp>
    </p:spTree>
    <p:extLst>
      <p:ext uri="{BB962C8B-B14F-4D97-AF65-F5344CB8AC3E}">
        <p14:creationId xmlns:p14="http://schemas.microsoft.com/office/powerpoint/2010/main" val="3303781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381000"/>
            <a:ext cx="9144000" cy="715963"/>
          </a:xfrm>
        </p:spPr>
        <p:txBody>
          <a:bodyPr>
            <a:noAutofit/>
          </a:bodyPr>
          <a:lstStyle/>
          <a:p>
            <a:r>
              <a:rPr lang="en-US" altLang="en-US" dirty="0" smtClean="0">
                <a:latin typeface="+mj-lt"/>
                <a:cs typeface="Arial" panose="020B0604020202020204" pitchFamily="34" charset="0"/>
              </a:rPr>
              <a:t>Lands</a:t>
            </a:r>
          </a:p>
        </p:txBody>
      </p:sp>
      <p:sp>
        <p:nvSpPr>
          <p:cNvPr id="24579" name="Rectangle 3"/>
          <p:cNvSpPr>
            <a:spLocks noGrp="1" noChangeArrowheads="1"/>
          </p:cNvSpPr>
          <p:nvPr>
            <p:ph idx="1"/>
          </p:nvPr>
        </p:nvSpPr>
        <p:spPr>
          <a:xfrm>
            <a:off x="228600" y="1143000"/>
            <a:ext cx="8610600" cy="5105400"/>
          </a:xfrm>
        </p:spPr>
        <p:txBody>
          <a:bodyPr>
            <a:normAutofit fontScale="40000" lnSpcReduction="20000"/>
          </a:bodyPr>
          <a:lstStyle/>
          <a:p>
            <a:pPr lvl="2">
              <a:lnSpc>
                <a:spcPct val="90000"/>
              </a:lnSpc>
              <a:buNone/>
              <a:defRPr/>
            </a:pPr>
            <a:endParaRPr lang="en-US" sz="2000" dirty="0" smtClean="0">
              <a:latin typeface="Arial" panose="020B0604020202020204" pitchFamily="34" charset="0"/>
              <a:cs typeface="Arial" panose="020B0604020202020204" pitchFamily="34" charset="0"/>
            </a:endParaRPr>
          </a:p>
          <a:p>
            <a:pPr>
              <a:defRPr/>
            </a:pPr>
            <a:r>
              <a:rPr lang="en-US" sz="5100" dirty="0" smtClean="0">
                <a:latin typeface="+mn-lt"/>
                <a:cs typeface="Arial" panose="020B0604020202020204" pitchFamily="34" charset="0"/>
              </a:rPr>
              <a:t>BPA currently has an asset management plan for all acquired fish and wildlife lands – focused on compliance with conservation easement terms</a:t>
            </a:r>
          </a:p>
          <a:p>
            <a:pPr>
              <a:defRPr/>
            </a:pPr>
            <a:endParaRPr lang="en-US" sz="5100" dirty="0" smtClean="0">
              <a:latin typeface="+mn-lt"/>
              <a:cs typeface="Arial" panose="020B0604020202020204" pitchFamily="34" charset="0"/>
            </a:endParaRPr>
          </a:p>
          <a:p>
            <a:pPr>
              <a:defRPr/>
            </a:pPr>
            <a:r>
              <a:rPr lang="en-US" sz="5100" dirty="0" smtClean="0">
                <a:latin typeface="+mn-lt"/>
                <a:cs typeface="Arial" panose="020B0604020202020204" pitchFamily="34" charset="0"/>
              </a:rPr>
              <a:t>The majority of BPA’s wildlife mitigation program has focused on the permanent protection of high priority habitats through acquisition and conservation easements</a:t>
            </a:r>
          </a:p>
          <a:p>
            <a:pPr>
              <a:defRPr/>
            </a:pPr>
            <a:endParaRPr lang="en-US" sz="5100" dirty="0" smtClean="0">
              <a:latin typeface="+mn-lt"/>
              <a:cs typeface="Arial" panose="020B0604020202020204" pitchFamily="34" charset="0"/>
            </a:endParaRPr>
          </a:p>
          <a:p>
            <a:pPr>
              <a:lnSpc>
                <a:spcPct val="90000"/>
              </a:lnSpc>
              <a:defRPr/>
            </a:pPr>
            <a:r>
              <a:rPr lang="en-US" sz="5100" dirty="0" smtClean="0">
                <a:latin typeface="+mn-lt"/>
                <a:cs typeface="Arial" panose="020B0604020202020204" pitchFamily="34" charset="0"/>
              </a:rPr>
              <a:t>Restoration and maintenance activities continue after acquisition to enhance and maintain conservation values, including use of stewardship funds (first piloted in the Willamette and for estuary projects)</a:t>
            </a:r>
          </a:p>
          <a:p>
            <a:pPr>
              <a:lnSpc>
                <a:spcPct val="90000"/>
              </a:lnSpc>
              <a:defRPr/>
            </a:pPr>
            <a:endParaRPr lang="en-US" sz="5100" dirty="0" smtClean="0">
              <a:latin typeface="+mn-lt"/>
              <a:cs typeface="Arial" panose="020B0604020202020204" pitchFamily="34" charset="0"/>
            </a:endParaRPr>
          </a:p>
          <a:p>
            <a:pPr>
              <a:lnSpc>
                <a:spcPct val="90000"/>
              </a:lnSpc>
              <a:defRPr/>
            </a:pPr>
            <a:r>
              <a:rPr lang="en-US" sz="5100" dirty="0" smtClean="0">
                <a:latin typeface="+mn-lt"/>
                <a:cs typeface="Arial" panose="020B0604020202020204" pitchFamily="34" charset="0"/>
              </a:rPr>
              <a:t>Settlement agreements to date:</a:t>
            </a:r>
          </a:p>
          <a:p>
            <a:pPr lvl="2">
              <a:lnSpc>
                <a:spcPct val="90000"/>
              </a:lnSpc>
              <a:defRPr/>
            </a:pPr>
            <a:r>
              <a:rPr lang="en-US" sz="5100" dirty="0" smtClean="0">
                <a:latin typeface="+mn-lt"/>
                <a:cs typeface="Arial" panose="020B0604020202020204" pitchFamily="34" charset="0"/>
              </a:rPr>
              <a:t>Montana Wildlife Settlement</a:t>
            </a:r>
          </a:p>
          <a:p>
            <a:pPr lvl="2">
              <a:lnSpc>
                <a:spcPct val="90000"/>
              </a:lnSpc>
              <a:defRPr/>
            </a:pPr>
            <a:r>
              <a:rPr lang="en-US" sz="5100" dirty="0" err="1" smtClean="0">
                <a:latin typeface="+mn-lt"/>
                <a:cs typeface="Arial" panose="020B0604020202020204" pitchFamily="34" charset="0"/>
              </a:rPr>
              <a:t>Dworshak</a:t>
            </a:r>
            <a:r>
              <a:rPr lang="en-US" sz="5100" dirty="0" smtClean="0">
                <a:latin typeface="+mn-lt"/>
                <a:cs typeface="Arial" panose="020B0604020202020204" pitchFamily="34" charset="0"/>
              </a:rPr>
              <a:t> Wildlife Settlement</a:t>
            </a:r>
          </a:p>
          <a:p>
            <a:pPr lvl="2">
              <a:lnSpc>
                <a:spcPct val="90000"/>
              </a:lnSpc>
              <a:defRPr/>
            </a:pPr>
            <a:r>
              <a:rPr lang="en-US" sz="5100" dirty="0" smtClean="0">
                <a:latin typeface="+mn-lt"/>
                <a:cs typeface="Arial" panose="020B0604020202020204" pitchFamily="34" charset="0"/>
              </a:rPr>
              <a:t>Washington Interim Wildlife Agreement</a:t>
            </a:r>
          </a:p>
          <a:p>
            <a:pPr lvl="2">
              <a:lnSpc>
                <a:spcPct val="90000"/>
              </a:lnSpc>
              <a:defRPr/>
            </a:pPr>
            <a:r>
              <a:rPr lang="en-US" sz="5100" dirty="0" smtClean="0">
                <a:latin typeface="+mn-lt"/>
                <a:cs typeface="Arial" panose="020B0604020202020204" pitchFamily="34" charset="0"/>
              </a:rPr>
              <a:t>Willamette Wildlife Agreement</a:t>
            </a:r>
          </a:p>
          <a:p>
            <a:pPr lvl="2">
              <a:lnSpc>
                <a:spcPct val="90000"/>
              </a:lnSpc>
              <a:defRPr/>
            </a:pPr>
            <a:r>
              <a:rPr lang="en-US" sz="5100" dirty="0" smtClean="0">
                <a:latin typeface="+mn-lt"/>
                <a:cs typeface="Arial" panose="020B0604020202020204" pitchFamily="34" charset="0"/>
              </a:rPr>
              <a:t>Southern Idaho Wildlife Agreement</a:t>
            </a:r>
          </a:p>
          <a:p>
            <a:pPr marL="0" indent="0">
              <a:buFont typeface="Wingdings" pitchFamily="2" charset="2"/>
              <a:buNone/>
              <a:defRPr/>
            </a:pPr>
            <a:endParaRPr lang="en-US" sz="5100" dirty="0" smtClean="0"/>
          </a:p>
        </p:txBody>
      </p:sp>
      <p:sp>
        <p:nvSpPr>
          <p:cNvPr id="4100" name="Slide Number Placeholder 3"/>
          <p:cNvSpPr>
            <a:spLocks noGrp="1"/>
          </p:cNvSpPr>
          <p:nvPr>
            <p:ph type="sldNum" sz="quarter" idx="4294967295"/>
          </p:nvPr>
        </p:nvSpPr>
        <p:spPr>
          <a:xfrm>
            <a:off x="8077200" y="6477000"/>
            <a:ext cx="679450" cy="323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67F"/>
              </a:buClr>
              <a:buFont typeface="Wingdings" pitchFamily="2" charset="2"/>
              <a:buChar char="§"/>
              <a:defRPr sz="3200">
                <a:solidFill>
                  <a:schemeClr val="tx1"/>
                </a:solidFill>
                <a:latin typeface="Arial" charset="0"/>
              </a:defRPr>
            </a:lvl1pPr>
            <a:lvl2pPr marL="742950" indent="-285750" eaLnBrk="0" hangingPunct="0">
              <a:spcBef>
                <a:spcPct val="20000"/>
              </a:spcBef>
              <a:buClr>
                <a:srgbClr val="00467F"/>
              </a:buClr>
              <a:buChar char="•"/>
              <a:defRPr sz="2800">
                <a:solidFill>
                  <a:schemeClr val="tx1"/>
                </a:solidFill>
                <a:latin typeface="Arial" charset="0"/>
              </a:defRPr>
            </a:lvl2pPr>
            <a:lvl3pPr marL="1143000" indent="-228600" eaLnBrk="0" hangingPunct="0">
              <a:spcBef>
                <a:spcPct val="20000"/>
              </a:spcBef>
              <a:buClr>
                <a:srgbClr val="00467F"/>
              </a:buClr>
              <a:buFont typeface="Verdana" pitchFamily="34" charset="0"/>
              <a:buChar char="–"/>
              <a:defRPr sz="2400">
                <a:solidFill>
                  <a:schemeClr val="tx1"/>
                </a:solidFill>
                <a:latin typeface="Arial" charset="0"/>
              </a:defRPr>
            </a:lvl3pPr>
            <a:lvl4pPr marL="1600200" indent="-228600" eaLnBrk="0" hangingPunct="0">
              <a:spcBef>
                <a:spcPct val="20000"/>
              </a:spcBef>
              <a:buClr>
                <a:srgbClr val="00467F"/>
              </a:buClr>
              <a:buFont typeface="Wingdings" pitchFamily="2" charset="2"/>
              <a:buChar char="§"/>
              <a:defRPr sz="2000">
                <a:solidFill>
                  <a:schemeClr val="tx1"/>
                </a:solidFill>
                <a:latin typeface="Arial" charset="0"/>
              </a:defRPr>
            </a:lvl4pPr>
            <a:lvl5pPr marL="2057400" indent="-228600" eaLnBrk="0" hangingPunct="0">
              <a:spcBef>
                <a:spcPct val="20000"/>
              </a:spcBef>
              <a:buClr>
                <a:srgbClr val="00467F"/>
              </a:buClr>
              <a:buChar char="•"/>
              <a:defRPr sz="2000">
                <a:solidFill>
                  <a:schemeClr val="tx1"/>
                </a:solidFill>
                <a:latin typeface="Arial" charset="0"/>
              </a:defRPr>
            </a:lvl5pPr>
            <a:lvl6pPr marL="2514600" indent="-228600" eaLnBrk="0" fontAlgn="base" hangingPunct="0">
              <a:spcBef>
                <a:spcPct val="20000"/>
              </a:spcBef>
              <a:spcAft>
                <a:spcPct val="0"/>
              </a:spcAft>
              <a:buClr>
                <a:srgbClr val="00467F"/>
              </a:buClr>
              <a:buChar char="•"/>
              <a:defRPr sz="2000">
                <a:solidFill>
                  <a:schemeClr val="tx1"/>
                </a:solidFill>
                <a:latin typeface="Arial" charset="0"/>
              </a:defRPr>
            </a:lvl6pPr>
            <a:lvl7pPr marL="2971800" indent="-228600" eaLnBrk="0" fontAlgn="base" hangingPunct="0">
              <a:spcBef>
                <a:spcPct val="20000"/>
              </a:spcBef>
              <a:spcAft>
                <a:spcPct val="0"/>
              </a:spcAft>
              <a:buClr>
                <a:srgbClr val="00467F"/>
              </a:buClr>
              <a:buChar char="•"/>
              <a:defRPr sz="2000">
                <a:solidFill>
                  <a:schemeClr val="tx1"/>
                </a:solidFill>
                <a:latin typeface="Arial" charset="0"/>
              </a:defRPr>
            </a:lvl7pPr>
            <a:lvl8pPr marL="3429000" indent="-228600" eaLnBrk="0" fontAlgn="base" hangingPunct="0">
              <a:spcBef>
                <a:spcPct val="20000"/>
              </a:spcBef>
              <a:spcAft>
                <a:spcPct val="0"/>
              </a:spcAft>
              <a:buClr>
                <a:srgbClr val="00467F"/>
              </a:buClr>
              <a:buChar char="•"/>
              <a:defRPr sz="2000">
                <a:solidFill>
                  <a:schemeClr val="tx1"/>
                </a:solidFill>
                <a:latin typeface="Arial" charset="0"/>
              </a:defRPr>
            </a:lvl8pPr>
            <a:lvl9pPr marL="3886200" indent="-228600" eaLnBrk="0" fontAlgn="base" hangingPunct="0">
              <a:spcBef>
                <a:spcPct val="20000"/>
              </a:spcBef>
              <a:spcAft>
                <a:spcPct val="0"/>
              </a:spcAft>
              <a:buClr>
                <a:srgbClr val="00467F"/>
              </a:buClr>
              <a:buChar char="•"/>
              <a:defRPr sz="2000">
                <a:solidFill>
                  <a:schemeClr val="tx1"/>
                </a:solidFill>
                <a:latin typeface="Arial" charset="0"/>
              </a:defRPr>
            </a:lvl9pPr>
          </a:lstStyle>
          <a:p>
            <a:pPr eaLnBrk="1" hangingPunct="1">
              <a:spcBef>
                <a:spcPct val="0"/>
              </a:spcBef>
              <a:buClrTx/>
              <a:buFontTx/>
              <a:buNone/>
            </a:pPr>
            <a:fld id="{B127FDF2-D07E-41C3-AFE4-F6B9073F9E6F}" type="slidenum">
              <a:rPr lang="en-US" altLang="en-US" sz="1800" smtClean="0">
                <a:solidFill>
                  <a:srgbClr val="00467F"/>
                </a:solidFill>
              </a:rPr>
              <a:pPr eaLnBrk="1" hangingPunct="1">
                <a:spcBef>
                  <a:spcPct val="0"/>
                </a:spcBef>
                <a:buClrTx/>
                <a:buFontTx/>
                <a:buNone/>
              </a:pPr>
              <a:t>26</a:t>
            </a:fld>
            <a:endParaRPr lang="en-US" altLang="en-US" sz="1800" smtClean="0">
              <a:solidFill>
                <a:srgbClr val="00467F"/>
              </a:solidFill>
            </a:endParaRPr>
          </a:p>
        </p:txBody>
      </p:sp>
    </p:spTree>
    <p:extLst>
      <p:ext uri="{BB962C8B-B14F-4D97-AF65-F5344CB8AC3E}">
        <p14:creationId xmlns:p14="http://schemas.microsoft.com/office/powerpoint/2010/main" val="20070933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685800"/>
            <a:ext cx="9144000" cy="715963"/>
          </a:xfrm>
        </p:spPr>
        <p:txBody>
          <a:bodyPr>
            <a:noAutofit/>
          </a:bodyPr>
          <a:lstStyle/>
          <a:p>
            <a:r>
              <a:rPr lang="en-US" altLang="en-US" dirty="0" smtClean="0">
                <a:latin typeface="+mj-lt"/>
                <a:cs typeface="Arial" panose="020B0604020202020204" pitchFamily="34" charset="0"/>
              </a:rPr>
              <a:t>Lands </a:t>
            </a:r>
            <a:r>
              <a:rPr lang="en-US" altLang="en-US" sz="2400" dirty="0" smtClean="0">
                <a:latin typeface="+mj-lt"/>
                <a:cs typeface="Arial" panose="020B0604020202020204" pitchFamily="34" charset="0"/>
              </a:rPr>
              <a:t>(continued)</a:t>
            </a:r>
          </a:p>
        </p:txBody>
      </p:sp>
      <p:sp>
        <p:nvSpPr>
          <p:cNvPr id="3" name="Content Placeholder 2"/>
          <p:cNvSpPr>
            <a:spLocks noGrp="1"/>
          </p:cNvSpPr>
          <p:nvPr>
            <p:ph idx="1"/>
          </p:nvPr>
        </p:nvSpPr>
        <p:spPr>
          <a:xfrm>
            <a:off x="457200" y="1676400"/>
            <a:ext cx="8229600" cy="4191000"/>
          </a:xfrm>
        </p:spPr>
        <p:txBody>
          <a:bodyPr>
            <a:normAutofit fontScale="92500"/>
          </a:bodyPr>
          <a:lstStyle/>
          <a:p>
            <a:pPr>
              <a:lnSpc>
                <a:spcPct val="90000"/>
              </a:lnSpc>
              <a:defRPr/>
            </a:pPr>
            <a:r>
              <a:rPr lang="en-US" sz="2600" dirty="0" smtClean="0">
                <a:latin typeface="+mn-lt"/>
                <a:cs typeface="Arial" panose="020B0604020202020204" pitchFamily="34" charset="0"/>
              </a:rPr>
              <a:t>Wildlife mitigation on a project-by-project basis has been conducted in the following areas:</a:t>
            </a:r>
          </a:p>
          <a:p>
            <a:pPr lvl="1">
              <a:lnSpc>
                <a:spcPct val="90000"/>
              </a:lnSpc>
              <a:defRPr/>
            </a:pPr>
            <a:r>
              <a:rPr lang="en-US" sz="2600" dirty="0" smtClean="0">
                <a:latin typeface="+mn-lt"/>
                <a:cs typeface="Arial" panose="020B0604020202020204" pitchFamily="34" charset="0"/>
              </a:rPr>
              <a:t>Albeni Falls</a:t>
            </a:r>
          </a:p>
          <a:p>
            <a:pPr lvl="1">
              <a:lnSpc>
                <a:spcPct val="90000"/>
              </a:lnSpc>
              <a:defRPr/>
            </a:pPr>
            <a:r>
              <a:rPr lang="en-US" sz="2600" dirty="0" smtClean="0">
                <a:latin typeface="+mn-lt"/>
                <a:cs typeface="Arial" panose="020B0604020202020204" pitchFamily="34" charset="0"/>
              </a:rPr>
              <a:t>Southern Idaho</a:t>
            </a:r>
          </a:p>
          <a:p>
            <a:pPr lvl="1">
              <a:lnSpc>
                <a:spcPct val="90000"/>
              </a:lnSpc>
              <a:defRPr/>
            </a:pPr>
            <a:r>
              <a:rPr lang="en-US" sz="2600" dirty="0" smtClean="0">
                <a:latin typeface="+mn-lt"/>
                <a:cs typeface="Arial" panose="020B0604020202020204" pitchFamily="34" charset="0"/>
              </a:rPr>
              <a:t>Upper Columbia</a:t>
            </a:r>
          </a:p>
          <a:p>
            <a:pPr lvl="1">
              <a:lnSpc>
                <a:spcPct val="90000"/>
              </a:lnSpc>
              <a:defRPr/>
            </a:pPr>
            <a:r>
              <a:rPr lang="en-US" sz="2600" dirty="0" smtClean="0">
                <a:latin typeface="+mn-lt"/>
                <a:cs typeface="Arial" panose="020B0604020202020204" pitchFamily="34" charset="0"/>
              </a:rPr>
              <a:t>Lower Columbia</a:t>
            </a:r>
          </a:p>
          <a:p>
            <a:pPr lvl="1">
              <a:lnSpc>
                <a:spcPct val="90000"/>
              </a:lnSpc>
              <a:defRPr/>
            </a:pPr>
            <a:r>
              <a:rPr lang="en-US" sz="2600" dirty="0" smtClean="0">
                <a:latin typeface="+mn-lt"/>
                <a:cs typeface="Arial" panose="020B0604020202020204" pitchFamily="34" charset="0"/>
              </a:rPr>
              <a:t>Lower Snake</a:t>
            </a:r>
          </a:p>
          <a:p>
            <a:pPr>
              <a:defRPr/>
            </a:pPr>
            <a:r>
              <a:rPr lang="en-US" sz="2600" dirty="0" smtClean="0">
                <a:latin typeface="+mn-lt"/>
                <a:cs typeface="Arial" panose="020B0604020202020204" pitchFamily="34" charset="0"/>
              </a:rPr>
              <a:t>Acquisition for </a:t>
            </a:r>
            <a:r>
              <a:rPr lang="en-US" sz="2600" dirty="0" err="1" smtClean="0">
                <a:latin typeface="+mn-lt"/>
                <a:cs typeface="Arial" panose="020B0604020202020204" pitchFamily="34" charset="0"/>
              </a:rPr>
              <a:t>anadromous</a:t>
            </a:r>
            <a:r>
              <a:rPr lang="en-US" sz="2600" dirty="0" smtClean="0">
                <a:latin typeface="+mn-lt"/>
                <a:cs typeface="Arial" panose="020B0604020202020204" pitchFamily="34" charset="0"/>
              </a:rPr>
              <a:t> and resident fish is used in selected situations to secure habitat restoration opportunities and to obtain key locations for fish production. </a:t>
            </a:r>
          </a:p>
          <a:p>
            <a:pPr>
              <a:defRPr/>
            </a:pPr>
            <a:endParaRPr lang="en-US" dirty="0" smtClean="0"/>
          </a:p>
        </p:txBody>
      </p:sp>
      <p:sp>
        <p:nvSpPr>
          <p:cNvPr id="5124" name="Slide Number Placeholder 3"/>
          <p:cNvSpPr>
            <a:spLocks noGrp="1"/>
          </p:cNvSpPr>
          <p:nvPr>
            <p:ph type="sldNum" sz="quarter" idx="4294967295"/>
          </p:nvPr>
        </p:nvSpPr>
        <p:spPr>
          <a:xfrm>
            <a:off x="8077200" y="6477000"/>
            <a:ext cx="679450" cy="323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67F"/>
              </a:buClr>
              <a:buFont typeface="Wingdings" pitchFamily="2" charset="2"/>
              <a:buChar char="§"/>
              <a:defRPr sz="3200">
                <a:solidFill>
                  <a:schemeClr val="tx1"/>
                </a:solidFill>
                <a:latin typeface="Arial" charset="0"/>
              </a:defRPr>
            </a:lvl1pPr>
            <a:lvl2pPr marL="742950" indent="-285750" eaLnBrk="0" hangingPunct="0">
              <a:spcBef>
                <a:spcPct val="20000"/>
              </a:spcBef>
              <a:buClr>
                <a:srgbClr val="00467F"/>
              </a:buClr>
              <a:buChar char="•"/>
              <a:defRPr sz="2800">
                <a:solidFill>
                  <a:schemeClr val="tx1"/>
                </a:solidFill>
                <a:latin typeface="Arial" charset="0"/>
              </a:defRPr>
            </a:lvl2pPr>
            <a:lvl3pPr marL="1143000" indent="-228600" eaLnBrk="0" hangingPunct="0">
              <a:spcBef>
                <a:spcPct val="20000"/>
              </a:spcBef>
              <a:buClr>
                <a:srgbClr val="00467F"/>
              </a:buClr>
              <a:buFont typeface="Verdana" pitchFamily="34" charset="0"/>
              <a:buChar char="–"/>
              <a:defRPr sz="2400">
                <a:solidFill>
                  <a:schemeClr val="tx1"/>
                </a:solidFill>
                <a:latin typeface="Arial" charset="0"/>
              </a:defRPr>
            </a:lvl3pPr>
            <a:lvl4pPr marL="1600200" indent="-228600" eaLnBrk="0" hangingPunct="0">
              <a:spcBef>
                <a:spcPct val="20000"/>
              </a:spcBef>
              <a:buClr>
                <a:srgbClr val="00467F"/>
              </a:buClr>
              <a:buFont typeface="Wingdings" pitchFamily="2" charset="2"/>
              <a:buChar char="§"/>
              <a:defRPr sz="2000">
                <a:solidFill>
                  <a:schemeClr val="tx1"/>
                </a:solidFill>
                <a:latin typeface="Arial" charset="0"/>
              </a:defRPr>
            </a:lvl4pPr>
            <a:lvl5pPr marL="2057400" indent="-228600" eaLnBrk="0" hangingPunct="0">
              <a:spcBef>
                <a:spcPct val="20000"/>
              </a:spcBef>
              <a:buClr>
                <a:srgbClr val="00467F"/>
              </a:buClr>
              <a:buChar char="•"/>
              <a:defRPr sz="2000">
                <a:solidFill>
                  <a:schemeClr val="tx1"/>
                </a:solidFill>
                <a:latin typeface="Arial" charset="0"/>
              </a:defRPr>
            </a:lvl5pPr>
            <a:lvl6pPr marL="2514600" indent="-228600" eaLnBrk="0" fontAlgn="base" hangingPunct="0">
              <a:spcBef>
                <a:spcPct val="20000"/>
              </a:spcBef>
              <a:spcAft>
                <a:spcPct val="0"/>
              </a:spcAft>
              <a:buClr>
                <a:srgbClr val="00467F"/>
              </a:buClr>
              <a:buChar char="•"/>
              <a:defRPr sz="2000">
                <a:solidFill>
                  <a:schemeClr val="tx1"/>
                </a:solidFill>
                <a:latin typeface="Arial" charset="0"/>
              </a:defRPr>
            </a:lvl6pPr>
            <a:lvl7pPr marL="2971800" indent="-228600" eaLnBrk="0" fontAlgn="base" hangingPunct="0">
              <a:spcBef>
                <a:spcPct val="20000"/>
              </a:spcBef>
              <a:spcAft>
                <a:spcPct val="0"/>
              </a:spcAft>
              <a:buClr>
                <a:srgbClr val="00467F"/>
              </a:buClr>
              <a:buChar char="•"/>
              <a:defRPr sz="2000">
                <a:solidFill>
                  <a:schemeClr val="tx1"/>
                </a:solidFill>
                <a:latin typeface="Arial" charset="0"/>
              </a:defRPr>
            </a:lvl7pPr>
            <a:lvl8pPr marL="3429000" indent="-228600" eaLnBrk="0" fontAlgn="base" hangingPunct="0">
              <a:spcBef>
                <a:spcPct val="20000"/>
              </a:spcBef>
              <a:spcAft>
                <a:spcPct val="0"/>
              </a:spcAft>
              <a:buClr>
                <a:srgbClr val="00467F"/>
              </a:buClr>
              <a:buChar char="•"/>
              <a:defRPr sz="2000">
                <a:solidFill>
                  <a:schemeClr val="tx1"/>
                </a:solidFill>
                <a:latin typeface="Arial" charset="0"/>
              </a:defRPr>
            </a:lvl8pPr>
            <a:lvl9pPr marL="3886200" indent="-228600" eaLnBrk="0" fontAlgn="base" hangingPunct="0">
              <a:spcBef>
                <a:spcPct val="20000"/>
              </a:spcBef>
              <a:spcAft>
                <a:spcPct val="0"/>
              </a:spcAft>
              <a:buClr>
                <a:srgbClr val="00467F"/>
              </a:buClr>
              <a:buChar char="•"/>
              <a:defRPr sz="2000">
                <a:solidFill>
                  <a:schemeClr val="tx1"/>
                </a:solidFill>
                <a:latin typeface="Arial" charset="0"/>
              </a:defRPr>
            </a:lvl9pPr>
          </a:lstStyle>
          <a:p>
            <a:pPr eaLnBrk="1" hangingPunct="1">
              <a:spcBef>
                <a:spcPct val="0"/>
              </a:spcBef>
              <a:buClrTx/>
              <a:buFontTx/>
              <a:buNone/>
            </a:pPr>
            <a:fld id="{40203803-6A49-44CB-A81D-F193388BE1CA}" type="slidenum">
              <a:rPr lang="en-US" altLang="en-US" sz="1800" smtClean="0">
                <a:solidFill>
                  <a:srgbClr val="00467F"/>
                </a:solidFill>
              </a:rPr>
              <a:pPr eaLnBrk="1" hangingPunct="1">
                <a:spcBef>
                  <a:spcPct val="0"/>
                </a:spcBef>
                <a:buClrTx/>
                <a:buFontTx/>
                <a:buNone/>
              </a:pPr>
              <a:t>27</a:t>
            </a:fld>
            <a:endParaRPr lang="en-US" altLang="en-US" sz="1800" smtClean="0">
              <a:solidFill>
                <a:srgbClr val="00467F"/>
              </a:solidFill>
            </a:endParaRPr>
          </a:p>
        </p:txBody>
      </p:sp>
    </p:spTree>
    <p:extLst>
      <p:ext uri="{BB962C8B-B14F-4D97-AF65-F5344CB8AC3E}">
        <p14:creationId xmlns:p14="http://schemas.microsoft.com/office/powerpoint/2010/main" val="3954605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4294967295"/>
          </p:nvPr>
        </p:nvSpPr>
        <p:spPr>
          <a:xfrm>
            <a:off x="8077200" y="6477000"/>
            <a:ext cx="679450" cy="323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67F"/>
              </a:buClr>
              <a:buFont typeface="Wingdings" pitchFamily="2" charset="2"/>
              <a:buChar char="§"/>
              <a:defRPr sz="3200">
                <a:solidFill>
                  <a:schemeClr val="tx1"/>
                </a:solidFill>
                <a:latin typeface="Arial" charset="0"/>
              </a:defRPr>
            </a:lvl1pPr>
            <a:lvl2pPr marL="742950" indent="-285750" eaLnBrk="0" hangingPunct="0">
              <a:spcBef>
                <a:spcPct val="20000"/>
              </a:spcBef>
              <a:buClr>
                <a:srgbClr val="00467F"/>
              </a:buClr>
              <a:buChar char="•"/>
              <a:defRPr sz="2800">
                <a:solidFill>
                  <a:schemeClr val="tx1"/>
                </a:solidFill>
                <a:latin typeface="Arial" charset="0"/>
              </a:defRPr>
            </a:lvl2pPr>
            <a:lvl3pPr marL="1143000" indent="-228600" eaLnBrk="0" hangingPunct="0">
              <a:spcBef>
                <a:spcPct val="20000"/>
              </a:spcBef>
              <a:buClr>
                <a:srgbClr val="00467F"/>
              </a:buClr>
              <a:buFont typeface="Verdana" pitchFamily="34" charset="0"/>
              <a:buChar char="–"/>
              <a:defRPr sz="2400">
                <a:solidFill>
                  <a:schemeClr val="tx1"/>
                </a:solidFill>
                <a:latin typeface="Arial" charset="0"/>
              </a:defRPr>
            </a:lvl3pPr>
            <a:lvl4pPr marL="1600200" indent="-228600" eaLnBrk="0" hangingPunct="0">
              <a:spcBef>
                <a:spcPct val="20000"/>
              </a:spcBef>
              <a:buClr>
                <a:srgbClr val="00467F"/>
              </a:buClr>
              <a:buFont typeface="Wingdings" pitchFamily="2" charset="2"/>
              <a:buChar char="§"/>
              <a:defRPr sz="2000">
                <a:solidFill>
                  <a:schemeClr val="tx1"/>
                </a:solidFill>
                <a:latin typeface="Arial" charset="0"/>
              </a:defRPr>
            </a:lvl4pPr>
            <a:lvl5pPr marL="2057400" indent="-228600" eaLnBrk="0" hangingPunct="0">
              <a:spcBef>
                <a:spcPct val="20000"/>
              </a:spcBef>
              <a:buClr>
                <a:srgbClr val="00467F"/>
              </a:buClr>
              <a:buChar char="•"/>
              <a:defRPr sz="2000">
                <a:solidFill>
                  <a:schemeClr val="tx1"/>
                </a:solidFill>
                <a:latin typeface="Arial" charset="0"/>
              </a:defRPr>
            </a:lvl5pPr>
            <a:lvl6pPr marL="2514600" indent="-228600" eaLnBrk="0" fontAlgn="base" hangingPunct="0">
              <a:spcBef>
                <a:spcPct val="20000"/>
              </a:spcBef>
              <a:spcAft>
                <a:spcPct val="0"/>
              </a:spcAft>
              <a:buClr>
                <a:srgbClr val="00467F"/>
              </a:buClr>
              <a:buChar char="•"/>
              <a:defRPr sz="2000">
                <a:solidFill>
                  <a:schemeClr val="tx1"/>
                </a:solidFill>
                <a:latin typeface="Arial" charset="0"/>
              </a:defRPr>
            </a:lvl6pPr>
            <a:lvl7pPr marL="2971800" indent="-228600" eaLnBrk="0" fontAlgn="base" hangingPunct="0">
              <a:spcBef>
                <a:spcPct val="20000"/>
              </a:spcBef>
              <a:spcAft>
                <a:spcPct val="0"/>
              </a:spcAft>
              <a:buClr>
                <a:srgbClr val="00467F"/>
              </a:buClr>
              <a:buChar char="•"/>
              <a:defRPr sz="2000">
                <a:solidFill>
                  <a:schemeClr val="tx1"/>
                </a:solidFill>
                <a:latin typeface="Arial" charset="0"/>
              </a:defRPr>
            </a:lvl7pPr>
            <a:lvl8pPr marL="3429000" indent="-228600" eaLnBrk="0" fontAlgn="base" hangingPunct="0">
              <a:spcBef>
                <a:spcPct val="20000"/>
              </a:spcBef>
              <a:spcAft>
                <a:spcPct val="0"/>
              </a:spcAft>
              <a:buClr>
                <a:srgbClr val="00467F"/>
              </a:buClr>
              <a:buChar char="•"/>
              <a:defRPr sz="2000">
                <a:solidFill>
                  <a:schemeClr val="tx1"/>
                </a:solidFill>
                <a:latin typeface="Arial" charset="0"/>
              </a:defRPr>
            </a:lvl8pPr>
            <a:lvl9pPr marL="3886200" indent="-228600" eaLnBrk="0" fontAlgn="base" hangingPunct="0">
              <a:spcBef>
                <a:spcPct val="20000"/>
              </a:spcBef>
              <a:spcAft>
                <a:spcPct val="0"/>
              </a:spcAft>
              <a:buClr>
                <a:srgbClr val="00467F"/>
              </a:buClr>
              <a:buChar char="•"/>
              <a:defRPr sz="2000">
                <a:solidFill>
                  <a:schemeClr val="tx1"/>
                </a:solidFill>
                <a:latin typeface="Arial" charset="0"/>
              </a:defRPr>
            </a:lvl9pPr>
          </a:lstStyle>
          <a:p>
            <a:pPr eaLnBrk="1" hangingPunct="1">
              <a:spcBef>
                <a:spcPct val="0"/>
              </a:spcBef>
              <a:buClrTx/>
              <a:buFontTx/>
              <a:buNone/>
            </a:pPr>
            <a:fld id="{96398BD2-6A96-4F7A-907B-73DCF35E6258}" type="slidenum">
              <a:rPr lang="en-US" altLang="en-US" sz="1800" smtClean="0">
                <a:solidFill>
                  <a:srgbClr val="00467F"/>
                </a:solidFill>
              </a:rPr>
              <a:pPr eaLnBrk="1" hangingPunct="1">
                <a:spcBef>
                  <a:spcPct val="0"/>
                </a:spcBef>
                <a:buClrTx/>
                <a:buFontTx/>
                <a:buNone/>
              </a:pPr>
              <a:t>28</a:t>
            </a:fld>
            <a:endParaRPr lang="en-US" altLang="en-US" sz="1800" smtClean="0">
              <a:solidFill>
                <a:srgbClr val="00467F"/>
              </a:solidFill>
            </a:endParaRPr>
          </a:p>
        </p:txBody>
      </p:sp>
      <p:sp>
        <p:nvSpPr>
          <p:cNvPr id="9219" name="Rectangle 3"/>
          <p:cNvSpPr>
            <a:spLocks noGrp="1" noChangeArrowheads="1"/>
          </p:cNvSpPr>
          <p:nvPr>
            <p:ph type="body" idx="1"/>
          </p:nvPr>
        </p:nvSpPr>
        <p:spPr>
          <a:xfrm>
            <a:off x="381000" y="1600200"/>
            <a:ext cx="8458200" cy="4495800"/>
          </a:xfrm>
        </p:spPr>
        <p:txBody>
          <a:bodyPr>
            <a:noAutofit/>
          </a:bodyPr>
          <a:lstStyle/>
          <a:p>
            <a:r>
              <a:rPr lang="en-US" altLang="en-US" sz="2400" dirty="0" smtClean="0">
                <a:latin typeface="+mn-lt"/>
                <a:cs typeface="Arial" panose="020B0604020202020204" pitchFamily="34" charset="0"/>
              </a:rPr>
              <a:t>Phase 1:  Inventory</a:t>
            </a:r>
          </a:p>
          <a:p>
            <a:pPr lvl="1"/>
            <a:r>
              <a:rPr lang="en-US" altLang="en-US" sz="2400" dirty="0" smtClean="0">
                <a:latin typeface="+mn-lt"/>
                <a:cs typeface="Arial" panose="020B0604020202020204" pitchFamily="34" charset="0"/>
              </a:rPr>
              <a:t>Shared understanding of scope and scale for each category</a:t>
            </a:r>
          </a:p>
          <a:p>
            <a:pPr lvl="1"/>
            <a:r>
              <a:rPr lang="en-US" altLang="en-US" sz="2400" dirty="0" smtClean="0">
                <a:latin typeface="+mn-lt"/>
                <a:cs typeface="Arial" panose="020B0604020202020204" pitchFamily="34" charset="0"/>
              </a:rPr>
              <a:t>Standardize data for development of system support</a:t>
            </a:r>
          </a:p>
          <a:p>
            <a:pPr lvl="1"/>
            <a:r>
              <a:rPr lang="en-US" altLang="en-US" sz="2400" dirty="0" smtClean="0">
                <a:latin typeface="+mn-lt"/>
                <a:cs typeface="Arial" panose="020B0604020202020204" pitchFamily="34" charset="0"/>
              </a:rPr>
              <a:t>Clarity on rolls and responsibilities</a:t>
            </a:r>
          </a:p>
          <a:p>
            <a:r>
              <a:rPr lang="en-US" altLang="en-US" sz="2400" dirty="0" smtClean="0">
                <a:latin typeface="+mn-lt"/>
                <a:cs typeface="Arial" panose="020B0604020202020204" pitchFamily="34" charset="0"/>
              </a:rPr>
              <a:t>Phase 2: Condition and Needs Assessment</a:t>
            </a:r>
          </a:p>
          <a:p>
            <a:pPr lvl="1"/>
            <a:r>
              <a:rPr lang="en-US" altLang="en-US" sz="2400" dirty="0" smtClean="0">
                <a:latin typeface="+mn-lt"/>
                <a:cs typeface="Arial" panose="020B0604020202020204" pitchFamily="34" charset="0"/>
              </a:rPr>
              <a:t>Safety – compliance – condition</a:t>
            </a:r>
          </a:p>
          <a:p>
            <a:r>
              <a:rPr lang="en-US" altLang="en-US" sz="2400" dirty="0" smtClean="0">
                <a:latin typeface="+mn-lt"/>
                <a:cs typeface="Arial" panose="020B0604020202020204" pitchFamily="34" charset="0"/>
              </a:rPr>
              <a:t>Phase 3: Criteria for Prioritization </a:t>
            </a:r>
          </a:p>
          <a:p>
            <a:r>
              <a:rPr lang="en-US" altLang="en-US" sz="2400" dirty="0" smtClean="0">
                <a:latin typeface="+mn-lt"/>
                <a:cs typeface="Arial" panose="020B0604020202020204" pitchFamily="34" charset="0"/>
              </a:rPr>
              <a:t>Phase 4: Strategic Planning </a:t>
            </a:r>
          </a:p>
          <a:p>
            <a:pPr lvl="1"/>
            <a:r>
              <a:rPr lang="en-US" altLang="en-US" sz="2400" dirty="0" smtClean="0">
                <a:latin typeface="+mn-lt"/>
                <a:cs typeface="Arial" panose="020B0604020202020204" pitchFamily="34" charset="0"/>
              </a:rPr>
              <a:t>Planning – funding – transition to prioritized implementation</a:t>
            </a:r>
          </a:p>
        </p:txBody>
      </p:sp>
      <p:sp>
        <p:nvSpPr>
          <p:cNvPr id="9220" name="Rectangle 6"/>
          <p:cNvSpPr>
            <a:spLocks noGrp="1" noChangeArrowheads="1"/>
          </p:cNvSpPr>
          <p:nvPr>
            <p:ph type="title"/>
          </p:nvPr>
        </p:nvSpPr>
        <p:spPr>
          <a:xfrm>
            <a:off x="0" y="457200"/>
            <a:ext cx="9144000" cy="838200"/>
          </a:xfrm>
        </p:spPr>
        <p:txBody>
          <a:bodyPr>
            <a:normAutofit/>
          </a:bodyPr>
          <a:lstStyle/>
          <a:p>
            <a:r>
              <a:rPr lang="en-US" altLang="en-US" dirty="0" smtClean="0">
                <a:latin typeface="+mj-lt"/>
                <a:cs typeface="Arial" panose="020B0604020202020204" pitchFamily="34" charset="0"/>
              </a:rPr>
              <a:t>Asset Management Strategy</a:t>
            </a:r>
          </a:p>
        </p:txBody>
      </p:sp>
    </p:spTree>
    <p:extLst>
      <p:ext uri="{BB962C8B-B14F-4D97-AF65-F5344CB8AC3E}">
        <p14:creationId xmlns:p14="http://schemas.microsoft.com/office/powerpoint/2010/main" val="38607731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j-lt"/>
              </a:rPr>
              <a:t>O&amp;M Strategic planning</a:t>
            </a:r>
            <a:endParaRPr lang="en-US" dirty="0">
              <a:latin typeface="+mj-lt"/>
            </a:endParaRPr>
          </a:p>
        </p:txBody>
      </p:sp>
      <p:sp>
        <p:nvSpPr>
          <p:cNvPr id="3" name="Content Placeholder 2"/>
          <p:cNvSpPr>
            <a:spLocks noGrp="1"/>
          </p:cNvSpPr>
          <p:nvPr>
            <p:ph idx="1"/>
          </p:nvPr>
        </p:nvSpPr>
        <p:spPr>
          <a:xfrm>
            <a:off x="457200" y="1371600"/>
            <a:ext cx="8229600" cy="4754563"/>
          </a:xfrm>
        </p:spPr>
        <p:txBody>
          <a:bodyPr>
            <a:noAutofit/>
          </a:bodyPr>
          <a:lstStyle/>
          <a:p>
            <a:pPr>
              <a:buNone/>
            </a:pPr>
            <a:r>
              <a:rPr lang="en-US" sz="2600" dirty="0" smtClean="0">
                <a:latin typeface="+mn-lt"/>
              </a:rPr>
              <a:t>Planning Elements</a:t>
            </a:r>
          </a:p>
          <a:p>
            <a:pPr lvl="1"/>
            <a:r>
              <a:rPr lang="en-US" sz="2400" dirty="0" smtClean="0">
                <a:latin typeface="+mn-lt"/>
              </a:rPr>
              <a:t>Fish and Wildlife Committee</a:t>
            </a:r>
          </a:p>
          <a:p>
            <a:pPr lvl="1"/>
            <a:r>
              <a:rPr lang="en-US" sz="2400" dirty="0" smtClean="0">
                <a:latin typeface="+mn-lt"/>
              </a:rPr>
              <a:t>Initial sub-committee meeting was held on February 5</a:t>
            </a:r>
            <a:r>
              <a:rPr lang="en-US" sz="2400" baseline="30000" dirty="0" smtClean="0">
                <a:latin typeface="+mn-lt"/>
              </a:rPr>
              <a:t>th</a:t>
            </a:r>
          </a:p>
          <a:p>
            <a:pPr lvl="2"/>
            <a:r>
              <a:rPr lang="en-US" dirty="0" smtClean="0">
                <a:latin typeface="+mn-lt"/>
              </a:rPr>
              <a:t>IEAB Task – January 2015, Task 211; </a:t>
            </a:r>
            <a:r>
              <a:rPr lang="en-US" i="1" dirty="0" smtClean="0">
                <a:latin typeface="+mn-lt"/>
              </a:rPr>
              <a:t>Approaches to Improve Planning for Long-Term Costs of Fish and Wildlife Projects</a:t>
            </a:r>
          </a:p>
          <a:p>
            <a:pPr lvl="2"/>
            <a:r>
              <a:rPr lang="en-US" dirty="0" smtClean="0">
                <a:latin typeface="+mn-lt"/>
              </a:rPr>
              <a:t>FSOC – Geographic Category review (Programmatic Issue #C)</a:t>
            </a:r>
          </a:p>
          <a:p>
            <a:pPr lvl="2"/>
            <a:r>
              <a:rPr lang="en-US" dirty="0" smtClean="0">
                <a:latin typeface="+mn-lt"/>
              </a:rPr>
              <a:t>Asset Management Strategy</a:t>
            </a:r>
          </a:p>
          <a:p>
            <a:pPr lvl="1"/>
            <a:r>
              <a:rPr lang="en-US" sz="2400" dirty="0" smtClean="0">
                <a:latin typeface="+mn-lt"/>
                <a:cs typeface="Arial" panose="020B0604020202020204" pitchFamily="34" charset="0"/>
              </a:rPr>
              <a:t>Developing a Strategic Plan for Public Review</a:t>
            </a:r>
            <a:endParaRPr lang="en-US" sz="2400" dirty="0" smtClean="0">
              <a:latin typeface="+mn-lt"/>
            </a:endParaRPr>
          </a:p>
        </p:txBody>
      </p:sp>
      <p:sp>
        <p:nvSpPr>
          <p:cNvPr id="4" name="Slide Number Placeholder 3"/>
          <p:cNvSpPr>
            <a:spLocks noGrp="1"/>
          </p:cNvSpPr>
          <p:nvPr>
            <p:ph type="sldNum" sz="quarter" idx="12"/>
          </p:nvPr>
        </p:nvSpPr>
        <p:spPr/>
        <p:txBody>
          <a:bodyPr/>
          <a:lstStyle/>
          <a:p>
            <a:fld id="{AA410EB8-A01E-483B-9F37-9B9DDCDD7179}" type="slidenum">
              <a:rPr lang="en-US" smtClean="0"/>
              <a:pPr/>
              <a:t>3</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latin typeface="+mj-lt"/>
              </a:rPr>
              <a:t/>
            </a:r>
            <a:br>
              <a:rPr lang="en-US" sz="4900" dirty="0" smtClean="0">
                <a:latin typeface="+mj-lt"/>
              </a:rPr>
            </a:br>
            <a:r>
              <a:rPr lang="en-US" sz="4900" dirty="0" smtClean="0">
                <a:latin typeface="+mj-lt"/>
              </a:rPr>
              <a:t>Categories</a:t>
            </a:r>
            <a:r>
              <a:rPr lang="en-US" dirty="0" smtClean="0">
                <a:latin typeface="+mj-lt"/>
              </a:rPr>
              <a:t/>
            </a:r>
            <a:br>
              <a:rPr lang="en-US" dirty="0" smtClean="0">
                <a:latin typeface="+mj-lt"/>
              </a:rPr>
            </a:br>
            <a:endParaRPr lang="en-US" dirty="0">
              <a:latin typeface="+mj-lt"/>
            </a:endParaRPr>
          </a:p>
        </p:txBody>
      </p:sp>
      <p:sp>
        <p:nvSpPr>
          <p:cNvPr id="3" name="Content Placeholder 2"/>
          <p:cNvSpPr>
            <a:spLocks noGrp="1"/>
          </p:cNvSpPr>
          <p:nvPr>
            <p:ph idx="1"/>
          </p:nvPr>
        </p:nvSpPr>
        <p:spPr/>
        <p:txBody>
          <a:bodyPr/>
          <a:lstStyle/>
          <a:p>
            <a:pPr lvl="1"/>
            <a:r>
              <a:rPr lang="en-US" sz="2400" dirty="0" smtClean="0">
                <a:latin typeface="+mn-lt"/>
              </a:rPr>
              <a:t>Screens and diversions: inventory and assessment in progress – July 2015</a:t>
            </a:r>
          </a:p>
          <a:p>
            <a:pPr lvl="1"/>
            <a:r>
              <a:rPr lang="en-US" sz="2400" dirty="0" smtClean="0">
                <a:latin typeface="+mn-lt"/>
              </a:rPr>
              <a:t>Hatcheries, </a:t>
            </a:r>
            <a:r>
              <a:rPr lang="en-US" sz="2400" dirty="0" err="1" smtClean="0">
                <a:latin typeface="+mn-lt"/>
              </a:rPr>
              <a:t>fishways</a:t>
            </a:r>
            <a:r>
              <a:rPr lang="en-US" sz="2400" dirty="0" smtClean="0">
                <a:latin typeface="+mn-lt"/>
              </a:rPr>
              <a:t> and traps: initiating, more definition is needed  - ongoing </a:t>
            </a:r>
          </a:p>
          <a:p>
            <a:pPr lvl="1"/>
            <a:r>
              <a:rPr lang="en-US" sz="2400" dirty="0" smtClean="0">
                <a:latin typeface="+mn-lt"/>
              </a:rPr>
              <a:t>Lands: inventory in progress, influenced by settlements</a:t>
            </a:r>
          </a:p>
          <a:p>
            <a:pPr lvl="1"/>
            <a:r>
              <a:rPr lang="en-US" sz="2400" dirty="0" smtClean="0">
                <a:latin typeface="+mn-lt"/>
              </a:rPr>
              <a:t>BOG will continue to be used as a tool to address natural events, emergencies and misc. needs </a:t>
            </a:r>
          </a:p>
          <a:p>
            <a:endParaRPr lang="en-US" dirty="0"/>
          </a:p>
        </p:txBody>
      </p:sp>
      <p:sp>
        <p:nvSpPr>
          <p:cNvPr id="4" name="Slide Number Placeholder 3"/>
          <p:cNvSpPr>
            <a:spLocks noGrp="1"/>
          </p:cNvSpPr>
          <p:nvPr>
            <p:ph type="sldNum" sz="quarter" idx="12"/>
          </p:nvPr>
        </p:nvSpPr>
        <p:spPr/>
        <p:txBody>
          <a:bodyPr/>
          <a:lstStyle/>
          <a:p>
            <a:fld id="{AA410EB8-A01E-483B-9F37-9B9DDCDD7179}" type="slidenum">
              <a:rPr lang="en-US" smtClean="0"/>
              <a:pPr/>
              <a:t>4</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j-lt"/>
              </a:rPr>
              <a:t>Screens and diversion</a:t>
            </a:r>
            <a:endParaRPr lang="en-US" dirty="0">
              <a:latin typeface="+mj-lt"/>
            </a:endParaRPr>
          </a:p>
        </p:txBody>
      </p:sp>
      <p:sp>
        <p:nvSpPr>
          <p:cNvPr id="3" name="Content Placeholder 2"/>
          <p:cNvSpPr>
            <a:spLocks noGrp="1"/>
          </p:cNvSpPr>
          <p:nvPr>
            <p:ph idx="1"/>
          </p:nvPr>
        </p:nvSpPr>
        <p:spPr>
          <a:xfrm>
            <a:off x="457200" y="1219201"/>
            <a:ext cx="8229600" cy="1828800"/>
          </a:xfrm>
        </p:spPr>
        <p:txBody>
          <a:bodyPr>
            <a:noAutofit/>
          </a:bodyPr>
          <a:lstStyle/>
          <a:p>
            <a:r>
              <a:rPr lang="en-US" sz="2400" dirty="0" smtClean="0">
                <a:latin typeface="+mn-lt"/>
              </a:rPr>
              <a:t>Initiated by Programmatic Issue #C of the Geographic  Category review, FSOC was tasked to do an inventory of screens in the basin. </a:t>
            </a:r>
          </a:p>
          <a:p>
            <a:r>
              <a:rPr lang="en-US" sz="2400" dirty="0" smtClean="0">
                <a:latin typeface="+mn-lt"/>
              </a:rPr>
              <a:t>Difference in complexity of the facilities found in this category, which complicates assessment</a:t>
            </a:r>
            <a:endParaRPr lang="en-US" sz="2400" dirty="0">
              <a:latin typeface="+mn-lt"/>
            </a:endParaRPr>
          </a:p>
        </p:txBody>
      </p:sp>
      <p:sp>
        <p:nvSpPr>
          <p:cNvPr id="4" name="Slide Number Placeholder 3"/>
          <p:cNvSpPr>
            <a:spLocks noGrp="1"/>
          </p:cNvSpPr>
          <p:nvPr>
            <p:ph type="sldNum" sz="quarter" idx="12"/>
          </p:nvPr>
        </p:nvSpPr>
        <p:spPr/>
        <p:txBody>
          <a:bodyPr/>
          <a:lstStyle/>
          <a:p>
            <a:fld id="{AA410EB8-A01E-483B-9F37-9B9DDCDD7179}" type="slidenum">
              <a:rPr lang="en-US" smtClean="0"/>
              <a:pPr/>
              <a:t>5</a:t>
            </a:fld>
            <a:endParaRPr lang="en-US" dirty="0"/>
          </a:p>
        </p:txBody>
      </p:sp>
      <p:pic>
        <p:nvPicPr>
          <p:cNvPr id="5" name="Content Placeholder 3" descr="LBSC-06 22.5 degree screen.JPG"/>
          <p:cNvPicPr>
            <a:picLocks noChangeAspect="1"/>
          </p:cNvPicPr>
          <p:nvPr/>
        </p:nvPicPr>
        <p:blipFill>
          <a:blip r:embed="rId2" cstate="print"/>
          <a:srcRect b="8682"/>
          <a:stretch>
            <a:fillRect/>
          </a:stretch>
        </p:blipFill>
        <p:spPr bwMode="auto">
          <a:xfrm>
            <a:off x="381000" y="3200400"/>
            <a:ext cx="4227504" cy="2895600"/>
          </a:xfrm>
          <a:prstGeom prst="rect">
            <a:avLst/>
          </a:prstGeom>
          <a:noFill/>
          <a:ln w="38100">
            <a:solidFill>
              <a:schemeClr val="tx1"/>
            </a:solidFill>
            <a:miter lim="800000"/>
            <a:headEnd/>
            <a:tailEnd/>
          </a:ln>
        </p:spPr>
      </p:pic>
      <p:pic>
        <p:nvPicPr>
          <p:cNvPr id="1026" name="Picture 2" descr="C:\Users\fritsch\AppData\Local\Microsoft\Windows\Temporary Internet Files\Content.Outlook\L6M8I5H5\YK_Taneum Creek Diversion Screen (2).JPG"/>
          <p:cNvPicPr>
            <a:picLocks noChangeAspect="1" noChangeArrowheads="1"/>
          </p:cNvPicPr>
          <p:nvPr/>
        </p:nvPicPr>
        <p:blipFill>
          <a:blip r:embed="rId3" cstate="print"/>
          <a:srcRect/>
          <a:stretch>
            <a:fillRect/>
          </a:stretch>
        </p:blipFill>
        <p:spPr bwMode="auto">
          <a:xfrm>
            <a:off x="4800600" y="3124200"/>
            <a:ext cx="3937000" cy="295275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2"/>
          <p:cNvSpPr>
            <a:spLocks noGrp="1"/>
          </p:cNvSpPr>
          <p:nvPr>
            <p:ph type="title"/>
          </p:nvPr>
        </p:nvSpPr>
        <p:spPr>
          <a:xfrm>
            <a:off x="-9525" y="533400"/>
            <a:ext cx="9144000" cy="762000"/>
          </a:xfrm>
        </p:spPr>
        <p:txBody>
          <a:bodyPr>
            <a:normAutofit/>
          </a:bodyPr>
          <a:lstStyle/>
          <a:p>
            <a:r>
              <a:rPr lang="en-US" altLang="en-US" dirty="0" smtClean="0">
                <a:latin typeface="+mj-lt"/>
              </a:rPr>
              <a:t>Existing Fish Screens by State</a:t>
            </a:r>
          </a:p>
        </p:txBody>
      </p:sp>
      <p:sp>
        <p:nvSpPr>
          <p:cNvPr id="3075" name="Slide Number Placeholder 3"/>
          <p:cNvSpPr>
            <a:spLocks noGrp="1"/>
          </p:cNvSpPr>
          <p:nvPr>
            <p:ph type="sldNum" sz="quarter" idx="4294967295"/>
          </p:nvPr>
        </p:nvSpPr>
        <p:spPr>
          <a:xfrm>
            <a:off x="8077200" y="6477000"/>
            <a:ext cx="679450" cy="323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67F"/>
              </a:buClr>
              <a:buFont typeface="Wingdings" pitchFamily="2" charset="2"/>
              <a:buChar char="§"/>
              <a:defRPr sz="3200">
                <a:solidFill>
                  <a:schemeClr val="tx1"/>
                </a:solidFill>
                <a:latin typeface="Arial" charset="0"/>
              </a:defRPr>
            </a:lvl1pPr>
            <a:lvl2pPr marL="742950" indent="-285750" eaLnBrk="0" hangingPunct="0">
              <a:spcBef>
                <a:spcPct val="20000"/>
              </a:spcBef>
              <a:buClr>
                <a:srgbClr val="00467F"/>
              </a:buClr>
              <a:buChar char="•"/>
              <a:defRPr sz="2800">
                <a:solidFill>
                  <a:schemeClr val="tx1"/>
                </a:solidFill>
                <a:latin typeface="Arial" charset="0"/>
              </a:defRPr>
            </a:lvl2pPr>
            <a:lvl3pPr marL="1143000" indent="-228600" eaLnBrk="0" hangingPunct="0">
              <a:spcBef>
                <a:spcPct val="20000"/>
              </a:spcBef>
              <a:buClr>
                <a:srgbClr val="00467F"/>
              </a:buClr>
              <a:buFont typeface="Verdana" pitchFamily="34" charset="0"/>
              <a:buChar char="–"/>
              <a:defRPr sz="2400">
                <a:solidFill>
                  <a:schemeClr val="tx1"/>
                </a:solidFill>
                <a:latin typeface="Arial" charset="0"/>
              </a:defRPr>
            </a:lvl3pPr>
            <a:lvl4pPr marL="1600200" indent="-228600" eaLnBrk="0" hangingPunct="0">
              <a:spcBef>
                <a:spcPct val="20000"/>
              </a:spcBef>
              <a:buClr>
                <a:srgbClr val="00467F"/>
              </a:buClr>
              <a:buFont typeface="Wingdings" pitchFamily="2" charset="2"/>
              <a:buChar char="§"/>
              <a:defRPr sz="2000">
                <a:solidFill>
                  <a:schemeClr val="tx1"/>
                </a:solidFill>
                <a:latin typeface="Arial" charset="0"/>
              </a:defRPr>
            </a:lvl4pPr>
            <a:lvl5pPr marL="2057400" indent="-228600" eaLnBrk="0" hangingPunct="0">
              <a:spcBef>
                <a:spcPct val="20000"/>
              </a:spcBef>
              <a:buClr>
                <a:srgbClr val="00467F"/>
              </a:buClr>
              <a:buChar char="•"/>
              <a:defRPr sz="2000">
                <a:solidFill>
                  <a:schemeClr val="tx1"/>
                </a:solidFill>
                <a:latin typeface="Arial" charset="0"/>
              </a:defRPr>
            </a:lvl5pPr>
            <a:lvl6pPr marL="2514600" indent="-228600" eaLnBrk="0" fontAlgn="base" hangingPunct="0">
              <a:spcBef>
                <a:spcPct val="20000"/>
              </a:spcBef>
              <a:spcAft>
                <a:spcPct val="0"/>
              </a:spcAft>
              <a:buClr>
                <a:srgbClr val="00467F"/>
              </a:buClr>
              <a:buChar char="•"/>
              <a:defRPr sz="2000">
                <a:solidFill>
                  <a:schemeClr val="tx1"/>
                </a:solidFill>
                <a:latin typeface="Arial" charset="0"/>
              </a:defRPr>
            </a:lvl6pPr>
            <a:lvl7pPr marL="2971800" indent="-228600" eaLnBrk="0" fontAlgn="base" hangingPunct="0">
              <a:spcBef>
                <a:spcPct val="20000"/>
              </a:spcBef>
              <a:spcAft>
                <a:spcPct val="0"/>
              </a:spcAft>
              <a:buClr>
                <a:srgbClr val="00467F"/>
              </a:buClr>
              <a:buChar char="•"/>
              <a:defRPr sz="2000">
                <a:solidFill>
                  <a:schemeClr val="tx1"/>
                </a:solidFill>
                <a:latin typeface="Arial" charset="0"/>
              </a:defRPr>
            </a:lvl7pPr>
            <a:lvl8pPr marL="3429000" indent="-228600" eaLnBrk="0" fontAlgn="base" hangingPunct="0">
              <a:spcBef>
                <a:spcPct val="20000"/>
              </a:spcBef>
              <a:spcAft>
                <a:spcPct val="0"/>
              </a:spcAft>
              <a:buClr>
                <a:srgbClr val="00467F"/>
              </a:buClr>
              <a:buChar char="•"/>
              <a:defRPr sz="2000">
                <a:solidFill>
                  <a:schemeClr val="tx1"/>
                </a:solidFill>
                <a:latin typeface="Arial" charset="0"/>
              </a:defRPr>
            </a:lvl8pPr>
            <a:lvl9pPr marL="3886200" indent="-228600" eaLnBrk="0" fontAlgn="base" hangingPunct="0">
              <a:spcBef>
                <a:spcPct val="20000"/>
              </a:spcBef>
              <a:spcAft>
                <a:spcPct val="0"/>
              </a:spcAft>
              <a:buClr>
                <a:srgbClr val="00467F"/>
              </a:buClr>
              <a:buChar char="•"/>
              <a:defRPr sz="2000">
                <a:solidFill>
                  <a:schemeClr val="tx1"/>
                </a:solidFill>
                <a:latin typeface="Arial" charset="0"/>
              </a:defRPr>
            </a:lvl9pPr>
          </a:lstStyle>
          <a:p>
            <a:pPr eaLnBrk="1" hangingPunct="1">
              <a:spcBef>
                <a:spcPct val="0"/>
              </a:spcBef>
              <a:buClrTx/>
              <a:buFontTx/>
              <a:buNone/>
            </a:pPr>
            <a:fld id="{9887851C-260C-4FBE-96AA-0ACB29514BDD}" type="slidenum">
              <a:rPr lang="en-US" altLang="en-US" sz="1800" smtClean="0">
                <a:solidFill>
                  <a:srgbClr val="00467F"/>
                </a:solidFill>
              </a:rPr>
              <a:pPr eaLnBrk="1" hangingPunct="1">
                <a:spcBef>
                  <a:spcPct val="0"/>
                </a:spcBef>
                <a:buClrTx/>
                <a:buFontTx/>
                <a:buNone/>
              </a:pPr>
              <a:t>6</a:t>
            </a:fld>
            <a:endParaRPr lang="en-US" altLang="en-US" sz="1800" smtClean="0">
              <a:solidFill>
                <a:srgbClr val="00467F"/>
              </a:solidFill>
            </a:endParaRPr>
          </a:p>
        </p:txBody>
      </p:sp>
      <p:pic>
        <p:nvPicPr>
          <p:cNvPr id="3076" name="Picture 9" descr="C:\Users\mmf4814\AppData\Local\Microsoft\Windows\Temporary Internet Files\Content.Outlook\UYKCQ31H\ScreensPPTFeb2015v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447800"/>
            <a:ext cx="6537325"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11795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143000" y="228600"/>
            <a:ext cx="7467600" cy="1143000"/>
          </a:xfrm>
        </p:spPr>
        <p:txBody>
          <a:bodyPr>
            <a:normAutofit/>
          </a:bodyPr>
          <a:lstStyle/>
          <a:p>
            <a:r>
              <a:rPr lang="en-US" b="1" dirty="0" smtClean="0">
                <a:latin typeface="+mj-lt"/>
              </a:rPr>
              <a:t>Lemhi Case Example</a:t>
            </a:r>
            <a:endParaRPr lang="en-US" b="1" dirty="0">
              <a:latin typeface="+mj-lt"/>
            </a:endParaRPr>
          </a:p>
        </p:txBody>
      </p:sp>
      <p:sp>
        <p:nvSpPr>
          <p:cNvPr id="80899" name="Rectangle 3"/>
          <p:cNvSpPr>
            <a:spLocks noGrp="1" noChangeArrowheads="1"/>
          </p:cNvSpPr>
          <p:nvPr>
            <p:ph type="body" idx="1"/>
          </p:nvPr>
        </p:nvSpPr>
        <p:spPr>
          <a:xfrm>
            <a:off x="228600" y="1282699"/>
            <a:ext cx="5257800" cy="4965701"/>
          </a:xfrm>
        </p:spPr>
        <p:txBody>
          <a:bodyPr>
            <a:noAutofit/>
          </a:bodyPr>
          <a:lstStyle/>
          <a:p>
            <a:r>
              <a:rPr lang="en-US" sz="1800" dirty="0" smtClean="0">
                <a:latin typeface="+mn-lt"/>
                <a:cs typeface="Times New Roman" pitchFamily="18" charset="0"/>
              </a:rPr>
              <a:t>High </a:t>
            </a:r>
            <a:r>
              <a:rPr lang="en-US" sz="1800" dirty="0">
                <a:latin typeface="+mn-lt"/>
                <a:cs typeface="Times New Roman" pitchFamily="18" charset="0"/>
              </a:rPr>
              <a:t>entrainment losses into irrigation systems provided the impetus for fish screening in the early 1960’s.</a:t>
            </a:r>
          </a:p>
          <a:p>
            <a:r>
              <a:rPr lang="en-US" sz="1800" dirty="0" smtClean="0">
                <a:latin typeface="+mn-lt"/>
              </a:rPr>
              <a:t>In </a:t>
            </a:r>
            <a:r>
              <a:rPr lang="en-US" sz="1800" dirty="0">
                <a:latin typeface="+mn-lt"/>
              </a:rPr>
              <a:t>1958, it was estimated that 423,000 salmon fingerlings were lost in 90 irrigation canals (</a:t>
            </a:r>
            <a:r>
              <a:rPr lang="en-US" sz="1800" dirty="0" err="1" smtClean="0">
                <a:latin typeface="+mn-lt"/>
              </a:rPr>
              <a:t>Gebhards</a:t>
            </a:r>
            <a:r>
              <a:rPr lang="en-US" sz="1800" dirty="0" smtClean="0">
                <a:latin typeface="+mn-lt"/>
              </a:rPr>
              <a:t> 1958). </a:t>
            </a:r>
          </a:p>
          <a:p>
            <a:r>
              <a:rPr lang="en-US" sz="1800" dirty="0" smtClean="0">
                <a:latin typeface="+mn-lt"/>
              </a:rPr>
              <a:t>In </a:t>
            </a:r>
            <a:r>
              <a:rPr lang="en-US" sz="1800" dirty="0">
                <a:latin typeface="+mn-lt"/>
              </a:rPr>
              <a:t>1961 and 1962, it was estimated that 84 screens on the Lemhi River bypassed 271,000 and 91,500 juvenile Chinook salmon (Corley 1962).</a:t>
            </a:r>
          </a:p>
          <a:p>
            <a:r>
              <a:rPr lang="en-US" sz="1800" dirty="0" smtClean="0">
                <a:latin typeface="+mn-lt"/>
              </a:rPr>
              <a:t>IDFG’s effort to install fish screens in irrigation diversions has reduced the stranding of out-migrating </a:t>
            </a:r>
            <a:r>
              <a:rPr lang="en-US" sz="1800" dirty="0" err="1" smtClean="0">
                <a:latin typeface="+mn-lt"/>
              </a:rPr>
              <a:t>smolts</a:t>
            </a:r>
            <a:r>
              <a:rPr lang="en-US" sz="1800" dirty="0" smtClean="0">
                <a:latin typeface="+mn-lt"/>
              </a:rPr>
              <a:t> from an estimated 71 percent to 1.9 percent, preserving tens of thousands of juvenile salmon annually</a:t>
            </a:r>
          </a:p>
          <a:p>
            <a:endParaRPr lang="en-US" sz="1800" b="1" dirty="0">
              <a:latin typeface="Times New Roman" pitchFamily="18" charset="0"/>
            </a:endParaRPr>
          </a:p>
        </p:txBody>
      </p:sp>
      <p:pic>
        <p:nvPicPr>
          <p:cNvPr id="5" name="Picture 4" descr="deadchinook"/>
          <p:cNvPicPr>
            <a:picLocks noChangeAspect="1" noChangeArrowheads="1"/>
          </p:cNvPicPr>
          <p:nvPr/>
        </p:nvPicPr>
        <p:blipFill>
          <a:blip r:embed="rId3" cstate="print">
            <a:extLst>
              <a:ext uri="{28A0092B-C50C-407E-A947-70E740481C1C}">
                <a14:useLocalDpi xmlns:a14="http://schemas.microsoft.com/office/drawing/2010/main" val="0"/>
              </a:ext>
            </a:extLst>
          </a:blip>
          <a:srcRect l="4134" t="19135" r="36023" b="4195"/>
          <a:stretch>
            <a:fillRect/>
          </a:stretch>
        </p:blipFill>
        <p:spPr>
          <a:xfrm>
            <a:off x="5715000" y="2133600"/>
            <a:ext cx="2971800" cy="3446462"/>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06311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1600" dirty="0">
                <a:latin typeface="Arial" pitchFamily="34" charset="0"/>
                <a:cs typeface="Arial" pitchFamily="34" charset="0"/>
              </a:rPr>
              <a:t>Annika W. Walters, Damon M. Holzer, James R. Faulkner, Charles D. Warren, Patrick D. Murphy &amp; </a:t>
            </a:r>
            <a:r>
              <a:rPr lang="en-US" sz="1600" dirty="0" smtClean="0">
                <a:latin typeface="Arial" pitchFamily="34" charset="0"/>
                <a:cs typeface="Arial" pitchFamily="34" charset="0"/>
              </a:rPr>
              <a:t>Michelle</a:t>
            </a:r>
            <a:r>
              <a:rPr lang="en-US" sz="1600" dirty="0">
                <a:latin typeface="Arial" pitchFamily="34" charset="0"/>
                <a:cs typeface="Arial" pitchFamily="34" charset="0"/>
              </a:rPr>
              <a:t> </a:t>
            </a:r>
            <a:r>
              <a:rPr lang="en-US" sz="1600" dirty="0" smtClean="0">
                <a:latin typeface="Arial" pitchFamily="34" charset="0"/>
                <a:cs typeface="Arial" pitchFamily="34" charset="0"/>
              </a:rPr>
              <a:t>M</a:t>
            </a:r>
            <a:r>
              <a:rPr lang="en-US" sz="1600" dirty="0">
                <a:latin typeface="Arial" pitchFamily="34" charset="0"/>
                <a:cs typeface="Arial" pitchFamily="34" charset="0"/>
              </a:rPr>
              <a:t>. McClure (2012</a:t>
            </a:r>
            <a:r>
              <a:rPr lang="en-US" sz="1600" b="1" dirty="0">
                <a:latin typeface="Arial" pitchFamily="34" charset="0"/>
                <a:cs typeface="Arial" pitchFamily="34" charset="0"/>
              </a:rPr>
              <a:t>): Quantifying Cumulative Entrainment Effects for Chinook Salmon in a Heavily </a:t>
            </a:r>
            <a:r>
              <a:rPr lang="en-US" sz="1600" b="1" dirty="0" smtClean="0">
                <a:latin typeface="Arial" pitchFamily="34" charset="0"/>
                <a:cs typeface="Arial" pitchFamily="34" charset="0"/>
              </a:rPr>
              <a:t>Irrigated Watershed</a:t>
            </a:r>
            <a:r>
              <a:rPr lang="en-US" sz="1600" dirty="0" smtClean="0">
                <a:latin typeface="Arial" pitchFamily="34" charset="0"/>
                <a:cs typeface="Arial" pitchFamily="34" charset="0"/>
              </a:rPr>
              <a:t>, Transactions </a:t>
            </a:r>
            <a:r>
              <a:rPr lang="en-US" sz="1600" dirty="0">
                <a:latin typeface="Arial" pitchFamily="34" charset="0"/>
                <a:cs typeface="Arial" pitchFamily="34" charset="0"/>
              </a:rPr>
              <a:t>of the American Fisheries Society, 141:5, 1180-1190</a:t>
            </a:r>
          </a:p>
        </p:txBody>
      </p:sp>
      <p:sp>
        <p:nvSpPr>
          <p:cNvPr id="3" name="Content Placeholder 2"/>
          <p:cNvSpPr>
            <a:spLocks noGrp="1"/>
          </p:cNvSpPr>
          <p:nvPr>
            <p:ph idx="1"/>
          </p:nvPr>
        </p:nvSpPr>
        <p:spPr>
          <a:xfrm>
            <a:off x="533400" y="1905000"/>
            <a:ext cx="8229600" cy="4525963"/>
          </a:xfrm>
        </p:spPr>
        <p:txBody>
          <a:bodyPr>
            <a:normAutofit fontScale="92500" lnSpcReduction="1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sz="2200" dirty="0">
                <a:latin typeface="Times New Roman" pitchFamily="18" charset="0"/>
                <a:cs typeface="Times New Roman" pitchFamily="18" charset="0"/>
              </a:rPr>
              <a:t>The cumulative effect of water diversion on </a:t>
            </a:r>
            <a:r>
              <a:rPr lang="en-US" sz="2200" dirty="0" err="1">
                <a:latin typeface="Times New Roman" pitchFamily="18" charset="0"/>
                <a:cs typeface="Times New Roman" pitchFamily="18" charset="0"/>
              </a:rPr>
              <a:t>smolt</a:t>
            </a:r>
            <a:r>
              <a:rPr lang="en-US" sz="2200" dirty="0">
                <a:latin typeface="Times New Roman" pitchFamily="18" charset="0"/>
                <a:cs typeface="Times New Roman" pitchFamily="18" charset="0"/>
              </a:rPr>
              <a:t> out-migration was substantial</a:t>
            </a:r>
            <a:r>
              <a:rPr lang="en-US" sz="2200" dirty="0" smtClean="0">
                <a:latin typeface="Times New Roman" pitchFamily="18" charset="0"/>
                <a:cs typeface="Times New Roman" pitchFamily="18" charset="0"/>
              </a:rPr>
              <a:t>, the installation of fish screens would reduce entrainment </a:t>
            </a:r>
            <a:r>
              <a:rPr lang="en-US" sz="2200" dirty="0">
                <a:latin typeface="Times New Roman" pitchFamily="18" charset="0"/>
                <a:cs typeface="Times New Roman" pitchFamily="18" charset="0"/>
              </a:rPr>
              <a:t>by 50-90%.</a:t>
            </a:r>
          </a:p>
          <a:p>
            <a:endParaRPr lang="en-US" dirty="0"/>
          </a:p>
        </p:txBody>
      </p:sp>
      <p:graphicFrame>
        <p:nvGraphicFramePr>
          <p:cNvPr id="6" name="Chart 5"/>
          <p:cNvGraphicFramePr>
            <a:graphicFrameLocks/>
          </p:cNvGraphicFramePr>
          <p:nvPr/>
        </p:nvGraphicFramePr>
        <p:xfrm>
          <a:off x="785812" y="1709737"/>
          <a:ext cx="7572375" cy="34385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136660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err="1" smtClean="0">
                <a:effectLst>
                  <a:outerShdw blurRad="38100" dist="38100" dir="2700000" algn="tl">
                    <a:srgbClr val="000000">
                      <a:alpha val="43137"/>
                    </a:srgbClr>
                  </a:outerShdw>
                </a:effectLst>
                <a:latin typeface="Arial" pitchFamily="34" charset="0"/>
                <a:cs typeface="Arial" pitchFamily="34" charset="0"/>
              </a:rPr>
              <a:t>Anadromous</a:t>
            </a:r>
            <a:r>
              <a:rPr lang="en-US" sz="3600" b="1" dirty="0" smtClean="0">
                <a:effectLst>
                  <a:outerShdw blurRad="38100" dist="38100" dir="2700000" algn="tl">
                    <a:srgbClr val="000000">
                      <a:alpha val="43137"/>
                    </a:srgbClr>
                  </a:outerShdw>
                </a:effectLst>
                <a:latin typeface="Arial" pitchFamily="34" charset="0"/>
                <a:cs typeface="Arial" pitchFamily="34" charset="0"/>
              </a:rPr>
              <a:t> Fish Screen Program</a:t>
            </a:r>
            <a:br>
              <a:rPr lang="en-US" sz="3600" b="1" dirty="0" smtClean="0">
                <a:effectLst>
                  <a:outerShdw blurRad="38100" dist="38100" dir="2700000" algn="tl">
                    <a:srgbClr val="000000">
                      <a:alpha val="43137"/>
                    </a:srgbClr>
                  </a:outerShdw>
                </a:effectLst>
                <a:latin typeface="Arial" pitchFamily="34" charset="0"/>
                <a:cs typeface="Arial" pitchFamily="34" charset="0"/>
              </a:rPr>
            </a:b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09600" y="2667000"/>
            <a:ext cx="8229600" cy="3733800"/>
          </a:xfrm>
        </p:spPr>
        <p:txBody>
          <a:bodyPr>
            <a:normAutofit/>
          </a:bodyPr>
          <a:lstStyle/>
          <a:p>
            <a:endParaRPr lang="en-US" dirty="0" smtClean="0"/>
          </a:p>
          <a:p>
            <a:endParaRPr lang="en-US" dirty="0"/>
          </a:p>
          <a:p>
            <a:endParaRPr lang="en-US" dirty="0" smtClean="0"/>
          </a:p>
          <a:p>
            <a:endParaRPr lang="en-US" dirty="0"/>
          </a:p>
          <a:p>
            <a:pPr marL="0" indent="0">
              <a:buNone/>
            </a:pPr>
            <a:endParaRPr lang="en-US" dirty="0" smtClean="0"/>
          </a:p>
          <a:p>
            <a:pPr marL="0" indent="0">
              <a:buNone/>
            </a:pPr>
            <a:endParaRPr lang="en-US" dirty="0" smtClean="0"/>
          </a:p>
        </p:txBody>
      </p:sp>
      <p:pic>
        <p:nvPicPr>
          <p:cNvPr id="5" name="Picture 5" descr="IDFG Decal.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843" y="5791200"/>
            <a:ext cx="771464" cy="8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6413"/>
          <a:stretch/>
        </p:blipFill>
        <p:spPr>
          <a:xfrm>
            <a:off x="949028" y="1001486"/>
            <a:ext cx="7320212" cy="4561114"/>
          </a:xfrm>
          <a:prstGeom prst="rect">
            <a:avLst/>
          </a:prstGeom>
          <a:ln w="50800">
            <a:solidFill>
              <a:schemeClr val="tx1"/>
            </a:solidFill>
          </a:ln>
        </p:spPr>
      </p:pic>
      <p:sp>
        <p:nvSpPr>
          <p:cNvPr id="4" name="Rectangle 3"/>
          <p:cNvSpPr/>
          <p:nvPr/>
        </p:nvSpPr>
        <p:spPr>
          <a:xfrm>
            <a:off x="2235157" y="5791200"/>
            <a:ext cx="4572000" cy="923330"/>
          </a:xfrm>
          <a:prstGeom prst="rect">
            <a:avLst/>
          </a:prstGeom>
        </p:spPr>
        <p:txBody>
          <a:bodyPr>
            <a:spAutoFit/>
          </a:bodyPr>
          <a:lstStyle/>
          <a:p>
            <a:pPr algn="ctr"/>
            <a:r>
              <a:rPr lang="en-US" b="1" dirty="0">
                <a:latin typeface="Times New Roman" pitchFamily="18" charset="0"/>
                <a:cs typeface="Times New Roman" pitchFamily="18" charset="0"/>
              </a:rPr>
              <a:t>Paddy Murphy – Program Coordinator</a:t>
            </a:r>
          </a:p>
          <a:p>
            <a:pPr algn="ctr"/>
            <a:r>
              <a:rPr lang="en-US" b="1" dirty="0">
                <a:latin typeface="Times New Roman" pitchFamily="18" charset="0"/>
                <a:cs typeface="Times New Roman" pitchFamily="18" charset="0"/>
              </a:rPr>
              <a:t>Idaho Department of Fish and Game</a:t>
            </a:r>
          </a:p>
          <a:p>
            <a:pPr algn="ctr"/>
            <a:r>
              <a:rPr lang="en-US" b="1" dirty="0">
                <a:latin typeface="Times New Roman" pitchFamily="18" charset="0"/>
                <a:cs typeface="Times New Roman" pitchFamily="18" charset="0"/>
              </a:rPr>
              <a:t>Region 7 – Salmon, Idaho</a:t>
            </a:r>
          </a:p>
        </p:txBody>
      </p:sp>
    </p:spTree>
    <p:extLst>
      <p:ext uri="{BB962C8B-B14F-4D97-AF65-F5344CB8AC3E}">
        <p14:creationId xmlns:p14="http://schemas.microsoft.com/office/powerpoint/2010/main" val="1218529441"/>
      </p:ext>
    </p:extLst>
  </p:cSld>
  <p:clrMapOvr>
    <a:masterClrMapping/>
  </p:clrMapOvr>
  <p:timing>
    <p:tnLst>
      <p:par>
        <p:cTn id="1" dur="indefinite" restart="never" nodeType="tmRoot"/>
      </p:par>
    </p:tnLst>
  </p:timing>
</p:sld>
</file>

<file path=ppt/theme/theme1.xml><?xml version="1.0" encoding="utf-8"?>
<a:theme xmlns:a="http://schemas.openxmlformats.org/drawingml/2006/main" name="Council">
  <a:themeElements>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Council</Template>
  <TotalTime>584</TotalTime>
  <Words>1116</Words>
  <Application>Microsoft Office PowerPoint</Application>
  <PresentationFormat>On-screen Show (4:3)</PresentationFormat>
  <Paragraphs>191</Paragraphs>
  <Slides>28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Century Gothic</vt:lpstr>
      <vt:lpstr>Georgia</vt:lpstr>
      <vt:lpstr>Times New Roman</vt:lpstr>
      <vt:lpstr>Wingdings</vt:lpstr>
      <vt:lpstr>Council</vt:lpstr>
      <vt:lpstr>Update on  O&amp;M strategic plan </vt:lpstr>
      <vt:lpstr>Background</vt:lpstr>
      <vt:lpstr>O&amp;M Strategic planning</vt:lpstr>
      <vt:lpstr> Categories </vt:lpstr>
      <vt:lpstr>Screens and diversion</vt:lpstr>
      <vt:lpstr>Existing Fish Screens by State</vt:lpstr>
      <vt:lpstr>Lemhi Case Example</vt:lpstr>
      <vt:lpstr>Annika W. Walters, Damon M. Holzer, James R. Faulkner, Charles D. Warren, Patrick D. Murphy &amp; Michelle M. McClure (2012): Quantifying Cumulative Entrainment Effects for Chinook Salmon in a Heavily Irrigated Watershed, Transactions of the American Fisheries Society, 141:5, 1180-1190</vt:lpstr>
      <vt:lpstr>Anadromous Fish Screen Program </vt:lpstr>
      <vt:lpstr>Idaho Department of Fish and Game - Anadromous Fish Screen Program</vt:lpstr>
      <vt:lpstr>Objectives</vt:lpstr>
      <vt:lpstr>Limiting Factors – Water Diversion</vt:lpstr>
      <vt:lpstr>PowerPoint Presentation</vt:lpstr>
      <vt:lpstr> 1958-1991       </vt:lpstr>
      <vt:lpstr>Fish Screens are Complex</vt:lpstr>
      <vt:lpstr>Juvenile Fish Screen Criteria</vt:lpstr>
      <vt:lpstr>“Predictable Performance with Predictable Biological Effects”</vt:lpstr>
      <vt:lpstr>Dedicated Maintenance</vt:lpstr>
      <vt:lpstr>Screen Tenders</vt:lpstr>
      <vt:lpstr>A Foundation Built on Relationships</vt:lpstr>
      <vt:lpstr>Rising Costs – Shrinking Budgets</vt:lpstr>
      <vt:lpstr>PowerPoint Presentation</vt:lpstr>
      <vt:lpstr>Questions</vt:lpstr>
      <vt:lpstr>Hatcheries </vt:lpstr>
      <vt:lpstr>Program Hatcheries</vt:lpstr>
      <vt:lpstr>Lands</vt:lpstr>
      <vt:lpstr>Lands (continued)</vt:lpstr>
      <vt:lpstr>Asset Management Strategy</vt:lpstr>
    </vt:vector>
  </TitlesOfParts>
  <Company>Northwest Power and Conservation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Mark Fritsch</dc:creator>
  <cp:lastModifiedBy>Kendra Coles</cp:lastModifiedBy>
  <cp:revision>53</cp:revision>
  <dcterms:created xsi:type="dcterms:W3CDTF">2015-02-06T20:34:56Z</dcterms:created>
  <dcterms:modified xsi:type="dcterms:W3CDTF">2015-04-16T19:36:46Z</dcterms:modified>
</cp:coreProperties>
</file>